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713" r:id="rId2"/>
  </p:sldMasterIdLst>
  <p:notesMasterIdLst>
    <p:notesMasterId r:id="rId57"/>
  </p:notesMasterIdLst>
  <p:handoutMasterIdLst>
    <p:handoutMasterId r:id="rId58"/>
  </p:handoutMasterIdLst>
  <p:sldIdLst>
    <p:sldId id="257" r:id="rId3"/>
    <p:sldId id="265" r:id="rId4"/>
    <p:sldId id="569" r:id="rId5"/>
    <p:sldId id="576" r:id="rId6"/>
    <p:sldId id="618" r:id="rId7"/>
    <p:sldId id="577" r:id="rId8"/>
    <p:sldId id="605" r:id="rId9"/>
    <p:sldId id="578" r:id="rId10"/>
    <p:sldId id="579" r:id="rId11"/>
    <p:sldId id="580" r:id="rId12"/>
    <p:sldId id="581" r:id="rId13"/>
    <p:sldId id="353" r:id="rId14"/>
    <p:sldId id="555" r:id="rId15"/>
    <p:sldId id="587" r:id="rId16"/>
    <p:sldId id="588" r:id="rId17"/>
    <p:sldId id="553" r:id="rId18"/>
    <p:sldId id="616" r:id="rId19"/>
    <p:sldId id="589" r:id="rId20"/>
    <p:sldId id="554" r:id="rId21"/>
    <p:sldId id="617" r:id="rId22"/>
    <p:sldId id="556" r:id="rId23"/>
    <p:sldId id="583" r:id="rId24"/>
    <p:sldId id="621" r:id="rId25"/>
    <p:sldId id="584" r:id="rId26"/>
    <p:sldId id="585" r:id="rId27"/>
    <p:sldId id="615" r:id="rId28"/>
    <p:sldId id="619" r:id="rId29"/>
    <p:sldId id="590" r:id="rId30"/>
    <p:sldId id="570" r:id="rId31"/>
    <p:sldId id="591" r:id="rId32"/>
    <p:sldId id="557" r:id="rId33"/>
    <p:sldId id="558" r:id="rId34"/>
    <p:sldId id="559" r:id="rId35"/>
    <p:sldId id="624" r:id="rId36"/>
    <p:sldId id="592" r:id="rId37"/>
    <p:sldId id="620" r:id="rId38"/>
    <p:sldId id="593" r:id="rId39"/>
    <p:sldId id="594" r:id="rId40"/>
    <p:sldId id="595" r:id="rId41"/>
    <p:sldId id="606" r:id="rId42"/>
    <p:sldId id="623" r:id="rId43"/>
    <p:sldId id="597" r:id="rId44"/>
    <p:sldId id="602" r:id="rId45"/>
    <p:sldId id="603" r:id="rId46"/>
    <p:sldId id="604" r:id="rId47"/>
    <p:sldId id="611" r:id="rId48"/>
    <p:sldId id="612" r:id="rId49"/>
    <p:sldId id="613" r:id="rId50"/>
    <p:sldId id="355" r:id="rId51"/>
    <p:sldId id="608" r:id="rId52"/>
    <p:sldId id="609" r:id="rId53"/>
    <p:sldId id="614" r:id="rId54"/>
    <p:sldId id="610" r:id="rId55"/>
    <p:sldId id="622" r:id="rId56"/>
  </p:sldIdLst>
  <p:sldSz cx="9144000" cy="6858000" type="screen4x3"/>
  <p:notesSz cx="6896100" cy="9182100"/>
  <p:defaultTextStyle>
    <a:defPPr>
      <a:defRPr lang="en-US"/>
    </a:defPPr>
    <a:lvl1pPr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1pPr>
    <a:lvl2pPr marL="4572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2pPr>
    <a:lvl3pPr marL="9144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3pPr>
    <a:lvl4pPr marL="13716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4pPr>
    <a:lvl5pPr marL="18288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EEB500"/>
    <a:srgbClr val="E6AF00"/>
    <a:srgbClr val="FFFF99"/>
    <a:srgbClr val="FFC000"/>
    <a:srgbClr val="336699"/>
    <a:srgbClr val="666699"/>
    <a:srgbClr val="FFFFCC"/>
    <a:srgbClr val="CCFFFF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26232" autoAdjust="0"/>
    <p:restoredTop sz="79663" autoAdjust="0"/>
  </p:normalViewPr>
  <p:slideViewPr>
    <p:cSldViewPr snapToGrid="0" snapToObjects="1">
      <p:cViewPr varScale="1">
        <p:scale>
          <a:sx n="66" d="100"/>
          <a:sy n="66" d="100"/>
        </p:scale>
        <p:origin x="-1694" y="-91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2630"/>
    </p:cViewPr>
  </p:sorterViewPr>
  <p:notesViewPr>
    <p:cSldViewPr snapToGrid="0" snapToObjects="1">
      <p:cViewPr varScale="1">
        <p:scale>
          <a:sx n="81" d="100"/>
          <a:sy n="81" d="100"/>
        </p:scale>
        <p:origin x="-2304" y="-96"/>
      </p:cViewPr>
      <p:guideLst>
        <p:guide orient="horz" pos="2892"/>
        <p:guide pos="217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image" Target="../media/image4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76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8425" y="0"/>
            <a:ext cx="29876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23313"/>
            <a:ext cx="298767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8425" y="8723313"/>
            <a:ext cx="298767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D0C191F0-7265-4FC6-B8D3-F88E44CD5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7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76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8425" y="0"/>
            <a:ext cx="29876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algn="r"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2525" y="688975"/>
            <a:ext cx="4591050" cy="3443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9163" y="4360863"/>
            <a:ext cx="5057775" cy="413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23313"/>
            <a:ext cx="298767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8425" y="8723313"/>
            <a:ext cx="298767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algn="r"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ACA8CBC4-257C-4E7D-B9E1-4DC597EC1C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499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ED7450-44BE-46BE-B1A2-8A5E4B9CFA8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87388"/>
            <a:ext cx="4591050" cy="3444875"/>
          </a:xfrm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0563" y="4360863"/>
            <a:ext cx="5516562" cy="4133850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http://www.flickr.com/photos/hsuyo/4257133747/sizes/l/, http://www.flickr.com/photos/44613915@N00/4155656358/, http://www.flickr.com/photos/44613915@N00/4257134221/, http://www.flickr.com/photos/44613915@N00/4257134025,</a:t>
            </a:r>
            <a:r>
              <a:rPr lang="en-US" baseline="0" dirty="0" smtClean="0"/>
              <a:t> http://www.flickr.com/photos/32496077@N03/6988551091/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ED7450-44BE-46BE-B1A2-8A5E4B9CFA8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87388"/>
            <a:ext cx="4591050" cy="3444875"/>
          </a:xfrm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0563" y="4360863"/>
            <a:ext cx="5516562" cy="4133850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http://www.flickr.com/photos/hsuyo/4257133747/sizes/l/, http://www.flickr.com/photos/44613915@N00/4155656358/, http://www.flickr.com/photos/44613915@N00/4257134221/, http://www.flickr.com/photos/44613915@N00/4257134025,</a:t>
            </a:r>
            <a:r>
              <a:rPr lang="en-US" baseline="0" dirty="0" smtClean="0"/>
              <a:t> http://www.flickr.com/photos/32496077@N03/6988551091/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7E09AC-B2CC-4C64-8DA2-2D89A51E84A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7E09AC-B2CC-4C64-8DA2-2D89A51E84A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7E09AC-B2CC-4C64-8DA2-2D89A51E84A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7E09AC-B2CC-4C64-8DA2-2D89A51E84A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7E09AC-B2CC-4C64-8DA2-2D89A51E84A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7E09AC-B2CC-4C64-8DA2-2D89A51E84A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7E09AC-B2CC-4C64-8DA2-2D89A51E84A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7E09AC-B2CC-4C64-8DA2-2D89A51E84A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7E09AC-B2CC-4C64-8DA2-2D89A51E84A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7E09AC-B2CC-4C64-8DA2-2D89A51E84A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CE01C9-D595-40D1-847E-09DDB7D4E07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chemeClr val="tx1"/>
              </a:buClr>
              <a:buFontTx/>
              <a:buChar char="•"/>
            </a:pPr>
            <a:endParaRPr lang="en-US" sz="200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CE01C9-D595-40D1-847E-09DDB7D4E07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chemeClr val="tx1"/>
              </a:buClr>
              <a:buFontTx/>
              <a:buChar char="•"/>
            </a:pPr>
            <a:endParaRPr lang="en-US" sz="200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CE01C9-D595-40D1-847E-09DDB7D4E07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chemeClr val="tx1"/>
              </a:buClr>
              <a:buFontTx/>
              <a:buChar char="•"/>
            </a:pPr>
            <a:endParaRPr lang="en-US" sz="200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CE01C9-D595-40D1-847E-09DDB7D4E07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chemeClr val="tx1"/>
              </a:buClr>
              <a:buFontTx/>
              <a:buChar char="•"/>
            </a:pPr>
            <a:endParaRPr lang="en-US" sz="200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CE01C9-D595-40D1-847E-09DDB7D4E07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chemeClr val="tx1"/>
              </a:buClr>
              <a:buFontTx/>
              <a:buChar char="•"/>
            </a:pPr>
            <a:endParaRPr lang="en-US" sz="200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CE01C9-D595-40D1-847E-09DDB7D4E07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chemeClr val="tx1"/>
              </a:buClr>
              <a:buFontTx/>
              <a:buChar char="•"/>
            </a:pPr>
            <a:endParaRPr lang="en-US" sz="200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A63128-C829-4841-875A-498BBDCDAB4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chemeClr val="tx1"/>
              </a:buClr>
              <a:buFontTx/>
              <a:buChar char="•"/>
            </a:pPr>
            <a:endParaRPr lang="en-US" sz="200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A63128-C829-4841-875A-498BBDCDAB4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chemeClr val="tx1"/>
              </a:buClr>
              <a:buFontTx/>
              <a:buChar char="•"/>
            </a:pPr>
            <a:endParaRPr lang="en-US" sz="200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A63128-C829-4841-875A-498BBDCDAB4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chemeClr val="tx1"/>
              </a:buClr>
              <a:buFontTx/>
              <a:buChar char="•"/>
            </a:pPr>
            <a:endParaRPr lang="en-US" sz="200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A63128-C829-4841-875A-498BBDCDAB4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chemeClr val="tx1"/>
              </a:buClr>
              <a:buFontTx/>
              <a:buChar char="•"/>
            </a:pPr>
            <a:endParaRPr lang="en-US" sz="200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buClr>
                <a:srgbClr val="0000FF"/>
              </a:buClr>
              <a:defRPr/>
            </a:pPr>
            <a:fld id="{F743FD46-0F98-4E01-BE0C-C59258808FF8}" type="slidenum">
              <a:rPr lang="en-CA" smtClean="0">
                <a:solidFill>
                  <a:prstClr val="black"/>
                </a:solidFill>
              </a:rPr>
              <a:pPr>
                <a:buClr>
                  <a:srgbClr val="0000FF"/>
                </a:buClr>
                <a:defRPr/>
              </a:pPr>
              <a:t>35</a:t>
            </a:fld>
            <a:endParaRPr lang="en-CA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buClr>
                <a:srgbClr val="0000FF"/>
              </a:buClr>
              <a:defRPr/>
            </a:pPr>
            <a:fld id="{F743FD46-0F98-4E01-BE0C-C59258808FF8}" type="slidenum">
              <a:rPr lang="en-CA" smtClean="0">
                <a:solidFill>
                  <a:prstClr val="black"/>
                </a:solidFill>
              </a:rPr>
              <a:pPr>
                <a:buClr>
                  <a:srgbClr val="0000FF"/>
                </a:buClr>
                <a:defRPr/>
              </a:pPr>
              <a:t>36</a:t>
            </a:fld>
            <a:endParaRPr lang="en-CA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buClr>
                <a:srgbClr val="0000FF"/>
              </a:buClr>
              <a:defRPr/>
            </a:pPr>
            <a:fld id="{F743FD46-0F98-4E01-BE0C-C59258808FF8}" type="slidenum">
              <a:rPr lang="en-CA" smtClean="0">
                <a:solidFill>
                  <a:prstClr val="black"/>
                </a:solidFill>
              </a:rPr>
              <a:pPr>
                <a:buClr>
                  <a:srgbClr val="0000FF"/>
                </a:buClr>
                <a:defRPr/>
              </a:pPr>
              <a:t>37</a:t>
            </a:fld>
            <a:endParaRPr lang="en-CA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buClr>
                <a:srgbClr val="0000FF"/>
              </a:buClr>
              <a:defRPr/>
            </a:pPr>
            <a:fld id="{F743FD46-0F98-4E01-BE0C-C59258808FF8}" type="slidenum">
              <a:rPr lang="en-CA" smtClean="0">
                <a:solidFill>
                  <a:prstClr val="black"/>
                </a:solidFill>
              </a:rPr>
              <a:pPr>
                <a:buClr>
                  <a:srgbClr val="0000FF"/>
                </a:buClr>
                <a:defRPr/>
              </a:pPr>
              <a:t>38</a:t>
            </a:fld>
            <a:endParaRPr lang="en-CA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buClr>
                <a:srgbClr val="0000FF"/>
              </a:buClr>
              <a:defRPr/>
            </a:pPr>
            <a:fld id="{F743FD46-0F98-4E01-BE0C-C59258808FF8}" type="slidenum">
              <a:rPr lang="en-CA" smtClean="0">
                <a:solidFill>
                  <a:prstClr val="black"/>
                </a:solidFill>
              </a:rPr>
              <a:pPr>
                <a:buClr>
                  <a:srgbClr val="0000FF"/>
                </a:buClr>
                <a:defRPr/>
              </a:pPr>
              <a:t>39</a:t>
            </a:fld>
            <a:endParaRPr lang="en-CA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D1375F-4DA4-430D-B5CE-E45C999BFC39}" type="slidenum">
              <a:rPr lang="en-US"/>
              <a:pPr/>
              <a:t>4</a:t>
            </a:fld>
            <a:endParaRPr lang="en-US"/>
          </a:p>
        </p:txBody>
      </p:sp>
      <p:sp>
        <p:nvSpPr>
          <p:cNvPr id="1156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5800"/>
            <a:ext cx="4567237" cy="3427413"/>
          </a:xfrm>
          <a:ln/>
        </p:spPr>
      </p:sp>
      <p:sp>
        <p:nvSpPr>
          <p:cNvPr id="1156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679" y="4342143"/>
            <a:ext cx="5076557" cy="4189814"/>
          </a:xfrm>
        </p:spPr>
        <p:txBody>
          <a:bodyPr lIns="90343" tIns="45171" rIns="90343" bIns="45171"/>
          <a:lstStyle/>
          <a:p>
            <a:r>
              <a:rPr lang="en-US" sz="800" dirty="0" smtClean="0"/>
              <a:t>http://www.flickr.com/photos/38451115@N04/3607930297/, X86 chip,</a:t>
            </a:r>
            <a:r>
              <a:rPr lang="en-US" sz="800" baseline="0" dirty="0" smtClean="0"/>
              <a:t> </a:t>
            </a:r>
            <a:r>
              <a:rPr lang="en-US" sz="800" dirty="0" smtClean="0"/>
              <a:t>http://www.flickr.com/photos/andresrueda/3274875773/sizes/l/, IMP, </a:t>
            </a:r>
            <a:r>
              <a:rPr lang="en-US" sz="800" b="0" dirty="0" smtClean="0"/>
              <a:t>http://www.flickr.com/photos/44124348109@N01/5114191251/, http://www.flickr.com/photos/10581663@N08/3136861346/</a:t>
            </a:r>
            <a:endParaRPr lang="en-US" sz="800" b="0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buClr>
                <a:srgbClr val="0000FF"/>
              </a:buClr>
              <a:defRPr/>
            </a:pPr>
            <a:fld id="{F743FD46-0F98-4E01-BE0C-C59258808FF8}" type="slidenum">
              <a:rPr lang="en-CA" smtClean="0">
                <a:solidFill>
                  <a:prstClr val="black"/>
                </a:solidFill>
              </a:rPr>
              <a:pPr>
                <a:buClr>
                  <a:srgbClr val="0000FF"/>
                </a:buClr>
                <a:defRPr/>
              </a:pPr>
              <a:t>40</a:t>
            </a:fld>
            <a:endParaRPr lang="en-CA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buClr>
                <a:srgbClr val="0000FF"/>
              </a:buClr>
              <a:defRPr/>
            </a:pPr>
            <a:fld id="{F743FD46-0F98-4E01-BE0C-C59258808FF8}" type="slidenum">
              <a:rPr lang="en-CA" smtClean="0">
                <a:solidFill>
                  <a:prstClr val="black"/>
                </a:solidFill>
              </a:rPr>
              <a:pPr>
                <a:buClr>
                  <a:srgbClr val="0000FF"/>
                </a:buClr>
                <a:defRPr/>
              </a:pPr>
              <a:t>41</a:t>
            </a:fld>
            <a:endParaRPr lang="en-CA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178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17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178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178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178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178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178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CE01C9-D595-40D1-847E-09DDB7D4E07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chemeClr val="tx1"/>
              </a:buClr>
              <a:buFontTx/>
              <a:buChar char="•"/>
            </a:pPr>
            <a:endParaRPr lang="en-US" sz="200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D1375F-4DA4-430D-B5CE-E45C999BFC39}" type="slidenum">
              <a:rPr lang="en-US"/>
              <a:pPr/>
              <a:t>5</a:t>
            </a:fld>
            <a:endParaRPr lang="en-US"/>
          </a:p>
        </p:txBody>
      </p:sp>
      <p:sp>
        <p:nvSpPr>
          <p:cNvPr id="1156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5800"/>
            <a:ext cx="4567237" cy="3427413"/>
          </a:xfrm>
          <a:ln/>
        </p:spPr>
      </p:sp>
      <p:sp>
        <p:nvSpPr>
          <p:cNvPr id="1156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679" y="4342143"/>
            <a:ext cx="5076557" cy="4189814"/>
          </a:xfrm>
        </p:spPr>
        <p:txBody>
          <a:bodyPr lIns="90343" tIns="45171" rIns="90343" bIns="45171"/>
          <a:lstStyle/>
          <a:p>
            <a:r>
              <a:rPr lang="en-US" sz="800" dirty="0" smtClean="0"/>
              <a:t>http://www.flickr.com/photos/38451115@N04/3607930297/, X86 chip,</a:t>
            </a:r>
            <a:r>
              <a:rPr lang="en-US" sz="800" baseline="0" dirty="0" smtClean="0"/>
              <a:t> </a:t>
            </a:r>
            <a:r>
              <a:rPr lang="en-US" sz="800" dirty="0" smtClean="0"/>
              <a:t>http://www.flickr.com/photos/andresrueda/3274875773/sizes/l/, IMP, </a:t>
            </a:r>
            <a:r>
              <a:rPr lang="en-US" sz="800" b="0" dirty="0" smtClean="0"/>
              <a:t>http://www.flickr.com/photos/44124348109@N01/5114191251/, http://www.flickr.com/photos/10581663@N08/3136861346/</a:t>
            </a:r>
            <a:endParaRPr lang="en-US" sz="800" b="0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CE01C9-D595-40D1-847E-09DDB7D4E07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chemeClr val="tx1"/>
              </a:buClr>
              <a:buFontTx/>
              <a:buChar char="•"/>
            </a:pPr>
            <a:endParaRPr lang="en-US" sz="200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CE01C9-D595-40D1-847E-09DDB7D4E07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chemeClr val="tx1"/>
              </a:buClr>
              <a:buFontTx/>
              <a:buChar char="•"/>
            </a:pPr>
            <a:r>
              <a:rPr lang="en-US" sz="2000" dirty="0" smtClean="0">
                <a:latin typeface="Arial" pitchFamily="34" charset="0"/>
              </a:rPr>
              <a:t>http://www.flickr.com/photos/99743766@N00/3245515267,</a:t>
            </a:r>
            <a:r>
              <a:rPr lang="en-US" sz="2000" baseline="0" dirty="0" smtClean="0">
                <a:latin typeface="Arial" pitchFamily="34" charset="0"/>
              </a:rPr>
              <a:t> http://www.flickr.com/photos/80985143@N00/3495801490/</a:t>
            </a:r>
            <a:endParaRPr lang="en-US" sz="2000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CE01C9-D595-40D1-847E-09DDB7D4E07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chemeClr val="tx1"/>
              </a:buClr>
              <a:buFontTx/>
              <a:buChar char="•"/>
            </a:pPr>
            <a:r>
              <a:rPr lang="en-US" sz="2000" dirty="0" smtClean="0">
                <a:latin typeface="Arial" pitchFamily="34" charset="0"/>
              </a:rPr>
              <a:t>http://www.flickr.com/photos/28958738@N06/7304232902/, http://www.flickr.com/photos/49503118795@N01/4096827907/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CE01C9-D595-40D1-847E-09DDB7D4E076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4213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350" y="4341813"/>
            <a:ext cx="5076825" cy="4189412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  <a:buClr>
                <a:schemeClr val="tx1"/>
              </a:buClr>
              <a:buFontTx/>
              <a:buChar char="•"/>
            </a:pPr>
            <a:endParaRPr lang="en-US" sz="200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29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D1375F-4DA4-430D-B5CE-E45C999BFC39}" type="slidenum">
              <a:rPr lang="en-US"/>
              <a:pPr/>
              <a:t>6</a:t>
            </a:fld>
            <a:endParaRPr lang="en-US"/>
          </a:p>
        </p:txBody>
      </p:sp>
      <p:sp>
        <p:nvSpPr>
          <p:cNvPr id="1156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5800"/>
            <a:ext cx="4567237" cy="3427413"/>
          </a:xfrm>
          <a:ln/>
        </p:spPr>
      </p:sp>
      <p:sp>
        <p:nvSpPr>
          <p:cNvPr id="1156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679" y="4342143"/>
            <a:ext cx="5076557" cy="4189814"/>
          </a:xfrm>
        </p:spPr>
        <p:txBody>
          <a:bodyPr lIns="90343" tIns="45171" rIns="90343" bIns="45171"/>
          <a:lstStyle/>
          <a:p>
            <a:r>
              <a:rPr lang="en-US" sz="800" dirty="0" smtClean="0"/>
              <a:t>X86 chip,</a:t>
            </a:r>
            <a:r>
              <a:rPr lang="en-US" sz="800" baseline="0" dirty="0" smtClean="0"/>
              <a:t> </a:t>
            </a:r>
            <a:r>
              <a:rPr lang="en-US" sz="800" dirty="0" smtClean="0"/>
              <a:t>http://www.flickr.com/photos/andresrueda/3274875773/sizes/l/, IMP, </a:t>
            </a:r>
            <a:r>
              <a:rPr lang="en-US" sz="800" b="0" dirty="0" smtClean="0"/>
              <a:t>http://www.flickr.com/photos/44124348109@N01/5114191251/</a:t>
            </a:r>
            <a:endParaRPr lang="en-US" sz="800" b="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D1375F-4DA4-430D-B5CE-E45C999BFC39}" type="slidenum">
              <a:rPr lang="en-US"/>
              <a:pPr/>
              <a:t>7</a:t>
            </a:fld>
            <a:endParaRPr lang="en-US"/>
          </a:p>
        </p:txBody>
      </p:sp>
      <p:sp>
        <p:nvSpPr>
          <p:cNvPr id="1156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85800"/>
            <a:ext cx="4567237" cy="3427413"/>
          </a:xfrm>
          <a:ln/>
        </p:spPr>
      </p:sp>
      <p:sp>
        <p:nvSpPr>
          <p:cNvPr id="1156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679" y="4342143"/>
            <a:ext cx="5076557" cy="4189814"/>
          </a:xfrm>
        </p:spPr>
        <p:txBody>
          <a:bodyPr lIns="90343" tIns="45171" rIns="90343" bIns="45171"/>
          <a:lstStyle/>
          <a:p>
            <a:endParaRPr lang="en-US" sz="800" b="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35A487-5EFD-4FA9-B6CC-5BB9953D052F}" type="slidenum">
              <a:rPr lang="en-US"/>
              <a:pPr/>
              <a:t>8</a:t>
            </a:fld>
            <a:endParaRPr lang="en-US"/>
          </a:p>
        </p:txBody>
      </p:sp>
      <p:sp>
        <p:nvSpPr>
          <p:cNvPr id="129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88975"/>
            <a:ext cx="4591050" cy="3443288"/>
          </a:xfrm>
          <a:ln/>
        </p:spPr>
      </p:sp>
      <p:sp>
        <p:nvSpPr>
          <p:cNvPr id="129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X86 chip,</a:t>
            </a:r>
            <a:r>
              <a:rPr lang="en-US" baseline="0" dirty="0" smtClean="0"/>
              <a:t> </a:t>
            </a:r>
            <a:r>
              <a:rPr lang="en-US" dirty="0" smtClean="0"/>
              <a:t>http://www.flickr.com/photos/andresrueda/3274875773/sizes/l/, Switches,</a:t>
            </a:r>
            <a:r>
              <a:rPr lang="en-US" baseline="0" dirty="0" smtClean="0"/>
              <a:t> </a:t>
            </a:r>
            <a:r>
              <a:rPr lang="en-US" dirty="0" smtClean="0"/>
              <a:t>http://www.flickr.com/photos/command-tab/251016235/sizes/z/</a:t>
            </a:r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ED7450-44BE-46BE-B1A2-8A5E4B9CFA8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87388"/>
            <a:ext cx="4591050" cy="3444875"/>
          </a:xfrm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0563" y="4360863"/>
            <a:ext cx="5516562" cy="4133850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http://www.flickr.com/photos/hsuyo/4257133747/sizes/l/, http://www.flickr.com/photos/44613915@N00/4155656358/, http://www.flickr.com/photos/44613915@N00/4257134221/, http://www.flickr.com/photos/44613915@N00/4257134025,</a:t>
            </a:r>
            <a:r>
              <a:rPr lang="en-US" baseline="0" dirty="0" smtClean="0"/>
              <a:t> http://www.flickr.com/photos/32496077@N03/6988551091/</a:t>
            </a:r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>
              <a:latin typeface="Times New Roman" pitchFamily="18" charset="0"/>
              <a:ea typeface="宋体" pitchFamily="1" charset="-122"/>
              <a:cs typeface="+mn-cs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 userDrawn="1"/>
        </p:nvSpPr>
        <p:spPr bwMode="auto">
          <a:xfrm>
            <a:off x="152400" y="57150"/>
            <a:ext cx="54102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>
              <a:defRPr/>
            </a:pPr>
            <a:r>
              <a:rPr lang="en-US" altLang="zh-CN" dirty="0" smtClean="0">
                <a:solidFill>
                  <a:schemeClr val="accent2"/>
                </a:solidFill>
              </a:rPr>
              <a:t>Overview of </a:t>
            </a:r>
            <a:r>
              <a:rPr lang="en-US" altLang="zh-CN" baseline="0" dirty="0" smtClean="0">
                <a:solidFill>
                  <a:schemeClr val="accent2"/>
                </a:solidFill>
              </a:rPr>
              <a:t>Frameworks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/>
                </a:solidFill>
                <a:ea typeface="宋体" pitchFamily="1" charset="-122"/>
                <a:cs typeface="+mn-cs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B94337BD-2C91-44FC-B100-2A7003AD1CD6}" type="slidenum">
              <a:rPr lang="en-US" altLang="zh-CN" b="1">
                <a:ea typeface="宋体" pitchFamily="1" charset="-122"/>
                <a:cs typeface="+mn-cs"/>
              </a:rPr>
              <a:pPr>
                <a:defRPr/>
              </a:pPr>
              <a:t>‹#›</a:t>
            </a:fld>
            <a:endParaRPr lang="en-US" altLang="zh-CN" b="1" dirty="0">
              <a:ea typeface="宋体" pitchFamily="1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3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11" Type="http://schemas.openxmlformats.org/officeDocument/2006/relationships/image" Target="../media/image21.png"/><Relationship Id="rId5" Type="http://schemas.openxmlformats.org/officeDocument/2006/relationships/image" Target="../media/image27.png"/><Relationship Id="rId10" Type="http://schemas.openxmlformats.org/officeDocument/2006/relationships/image" Target="../media/image33.jpe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png"/><Relationship Id="rId11" Type="http://schemas.openxmlformats.org/officeDocument/2006/relationships/hyperlink" Target="http://www.dre.vanderbilt.edu/~schmidt/reuse-lessons.html" TargetMode="External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32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CACM-frameworks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Coursera/articles/hollywood-principle.tx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re.vanderbilt.edu/~schmidt/PDF/Reactor1-93.pdf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PDF/Reactor2-93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PDF/Acc-Con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PDF/TAPOS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scoreboar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3.isis.vanderbilt.edu/projects/gme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8.emf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Library_(computing)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st-www.cs.illinois.edu/users/johnson/frameworks.html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report-doc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9.emf"/><Relationship Id="rId4" Type="http://schemas.openxmlformats.org/officeDocument/2006/relationships/oleObject" Target="../embeddings/oleObject3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aputan.org/drc/drc.html" TargetMode="External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8.emf"/><Relationship Id="rId4" Type="http://schemas.openxmlformats.org/officeDocument/2006/relationships/oleObject" Target="../embeddings/oleObject4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hyperlink" Target="http://en.wikipedia.org/wiki/Strategy_pattern" TargetMode="Externa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7.bin"/><Relationship Id="rId5" Type="http://schemas.openxmlformats.org/officeDocument/2006/relationships/hyperlink" Target="http://en.wikipedia.org/wiki/Template_method" TargetMode="External"/><Relationship Id="rId4" Type="http://schemas.openxmlformats.org/officeDocument/2006/relationships/image" Target="../media/image53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48.emf"/><Relationship Id="rId4" Type="http://schemas.openxmlformats.org/officeDocument/2006/relationships/oleObject" Target="../embeddings/oleObject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10.bin"/><Relationship Id="rId4" Type="http://schemas.openxmlformats.org/officeDocument/2006/relationships/hyperlink" Target="http://developer.android.com/reference/android/os/AsyncTask.html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developer.android.com/reference/android/os/AsyncTask.html" TargetMode="External"/><Relationship Id="rId3" Type="http://schemas.openxmlformats.org/officeDocument/2006/relationships/notesSlide" Target="../notesSlides/notesSlide46.xml"/><Relationship Id="rId7" Type="http://schemas.openxmlformats.org/officeDocument/2006/relationships/image" Target="../media/image4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PDF/ICCDS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re.vanderbilt.edu/~schmidt/dedicate.html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PDF/ORB-patterns.pdf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PDF/Queue-04.pdf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comm-lesson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28650" y="583195"/>
            <a:ext cx="78422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Overview of Frameworks: Part 1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0"/>
            <a:ext cx="1651874" cy="2036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93736" y="4772380"/>
            <a:ext cx="742657" cy="109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1937" y="5050295"/>
            <a:ext cx="1035538" cy="59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234649">
            <a:off x="4701309" y="5047388"/>
            <a:ext cx="619534" cy="619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69721" y="2047471"/>
            <a:ext cx="399476" cy="8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91937" y="1934628"/>
            <a:ext cx="806539" cy="93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29169" y="1948917"/>
            <a:ext cx="970144" cy="925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75114" y="2047471"/>
            <a:ext cx="826814" cy="82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Rectangle 46"/>
          <p:cNvSpPr/>
          <p:nvPr/>
        </p:nvSpPr>
        <p:spPr bwMode="auto">
          <a:xfrm>
            <a:off x="21772" y="6328273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6" name="Rectangle 229"/>
          <p:cNvSpPr>
            <a:spLocks noChangeArrowheads="1"/>
          </p:cNvSpPr>
          <p:nvPr/>
        </p:nvSpPr>
        <p:spPr bwMode="auto">
          <a:xfrm>
            <a:off x="0" y="-28575"/>
            <a:ext cx="914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/>
            <a:endParaRPr lang="en-US" sz="3000" b="1">
              <a:solidFill>
                <a:srgbClr val="002D86"/>
              </a:solidFill>
            </a:endParaRPr>
          </a:p>
        </p:txBody>
      </p:sp>
      <p:sp>
        <p:nvSpPr>
          <p:cNvPr id="231" name="Rectangle 2"/>
          <p:cNvSpPr txBox="1">
            <a:spLocks noChangeArrowheads="1"/>
          </p:cNvSpPr>
          <p:nvPr/>
        </p:nvSpPr>
        <p:spPr bwMode="auto">
          <a:xfrm>
            <a:off x="152400" y="439738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lnSpc>
                <a:spcPct val="100000"/>
              </a:lnSpc>
              <a:buClrTx/>
              <a:buSzTx/>
              <a:defRPr/>
            </a:pPr>
            <a:r>
              <a:rPr lang="en-US" sz="3200" kern="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Why Software Fails to Improve as Consistently</a:t>
            </a:r>
            <a:endParaRPr lang="en-US" sz="3200" kern="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Rectangle 119"/>
          <p:cNvSpPr>
            <a:spLocks noChangeArrowheads="1"/>
          </p:cNvSpPr>
          <p:nvPr/>
        </p:nvSpPr>
        <p:spPr bwMode="auto">
          <a:xfrm>
            <a:off x="2460717" y="6034333"/>
            <a:ext cx="6647423" cy="70788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ts val="600"/>
              </a:spcBef>
            </a:pPr>
            <a:r>
              <a:rPr lang="en-US" altLang="en-US" sz="2000" dirty="0"/>
              <a:t>Consequence: Small changes in software/hardware have a big (negative) impact on system quality &amp; </a:t>
            </a:r>
            <a:r>
              <a:rPr lang="en-US" altLang="en-US" sz="2000" dirty="0" smtClean="0"/>
              <a:t>sustainability</a:t>
            </a:r>
            <a:endParaRPr lang="en-US" sz="2000" dirty="0"/>
          </a:p>
        </p:txBody>
      </p:sp>
      <p:sp>
        <p:nvSpPr>
          <p:cNvPr id="50" name="Text Box 3"/>
          <p:cNvSpPr txBox="1">
            <a:spLocks noChangeArrowheads="1"/>
          </p:cNvSpPr>
          <p:nvPr/>
        </p:nvSpPr>
        <p:spPr bwMode="auto">
          <a:xfrm>
            <a:off x="251010" y="1280903"/>
            <a:ext cx="8682715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>
            <a:defPPr>
              <a:defRPr lang="en-US"/>
            </a:defPPr>
            <a:lvl1pPr algn="ctr" eaLnBrk="0" hangingPunct="0">
              <a:lnSpc>
                <a:spcPct val="100000"/>
              </a:lnSpc>
              <a:spcBef>
                <a:spcPts val="600"/>
              </a:spcBef>
              <a:defRPr sz="2000"/>
            </a:lvl1pPr>
          </a:lstStyle>
          <a:p>
            <a:r>
              <a:rPr lang="en-US" dirty="0"/>
              <a:t>In general, software has not been as standardized or reusable as hardware</a:t>
            </a:r>
          </a:p>
        </p:txBody>
      </p:sp>
      <p:pic>
        <p:nvPicPr>
          <p:cNvPr id="30" name="Picture 8" descr="http://farm8.staticflickr.com/7210/6988551091_582f37482e_o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0" y="4790867"/>
            <a:ext cx="2424467" cy="195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76" y="3227438"/>
            <a:ext cx="1218509" cy="1502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5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316" y="3227438"/>
            <a:ext cx="1201577" cy="1529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6" name="Picture 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456" y="3227438"/>
            <a:ext cx="1189816" cy="1487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6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531" y="3227437"/>
            <a:ext cx="1212647" cy="1473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8" name="Group 77"/>
          <p:cNvGrpSpPr/>
          <p:nvPr/>
        </p:nvGrpSpPr>
        <p:grpSpPr>
          <a:xfrm>
            <a:off x="2572871" y="2590795"/>
            <a:ext cx="3281082" cy="2875489"/>
            <a:chOff x="2554941" y="2725271"/>
            <a:chExt cx="3281082" cy="2304210"/>
          </a:xfrm>
        </p:grpSpPr>
        <p:cxnSp>
          <p:nvCxnSpPr>
            <p:cNvPr id="79" name="Straight Connector 78"/>
            <p:cNvCxnSpPr/>
            <p:nvPr/>
          </p:nvCxnSpPr>
          <p:spPr bwMode="auto">
            <a:xfrm>
              <a:off x="2554941" y="2725271"/>
              <a:ext cx="0" cy="2304210"/>
            </a:xfrm>
            <a:prstGeom prst="line">
              <a:avLst/>
            </a:prstGeom>
            <a:noFill/>
            <a:ln w="762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/>
            <p:nvPr/>
          </p:nvCxnSpPr>
          <p:spPr bwMode="auto">
            <a:xfrm>
              <a:off x="4195482" y="2725271"/>
              <a:ext cx="0" cy="2304210"/>
            </a:xfrm>
            <a:prstGeom prst="line">
              <a:avLst/>
            </a:prstGeom>
            <a:noFill/>
            <a:ln w="762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>
              <a:off x="5836023" y="2725271"/>
              <a:ext cx="0" cy="2304210"/>
            </a:xfrm>
            <a:prstGeom prst="line">
              <a:avLst/>
            </a:prstGeom>
            <a:noFill/>
            <a:ln w="762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2" name="Text Box 331"/>
          <p:cNvSpPr txBox="1">
            <a:spLocks noChangeArrowheads="1"/>
          </p:cNvSpPr>
          <p:nvPr/>
        </p:nvSpPr>
        <p:spPr bwMode="auto">
          <a:xfrm>
            <a:off x="7397178" y="3324852"/>
            <a:ext cx="1689439" cy="1200329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  <a:cs typeface="Arial" charset="0"/>
              </a:rPr>
              <a:t>Proprietary &amp; </a:t>
            </a:r>
            <a:r>
              <a:rPr lang="en-US" sz="1600" i="1" dirty="0" err="1">
                <a:solidFill>
                  <a:srgbClr val="FF0000"/>
                </a:solidFill>
                <a:cs typeface="Arial" charset="0"/>
              </a:rPr>
              <a:t>Stovepiped</a:t>
            </a:r>
            <a:r>
              <a:rPr lang="en-US" sz="1600" i="1" dirty="0">
                <a:solidFill>
                  <a:srgbClr val="FF0000"/>
                </a:solidFill>
                <a:cs typeface="Arial" charset="0"/>
              </a:rPr>
              <a:t> Application &amp; Infrastructure Software</a:t>
            </a:r>
          </a:p>
        </p:txBody>
      </p:sp>
      <p:sp>
        <p:nvSpPr>
          <p:cNvPr id="84" name="Text Box 331"/>
          <p:cNvSpPr txBox="1">
            <a:spLocks noChangeArrowheads="1"/>
          </p:cNvSpPr>
          <p:nvPr/>
        </p:nvSpPr>
        <p:spPr bwMode="auto">
          <a:xfrm>
            <a:off x="7397178" y="2193112"/>
            <a:ext cx="1689439" cy="535531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FF0000"/>
                </a:solidFill>
                <a:cs typeface="Arial" charset="0"/>
              </a:rPr>
              <a:t>Customized Form Factors</a:t>
            </a:r>
            <a:endParaRPr lang="en-US" sz="1600" i="1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85" name="Text Box 330"/>
          <p:cNvSpPr txBox="1">
            <a:spLocks noChangeArrowheads="1"/>
          </p:cNvSpPr>
          <p:nvPr/>
        </p:nvSpPr>
        <p:spPr bwMode="auto">
          <a:xfrm>
            <a:off x="7456139" y="4936432"/>
            <a:ext cx="1571516" cy="75713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  <a:cs typeface="Arial" charset="0"/>
              </a:rPr>
              <a:t>Standard/COTS Hardware &amp; Networks</a:t>
            </a:r>
          </a:p>
        </p:txBody>
      </p:sp>
    </p:spTree>
    <p:extLst>
      <p:ext uri="{BB962C8B-B14F-4D97-AF65-F5344CB8AC3E}">
        <p14:creationId xmlns:p14="http://schemas.microsoft.com/office/powerpoint/2010/main" val="1616806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93736" y="4772380"/>
            <a:ext cx="742657" cy="109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0915" y="5014435"/>
            <a:ext cx="746651" cy="66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1937" y="5050295"/>
            <a:ext cx="1035538" cy="59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0234649">
            <a:off x="4701309" y="5047388"/>
            <a:ext cx="619534" cy="619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Rectangle 34"/>
          <p:cNvSpPr/>
          <p:nvPr/>
        </p:nvSpPr>
        <p:spPr bwMode="auto">
          <a:xfrm>
            <a:off x="21772" y="6382063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6" name="Rectangle 229"/>
          <p:cNvSpPr>
            <a:spLocks noChangeArrowheads="1"/>
          </p:cNvSpPr>
          <p:nvPr/>
        </p:nvSpPr>
        <p:spPr bwMode="auto">
          <a:xfrm>
            <a:off x="0" y="-28575"/>
            <a:ext cx="914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/>
            <a:endParaRPr lang="en-US" sz="3000" b="1">
              <a:solidFill>
                <a:srgbClr val="002D86"/>
              </a:solidFill>
            </a:endParaRPr>
          </a:p>
        </p:txBody>
      </p:sp>
      <p:sp>
        <p:nvSpPr>
          <p:cNvPr id="231" name="Rectangle 2"/>
          <p:cNvSpPr txBox="1">
            <a:spLocks noChangeArrowheads="1"/>
          </p:cNvSpPr>
          <p:nvPr/>
        </p:nvSpPr>
        <p:spPr bwMode="auto">
          <a:xfrm>
            <a:off x="152400" y="439738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lnSpc>
                <a:spcPct val="100000"/>
              </a:lnSpc>
              <a:buClrTx/>
              <a:buSzTx/>
              <a:defRPr/>
            </a:pPr>
            <a:r>
              <a:rPr lang="en-US" sz="3200" kern="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A Solution: Software Frameworks</a:t>
            </a:r>
            <a:endParaRPr lang="en-US" sz="3200" kern="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69721" y="2047471"/>
            <a:ext cx="399476" cy="8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91937" y="1934628"/>
            <a:ext cx="806539" cy="93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29169" y="1948917"/>
            <a:ext cx="970144" cy="925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75114" y="2047471"/>
            <a:ext cx="826814" cy="82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AutoShape 3"/>
          <p:cNvSpPr>
            <a:spLocks noChangeArrowheads="1"/>
          </p:cNvSpPr>
          <p:nvPr/>
        </p:nvSpPr>
        <p:spPr bwMode="auto">
          <a:xfrm rot="18949531">
            <a:off x="2167210" y="2300389"/>
            <a:ext cx="762000" cy="1752600"/>
          </a:xfrm>
          <a:prstGeom prst="triangle">
            <a:avLst>
              <a:gd name="adj" fmla="val 50000"/>
            </a:avLst>
          </a:prstGeom>
          <a:gradFill rotWithShape="1">
            <a:gsLst>
              <a:gs pos="0">
                <a:srgbClr val="666666"/>
              </a:gs>
              <a:gs pos="100000">
                <a:srgbClr val="DDDDDD"/>
              </a:gs>
            </a:gsLst>
            <a:lin ang="2700000" scaled="1"/>
          </a:gra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AutoShape 4"/>
          <p:cNvSpPr>
            <a:spLocks noChangeArrowheads="1"/>
          </p:cNvSpPr>
          <p:nvPr/>
        </p:nvSpPr>
        <p:spPr bwMode="auto">
          <a:xfrm rot="19620955">
            <a:off x="3646859" y="2482064"/>
            <a:ext cx="762000" cy="1447800"/>
          </a:xfrm>
          <a:prstGeom prst="triangle">
            <a:avLst>
              <a:gd name="adj" fmla="val 50000"/>
            </a:avLst>
          </a:prstGeom>
          <a:solidFill>
            <a:srgbClr val="336699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5"/>
          <p:cNvSpPr>
            <a:spLocks noChangeArrowheads="1"/>
          </p:cNvSpPr>
          <p:nvPr/>
        </p:nvSpPr>
        <p:spPr bwMode="auto">
          <a:xfrm rot="1083380">
            <a:off x="4233470" y="2490364"/>
            <a:ext cx="762000" cy="1447800"/>
          </a:xfrm>
          <a:prstGeom prst="triangle">
            <a:avLst>
              <a:gd name="adj" fmla="val 50000"/>
            </a:avLst>
          </a:prstGeom>
          <a:solidFill>
            <a:srgbClr val="FFFF99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AutoShape 6"/>
          <p:cNvSpPr>
            <a:spLocks noChangeArrowheads="1"/>
          </p:cNvSpPr>
          <p:nvPr/>
        </p:nvSpPr>
        <p:spPr bwMode="auto">
          <a:xfrm rot="3289716">
            <a:off x="5631286" y="2233148"/>
            <a:ext cx="762000" cy="1447800"/>
          </a:xfrm>
          <a:prstGeom prst="triangle">
            <a:avLst>
              <a:gd name="adj" fmla="val 50000"/>
            </a:avLst>
          </a:prstGeom>
          <a:solidFill>
            <a:srgbClr val="FF3300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7" name="Group 7"/>
          <p:cNvGrpSpPr>
            <a:grpSpLocks/>
          </p:cNvGrpSpPr>
          <p:nvPr/>
        </p:nvGrpSpPr>
        <p:grpSpPr bwMode="auto">
          <a:xfrm>
            <a:off x="575437" y="2109399"/>
            <a:ext cx="5870576" cy="777876"/>
            <a:chOff x="193" y="643"/>
            <a:chExt cx="3698" cy="490"/>
          </a:xfrm>
        </p:grpSpPr>
        <p:sp>
          <p:nvSpPr>
            <p:cNvPr id="38" name="Text Box 8"/>
            <p:cNvSpPr txBox="1">
              <a:spLocks noChangeAspect="1" noChangeArrowheads="1"/>
            </p:cNvSpPr>
            <p:nvPr/>
          </p:nvSpPr>
          <p:spPr bwMode="auto">
            <a:xfrm>
              <a:off x="193" y="849"/>
              <a:ext cx="546" cy="2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1</a:t>
              </a:r>
              <a:endParaRPr lang="en-US" sz="1200" b="1" dirty="0">
                <a:cs typeface="Arial" pitchFamily="34" charset="0"/>
              </a:endParaRPr>
            </a:p>
          </p:txBody>
        </p:sp>
        <p:sp>
          <p:nvSpPr>
            <p:cNvPr id="39" name="Text Box 11"/>
            <p:cNvSpPr txBox="1">
              <a:spLocks noChangeAspect="1" noChangeArrowheads="1"/>
            </p:cNvSpPr>
            <p:nvPr/>
          </p:nvSpPr>
          <p:spPr bwMode="auto">
            <a:xfrm>
              <a:off x="3345" y="643"/>
              <a:ext cx="546" cy="2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4</a:t>
              </a:r>
              <a:endParaRPr lang="en-US" sz="1200" b="1" dirty="0">
                <a:cs typeface="Arial" pitchFamily="34" charset="0"/>
              </a:endParaRPr>
            </a:p>
          </p:txBody>
        </p:sp>
        <p:sp>
          <p:nvSpPr>
            <p:cNvPr id="40" name="Text Box 9"/>
            <p:cNvSpPr txBox="1">
              <a:spLocks noChangeAspect="1" noChangeArrowheads="1"/>
            </p:cNvSpPr>
            <p:nvPr/>
          </p:nvSpPr>
          <p:spPr bwMode="auto">
            <a:xfrm>
              <a:off x="1179" y="659"/>
              <a:ext cx="546" cy="2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2</a:t>
              </a:r>
              <a:endParaRPr lang="en-US" sz="1200" b="1" dirty="0">
                <a:cs typeface="Arial" pitchFamily="34" charset="0"/>
              </a:endParaRPr>
            </a:p>
          </p:txBody>
        </p:sp>
        <p:sp>
          <p:nvSpPr>
            <p:cNvPr id="41" name="Text Box 10"/>
            <p:cNvSpPr txBox="1">
              <a:spLocks noChangeAspect="1" noChangeArrowheads="1"/>
            </p:cNvSpPr>
            <p:nvPr/>
          </p:nvSpPr>
          <p:spPr bwMode="auto">
            <a:xfrm>
              <a:off x="2324" y="643"/>
              <a:ext cx="546" cy="28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80006" tIns="40003" rIns="80006" bIns="40003">
              <a:spAutoFit/>
            </a:bodyPr>
            <a:lstStyle/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Product</a:t>
              </a:r>
              <a:endParaRPr lang="en-US" sz="1200" b="1" dirty="0">
                <a:cs typeface="Arial" pitchFamily="34" charset="0"/>
              </a:endParaRPr>
            </a:p>
            <a:p>
              <a:pPr algn="ctr" defTabSz="800100" eaLnBrk="0" hangingPunct="0"/>
              <a:r>
                <a:rPr lang="en-US" sz="1200" b="1" dirty="0" smtClean="0">
                  <a:cs typeface="Arial" pitchFamily="34" charset="0"/>
                </a:rPr>
                <a:t>Variant 3</a:t>
              </a:r>
              <a:endParaRPr lang="en-US" sz="1200" b="1" dirty="0">
                <a:cs typeface="Arial" pitchFamily="34" charset="0"/>
              </a:endParaRPr>
            </a:p>
          </p:txBody>
        </p:sp>
      </p:grpSp>
      <p:sp>
        <p:nvSpPr>
          <p:cNvPr id="42" name="Text Box 331"/>
          <p:cNvSpPr txBox="1">
            <a:spLocks noChangeArrowheads="1"/>
          </p:cNvSpPr>
          <p:nvPr/>
        </p:nvSpPr>
        <p:spPr bwMode="auto">
          <a:xfrm>
            <a:off x="7479895" y="3272523"/>
            <a:ext cx="1524004" cy="978729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FF0000"/>
                </a:solidFill>
                <a:cs typeface="Arial" charset="0"/>
              </a:rPr>
              <a:t>Framework-</a:t>
            </a:r>
            <a:br>
              <a:rPr lang="en-US" sz="1600" i="1" dirty="0" smtClean="0">
                <a:solidFill>
                  <a:srgbClr val="FF0000"/>
                </a:solidFill>
                <a:cs typeface="Arial" charset="0"/>
              </a:rPr>
            </a:br>
            <a:r>
              <a:rPr lang="en-US" sz="1600" i="1" dirty="0" smtClean="0">
                <a:solidFill>
                  <a:srgbClr val="FF0000"/>
                </a:solidFill>
                <a:cs typeface="Arial" charset="0"/>
              </a:rPr>
              <a:t>based App &amp; Infrastructure Software</a:t>
            </a:r>
            <a:endParaRPr lang="en-US" sz="1600" i="1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43" name="Text Box 206"/>
          <p:cNvSpPr txBox="1">
            <a:spLocks noChangeArrowheads="1"/>
          </p:cNvSpPr>
          <p:nvPr/>
        </p:nvSpPr>
        <p:spPr bwMode="auto">
          <a:xfrm>
            <a:off x="50583" y="5640988"/>
            <a:ext cx="8958942" cy="707886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en-US"/>
            </a:defPPr>
            <a:lvl1pPr algn="ctr" eaLnBrk="0" hangingPunct="0">
              <a:lnSpc>
                <a:spcPct val="95000"/>
              </a:lnSpc>
              <a:defRPr sz="2000"/>
            </a:lvl1pPr>
          </a:lstStyle>
          <a:p>
            <a:pPr marL="225425" indent="-225425" algn="l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dirty="0"/>
              <a:t>Frameworks promote “systematic reuse” by factoring out many general- purpose &amp; domain-specific services from traditional application responsibility </a:t>
            </a:r>
          </a:p>
        </p:txBody>
      </p:sp>
      <p:sp>
        <p:nvSpPr>
          <p:cNvPr id="2" name="Rectangle 1"/>
          <p:cNvSpPr/>
          <p:nvPr/>
        </p:nvSpPr>
        <p:spPr>
          <a:xfrm>
            <a:off x="274320" y="1075378"/>
            <a:ext cx="8510865" cy="70788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A framework is an integrated set </a:t>
            </a:r>
            <a:r>
              <a:rPr lang="en-US" sz="2000" dirty="0"/>
              <a:t>of software components that collaborate to provide </a:t>
            </a:r>
            <a:r>
              <a:rPr lang="en-US" sz="2000" dirty="0" smtClean="0"/>
              <a:t>a reusable architecture </a:t>
            </a:r>
            <a:r>
              <a:rPr lang="en-US" sz="2000" dirty="0"/>
              <a:t>for </a:t>
            </a:r>
            <a:r>
              <a:rPr lang="en-US" sz="2000" dirty="0" smtClean="0"/>
              <a:t>a family of </a:t>
            </a:r>
            <a:r>
              <a:rPr lang="en-US" sz="2000" dirty="0"/>
              <a:t>related applications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299313" y="3173323"/>
            <a:ext cx="4368966" cy="14471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529828" y="2945265"/>
            <a:ext cx="5588146" cy="1980391"/>
            <a:chOff x="4062714" y="3657601"/>
            <a:chExt cx="4474961" cy="2608206"/>
          </a:xfrm>
        </p:grpSpPr>
        <p:grpSp>
          <p:nvGrpSpPr>
            <p:cNvPr id="58" name="Group 11"/>
            <p:cNvGrpSpPr>
              <a:grpSpLocks/>
            </p:cNvGrpSpPr>
            <p:nvPr/>
          </p:nvGrpSpPr>
          <p:grpSpPr bwMode="auto">
            <a:xfrm>
              <a:off x="4062715" y="4321462"/>
              <a:ext cx="4474960" cy="600704"/>
              <a:chOff x="2428875" y="1740222"/>
              <a:chExt cx="5486400" cy="1762105"/>
            </a:xfrm>
            <a:gradFill flip="none" rotWithShape="1">
              <a:gsLst>
                <a:gs pos="0">
                  <a:srgbClr val="0033CC">
                    <a:shade val="30000"/>
                    <a:satMod val="115000"/>
                  </a:srgbClr>
                </a:gs>
                <a:gs pos="50000">
                  <a:srgbClr val="0033CC">
                    <a:shade val="67500"/>
                    <a:satMod val="115000"/>
                  </a:srgbClr>
                </a:gs>
                <a:gs pos="100000">
                  <a:srgbClr val="0033CC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</p:grpSpPr>
          <p:sp>
            <p:nvSpPr>
              <p:cNvPr id="65" name="Rectangle 64"/>
              <p:cNvSpPr/>
              <p:nvPr/>
            </p:nvSpPr>
            <p:spPr>
              <a:xfrm>
                <a:off x="2428875" y="1740222"/>
                <a:ext cx="5486400" cy="1762105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981592" y="2068370"/>
                <a:ext cx="4380965" cy="110581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/>
                <a:contourClr>
                  <a:srgbClr val="FFFFFF"/>
                </a:contourClr>
              </a:sp3d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+mn-lt"/>
                  </a:rPr>
                  <a:t>Application Frameworks</a:t>
                </a:r>
                <a:endParaRPr lang="en-US" sz="1400" b="1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59" name="Rectangle 58"/>
            <p:cNvSpPr/>
            <p:nvPr/>
          </p:nvSpPr>
          <p:spPr bwMode="auto">
            <a:xfrm>
              <a:off x="4062715" y="5665103"/>
              <a:ext cx="4474960" cy="600704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Operating System Kernel</a:t>
              </a:r>
              <a:endParaRPr lang="en-US" sz="1400" b="1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grpSp>
          <p:nvGrpSpPr>
            <p:cNvPr id="60" name="Group 11"/>
            <p:cNvGrpSpPr>
              <a:grpSpLocks/>
            </p:cNvGrpSpPr>
            <p:nvPr/>
          </p:nvGrpSpPr>
          <p:grpSpPr bwMode="auto">
            <a:xfrm>
              <a:off x="4062715" y="3657601"/>
              <a:ext cx="4474960" cy="600704"/>
              <a:chOff x="2428875" y="3676465"/>
              <a:chExt cx="5486400" cy="1762102"/>
            </a:xfrm>
            <a:gradFill flip="none" rotWithShape="1">
              <a:gsLst>
                <a:gs pos="0">
                  <a:srgbClr val="0033CC">
                    <a:shade val="30000"/>
                    <a:satMod val="115000"/>
                  </a:srgbClr>
                </a:gs>
                <a:gs pos="50000">
                  <a:srgbClr val="0033CC">
                    <a:shade val="67500"/>
                    <a:satMod val="115000"/>
                  </a:srgbClr>
                </a:gs>
                <a:gs pos="100000">
                  <a:srgbClr val="0033CC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</p:grpSpPr>
          <p:sp>
            <p:nvSpPr>
              <p:cNvPr id="63" name="Rectangle 62"/>
              <p:cNvSpPr/>
              <p:nvPr/>
            </p:nvSpPr>
            <p:spPr>
              <a:xfrm>
                <a:off x="2428875" y="3676465"/>
                <a:ext cx="5486400" cy="1762102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770490" y="4004612"/>
                <a:ext cx="4803170" cy="110580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contourW="44450" prstMaterial="matte">
                <a:bevelT w="63500" h="63500"/>
                <a:contourClr>
                  <a:srgbClr val="FFFFFF"/>
                </a:contourClr>
              </a:sp3d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400" b="1" dirty="0" smtClean="0">
                    <a:solidFill>
                      <a:schemeClr val="bg1"/>
                    </a:solidFill>
                    <a:latin typeface="+mn-lt"/>
                  </a:rPr>
                  <a:t>Bundled &amp; Third-Party Apps</a:t>
                </a:r>
                <a:endParaRPr lang="en-US" sz="1400" b="1" dirty="0">
                  <a:solidFill>
                    <a:schemeClr val="bg1"/>
                  </a:solidFill>
                  <a:latin typeface="+mn-lt"/>
                </a:endParaRPr>
              </a:p>
            </p:txBody>
          </p:sp>
        </p:grpSp>
        <p:sp>
          <p:nvSpPr>
            <p:cNvPr id="61" name="Rectangle 60"/>
            <p:cNvSpPr/>
            <p:nvPr/>
          </p:nvSpPr>
          <p:spPr bwMode="auto">
            <a:xfrm>
              <a:off x="4062714" y="4989053"/>
              <a:ext cx="2292365" cy="600704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 smtClean="0">
                  <a:solidFill>
                    <a:schemeClr val="bg1"/>
                  </a:solidFill>
                  <a:ea typeface="Arial Unicode MS" pitchFamily="34" charset="-128"/>
                  <a:cs typeface="Arial Unicode MS" pitchFamily="34" charset="-128"/>
                </a:rPr>
                <a:t>System Libraries</a:t>
              </a:r>
              <a:endParaRPr lang="en-US" sz="1400" b="1" dirty="0">
                <a:solidFill>
                  <a:schemeClr val="bg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2" name="Rectangle 61"/>
            <p:cNvSpPr/>
            <p:nvPr/>
          </p:nvSpPr>
          <p:spPr bwMode="auto">
            <a:xfrm>
              <a:off x="6418930" y="4982882"/>
              <a:ext cx="2114349" cy="600704"/>
            </a:xfrm>
            <a:prstGeom prst="rect">
              <a:avLst/>
            </a:prstGeom>
            <a:solidFill>
              <a:srgbClr val="FFCC66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dirty="0" smtClean="0">
                  <a:solidFill>
                    <a:schemeClr val="tx1"/>
                  </a:solidFill>
                  <a:ea typeface="Arial Unicode MS" pitchFamily="34" charset="-128"/>
                  <a:cs typeface="Arial Unicode MS" pitchFamily="34" charset="-128"/>
                </a:rPr>
                <a:t>Virtual Machine Runtime</a:t>
              </a:r>
              <a:endParaRPr lang="en-US" sz="1400" b="1" dirty="0">
                <a:solidFill>
                  <a:schemeClr val="tx1"/>
                </a:solidFill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21771" y="6447008"/>
            <a:ext cx="9069003" cy="35548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hlinkClick r:id="rId11"/>
              </a:rPr>
              <a:t>www.dre.vanderbilt.edu</a:t>
            </a:r>
            <a:r>
              <a:rPr lang="en-US" sz="1900" dirty="0">
                <a:hlinkClick r:id="rId11"/>
              </a:rPr>
              <a:t>/~</a:t>
            </a:r>
            <a:r>
              <a:rPr lang="en-US" sz="1900" dirty="0" smtClean="0">
                <a:hlinkClick r:id="rId11"/>
              </a:rPr>
              <a:t>schmidt/reuse-lessons.html</a:t>
            </a:r>
            <a:r>
              <a:rPr lang="en-US" sz="1900" dirty="0" smtClean="0"/>
              <a:t> has info on systematic reuse</a:t>
            </a:r>
            <a:endParaRPr lang="en-US" sz="1900" dirty="0"/>
          </a:p>
        </p:txBody>
      </p:sp>
      <p:sp>
        <p:nvSpPr>
          <p:cNvPr id="49" name="Text Box 331"/>
          <p:cNvSpPr txBox="1">
            <a:spLocks noChangeArrowheads="1"/>
          </p:cNvSpPr>
          <p:nvPr/>
        </p:nvSpPr>
        <p:spPr bwMode="auto">
          <a:xfrm>
            <a:off x="7397178" y="2193112"/>
            <a:ext cx="1689439" cy="535531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FF0000"/>
                </a:solidFill>
                <a:cs typeface="Arial" charset="0"/>
              </a:rPr>
              <a:t>Customized Form Factors</a:t>
            </a:r>
            <a:endParaRPr lang="en-US" sz="1600" i="1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51" name="Text Box 330"/>
          <p:cNvSpPr txBox="1">
            <a:spLocks noChangeArrowheads="1"/>
          </p:cNvSpPr>
          <p:nvPr/>
        </p:nvSpPr>
        <p:spPr bwMode="auto">
          <a:xfrm>
            <a:off x="7456139" y="4936432"/>
            <a:ext cx="1571516" cy="75713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  <a:cs typeface="Arial" charset="0"/>
              </a:rPr>
              <a:t>Standard/COTS Hardware &amp; Networks</a:t>
            </a:r>
          </a:p>
        </p:txBody>
      </p:sp>
    </p:spTree>
    <p:extLst>
      <p:ext uri="{BB962C8B-B14F-4D97-AF65-F5344CB8AC3E}">
        <p14:creationId xmlns:p14="http://schemas.microsoft.com/office/powerpoint/2010/main" val="27437634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20700" y="266700"/>
            <a:ext cx="7924800" cy="9144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Key Characteristics of Frameworks</a:t>
            </a:r>
          </a:p>
        </p:txBody>
      </p:sp>
      <p:sp>
        <p:nvSpPr>
          <p:cNvPr id="29699" name="Freeform 4"/>
          <p:cNvSpPr>
            <a:spLocks/>
          </p:cNvSpPr>
          <p:nvPr/>
        </p:nvSpPr>
        <p:spPr bwMode="auto">
          <a:xfrm>
            <a:off x="5158844" y="1700213"/>
            <a:ext cx="1912937" cy="877887"/>
          </a:xfrm>
          <a:custGeom>
            <a:avLst/>
            <a:gdLst>
              <a:gd name="T0" fmla="*/ 532634652 w 1221"/>
              <a:gd name="T1" fmla="*/ 0 h 540"/>
              <a:gd name="T2" fmla="*/ 510544233 w 1221"/>
              <a:gd name="T3" fmla="*/ 89859848 h 540"/>
              <a:gd name="T4" fmla="*/ 552271624 w 1221"/>
              <a:gd name="T5" fmla="*/ 182363110 h 540"/>
              <a:gd name="T6" fmla="*/ 598907474 w 1221"/>
              <a:gd name="T7" fmla="*/ 261652578 h 540"/>
              <a:gd name="T8" fmla="*/ 625907919 w 1221"/>
              <a:gd name="T9" fmla="*/ 354155814 h 540"/>
              <a:gd name="T10" fmla="*/ 618544446 w 1221"/>
              <a:gd name="T11" fmla="*/ 428158505 h 540"/>
              <a:gd name="T12" fmla="*/ 586635541 w 1221"/>
              <a:gd name="T13" fmla="*/ 502161094 h 540"/>
              <a:gd name="T14" fmla="*/ 508089220 w 1221"/>
              <a:gd name="T15" fmla="*/ 541805803 h 540"/>
              <a:gd name="T16" fmla="*/ 412362507 w 1221"/>
              <a:gd name="T17" fmla="*/ 512733125 h 540"/>
              <a:gd name="T18" fmla="*/ 321544155 w 1221"/>
              <a:gd name="T19" fmla="*/ 454587769 h 540"/>
              <a:gd name="T20" fmla="*/ 247907860 w 1221"/>
              <a:gd name="T21" fmla="*/ 409657756 h 540"/>
              <a:gd name="T22" fmla="*/ 161999584 w 1221"/>
              <a:gd name="T23" fmla="*/ 404372554 h 540"/>
              <a:gd name="T24" fmla="*/ 83454805 w 1221"/>
              <a:gd name="T25" fmla="*/ 449302567 h 540"/>
              <a:gd name="T26" fmla="*/ 19636978 w 1221"/>
              <a:gd name="T27" fmla="*/ 547091006 h 540"/>
              <a:gd name="T28" fmla="*/ 2455014 w 1221"/>
              <a:gd name="T29" fmla="*/ 658094889 h 540"/>
              <a:gd name="T30" fmla="*/ 29453903 w 1221"/>
              <a:gd name="T31" fmla="*/ 766456985 h 540"/>
              <a:gd name="T32" fmla="*/ 90818278 w 1221"/>
              <a:gd name="T33" fmla="*/ 853673596 h 540"/>
              <a:gd name="T34" fmla="*/ 201271961 w 1221"/>
              <a:gd name="T35" fmla="*/ 917105781 h 540"/>
              <a:gd name="T36" fmla="*/ 355908073 w 1221"/>
              <a:gd name="T37" fmla="*/ 930319600 h 540"/>
              <a:gd name="T38" fmla="*/ 481090342 w 1221"/>
              <a:gd name="T39" fmla="*/ 932963014 h 540"/>
              <a:gd name="T40" fmla="*/ 549816611 w 1221"/>
              <a:gd name="T41" fmla="*/ 1014894220 h 540"/>
              <a:gd name="T42" fmla="*/ 539998125 w 1221"/>
              <a:gd name="T43" fmla="*/ 1115326073 h 540"/>
              <a:gd name="T44" fmla="*/ 488453815 w 1221"/>
              <a:gd name="T45" fmla="*/ 1234260199 h 540"/>
              <a:gd name="T46" fmla="*/ 468816843 w 1221"/>
              <a:gd name="T47" fmla="*/ 1334692052 h 540"/>
              <a:gd name="T48" fmla="*/ 608725960 w 1221"/>
              <a:gd name="T49" fmla="*/ 1353192699 h 540"/>
              <a:gd name="T50" fmla="*/ 770725495 w 1221"/>
              <a:gd name="T51" fmla="*/ 1371693347 h 540"/>
              <a:gd name="T52" fmla="*/ 1001451495 w 1221"/>
              <a:gd name="T53" fmla="*/ 1371693347 h 540"/>
              <a:gd name="T54" fmla="*/ 1131542125 w 1221"/>
              <a:gd name="T55" fmla="*/ 1347905871 h 540"/>
              <a:gd name="T56" fmla="*/ 1205178420 w 1221"/>
              <a:gd name="T57" fmla="*/ 1292403929 h 540"/>
              <a:gd name="T58" fmla="*/ 1205178420 w 1221"/>
              <a:gd name="T59" fmla="*/ 1199900693 h 540"/>
              <a:gd name="T60" fmla="*/ 1180632989 w 1221"/>
              <a:gd name="T61" fmla="*/ 1094183637 h 540"/>
              <a:gd name="T62" fmla="*/ 1249360824 w 1221"/>
              <a:gd name="T63" fmla="*/ 1017537634 h 540"/>
              <a:gd name="T64" fmla="*/ 1374541428 w 1221"/>
              <a:gd name="T65" fmla="*/ 977892925 h 540"/>
              <a:gd name="T66" fmla="*/ 1516905558 w 1221"/>
              <a:gd name="T67" fmla="*/ 964679106 h 540"/>
              <a:gd name="T68" fmla="*/ 1642086163 w 1221"/>
              <a:gd name="T69" fmla="*/ 991108370 h 540"/>
              <a:gd name="T70" fmla="*/ 1737813268 w 1221"/>
              <a:gd name="T71" fmla="*/ 1059824131 h 540"/>
              <a:gd name="T72" fmla="*/ 1747631754 w 1221"/>
              <a:gd name="T73" fmla="*/ 1147042165 h 540"/>
              <a:gd name="T74" fmla="*/ 1696087444 w 1221"/>
              <a:gd name="T75" fmla="*/ 1252760846 h 540"/>
              <a:gd name="T76" fmla="*/ 1696087444 w 1221"/>
              <a:gd name="T77" fmla="*/ 1355836113 h 540"/>
              <a:gd name="T78" fmla="*/ 1779540658 w 1221"/>
              <a:gd name="T79" fmla="*/ 1406051227 h 540"/>
              <a:gd name="T80" fmla="*/ 1914541315 w 1221"/>
              <a:gd name="T81" fmla="*/ 1427195289 h 540"/>
              <a:gd name="T82" fmla="*/ 2091267796 w 1221"/>
              <a:gd name="T83" fmla="*/ 1413979844 h 540"/>
              <a:gd name="T84" fmla="*/ 2147483647 w 1221"/>
              <a:gd name="T85" fmla="*/ 1382265377 h 540"/>
              <a:gd name="T86" fmla="*/ 2147483647 w 1221"/>
              <a:gd name="T87" fmla="*/ 1321476607 h 540"/>
              <a:gd name="T88" fmla="*/ 2147483647 w 1221"/>
              <a:gd name="T89" fmla="*/ 1226329957 h 540"/>
              <a:gd name="T90" fmla="*/ 2147483647 w 1221"/>
              <a:gd name="T91" fmla="*/ 1096825425 h 540"/>
              <a:gd name="T92" fmla="*/ 2147483647 w 1221"/>
              <a:gd name="T93" fmla="*/ 956748864 h 540"/>
              <a:gd name="T94" fmla="*/ 2147483647 w 1221"/>
              <a:gd name="T95" fmla="*/ 829887543 h 540"/>
              <a:gd name="T96" fmla="*/ 2147483647 w 1221"/>
              <a:gd name="T97" fmla="*/ 758528368 h 540"/>
              <a:gd name="T98" fmla="*/ 2147483647 w 1221"/>
              <a:gd name="T99" fmla="*/ 697739598 h 540"/>
              <a:gd name="T100" fmla="*/ 2147483647 w 1221"/>
              <a:gd name="T101" fmla="*/ 629022211 h 540"/>
              <a:gd name="T102" fmla="*/ 2147483647 w 1221"/>
              <a:gd name="T103" fmla="*/ 525948570 h 540"/>
              <a:gd name="T104" fmla="*/ 2147483647 w 1221"/>
              <a:gd name="T105" fmla="*/ 399085726 h 540"/>
              <a:gd name="T106" fmla="*/ 2147483647 w 1221"/>
              <a:gd name="T107" fmla="*/ 327726551 h 540"/>
              <a:gd name="T108" fmla="*/ 2147483647 w 1221"/>
              <a:gd name="T109" fmla="*/ 367371259 h 540"/>
              <a:gd name="T110" fmla="*/ 2147483647 w 1221"/>
              <a:gd name="T111" fmla="*/ 459874597 h 540"/>
              <a:gd name="T112" fmla="*/ 2147483647 w 1221"/>
              <a:gd name="T113" fmla="*/ 486303861 h 540"/>
              <a:gd name="T114" fmla="*/ 2147483647 w 1221"/>
              <a:gd name="T115" fmla="*/ 428158505 h 540"/>
              <a:gd name="T116" fmla="*/ 2147483647 w 1221"/>
              <a:gd name="T117" fmla="*/ 325083136 h 540"/>
              <a:gd name="T118" fmla="*/ 2147483647 w 1221"/>
              <a:gd name="T119" fmla="*/ 200863757 h 540"/>
              <a:gd name="T120" fmla="*/ 2147483647 w 1221"/>
              <a:gd name="T121" fmla="*/ 71359201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folHlink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0" name="Freeform 5"/>
          <p:cNvSpPr>
            <a:spLocks/>
          </p:cNvSpPr>
          <p:nvPr/>
        </p:nvSpPr>
        <p:spPr bwMode="auto">
          <a:xfrm>
            <a:off x="7480906" y="2900888"/>
            <a:ext cx="1535113" cy="1127125"/>
          </a:xfrm>
          <a:custGeom>
            <a:avLst/>
            <a:gdLst>
              <a:gd name="T0" fmla="*/ 200385723 w 976"/>
              <a:gd name="T1" fmla="*/ 1484643714 h 691"/>
              <a:gd name="T2" fmla="*/ 343871616 w 976"/>
              <a:gd name="T3" fmla="*/ 1516571842 h 691"/>
              <a:gd name="T4" fmla="*/ 487357558 w 976"/>
              <a:gd name="T5" fmla="*/ 1513911437 h 691"/>
              <a:gd name="T6" fmla="*/ 628369291 w 976"/>
              <a:gd name="T7" fmla="*/ 1455375990 h 691"/>
              <a:gd name="T8" fmla="*/ 774329245 w 976"/>
              <a:gd name="T9" fmla="*/ 1415466645 h 691"/>
              <a:gd name="T10" fmla="*/ 895549861 w 976"/>
              <a:gd name="T11" fmla="*/ 1471340055 h 691"/>
              <a:gd name="T12" fmla="*/ 875758548 w 976"/>
              <a:gd name="T13" fmla="*/ 1636301509 h 691"/>
              <a:gd name="T14" fmla="*/ 905444732 w 976"/>
              <a:gd name="T15" fmla="*/ 1779976865 h 691"/>
              <a:gd name="T16" fmla="*/ 1058827019 w 976"/>
              <a:gd name="T17" fmla="*/ 1830529464 h 691"/>
              <a:gd name="T18" fmla="*/ 1256738581 w 976"/>
              <a:gd name="T19" fmla="*/ 1822546616 h 691"/>
              <a:gd name="T20" fmla="*/ 1412593406 w 976"/>
              <a:gd name="T21" fmla="*/ 1753369548 h 691"/>
              <a:gd name="T22" fmla="*/ 1476915569 w 976"/>
              <a:gd name="T23" fmla="*/ 1599052570 h 691"/>
              <a:gd name="T24" fmla="*/ 1523918955 w 976"/>
              <a:gd name="T25" fmla="*/ 1455375990 h 691"/>
              <a:gd name="T26" fmla="*/ 1659982860 w 976"/>
              <a:gd name="T27" fmla="*/ 1378217705 h 691"/>
              <a:gd name="T28" fmla="*/ 1847999553 w 976"/>
              <a:gd name="T29" fmla="*/ 1362253641 h 691"/>
              <a:gd name="T30" fmla="*/ 2026119802 w 976"/>
              <a:gd name="T31" fmla="*/ 1378217705 h 691"/>
              <a:gd name="T32" fmla="*/ 2105283483 w 976"/>
              <a:gd name="T33" fmla="*/ 109086465 h 691"/>
              <a:gd name="T34" fmla="*/ 1951902769 w 976"/>
              <a:gd name="T35" fmla="*/ 31928141 h 691"/>
              <a:gd name="T36" fmla="*/ 1746568874 w 976"/>
              <a:gd name="T37" fmla="*/ 2660406 h 691"/>
              <a:gd name="T38" fmla="*/ 1504127642 w 976"/>
              <a:gd name="T39" fmla="*/ 5320813 h 691"/>
              <a:gd name="T40" fmla="*/ 1318585060 w 976"/>
              <a:gd name="T41" fmla="*/ 37248953 h 691"/>
              <a:gd name="T42" fmla="*/ 1236947268 w 976"/>
              <a:gd name="T43" fmla="*/ 109086465 h 691"/>
              <a:gd name="T44" fmla="*/ 1274055784 w 976"/>
              <a:gd name="T45" fmla="*/ 202208814 h 691"/>
              <a:gd name="T46" fmla="*/ 1207261084 w 976"/>
              <a:gd name="T47" fmla="*/ 316617721 h 691"/>
              <a:gd name="T48" fmla="*/ 1083564981 w 976"/>
              <a:gd name="T49" fmla="*/ 385794790 h 691"/>
              <a:gd name="T50" fmla="*/ 947501470 w 976"/>
              <a:gd name="T51" fmla="*/ 417722919 h 691"/>
              <a:gd name="T52" fmla="*/ 806489540 w 976"/>
              <a:gd name="T53" fmla="*/ 393776007 h 691"/>
              <a:gd name="T54" fmla="*/ 719903526 w 976"/>
              <a:gd name="T55" fmla="*/ 327259344 h 691"/>
              <a:gd name="T56" fmla="*/ 747115599 w 976"/>
              <a:gd name="T57" fmla="*/ 220833335 h 691"/>
              <a:gd name="T58" fmla="*/ 808963651 w 976"/>
              <a:gd name="T59" fmla="*/ 117069313 h 691"/>
              <a:gd name="T60" fmla="*/ 766906913 w 976"/>
              <a:gd name="T61" fmla="*/ 21284882 h 691"/>
              <a:gd name="T62" fmla="*/ 576417682 w 976"/>
              <a:gd name="T63" fmla="*/ 0 h 691"/>
              <a:gd name="T64" fmla="*/ 309237210 w 976"/>
              <a:gd name="T65" fmla="*/ 37248953 h 691"/>
              <a:gd name="T66" fmla="*/ 116273820 w 976"/>
              <a:gd name="T67" fmla="*/ 82480753 h 691"/>
              <a:gd name="T68" fmla="*/ 141011782 w 976"/>
              <a:gd name="T69" fmla="*/ 218172930 h 691"/>
              <a:gd name="T70" fmla="*/ 108851487 w 976"/>
              <a:gd name="T71" fmla="*/ 343223408 h 691"/>
              <a:gd name="T72" fmla="*/ 44530861 w 976"/>
              <a:gd name="T73" fmla="*/ 505524559 h 691"/>
              <a:gd name="T74" fmla="*/ 2474112 w 976"/>
              <a:gd name="T75" fmla="*/ 659841129 h 691"/>
              <a:gd name="T76" fmla="*/ 32160307 w 976"/>
              <a:gd name="T77" fmla="*/ 795534861 h 691"/>
              <a:gd name="T78" fmla="*/ 163277206 w 976"/>
              <a:gd name="T79" fmla="*/ 819480142 h 691"/>
              <a:gd name="T80" fmla="*/ 277076915 w 976"/>
              <a:gd name="T81" fmla="*/ 702412511 h 691"/>
              <a:gd name="T82" fmla="*/ 338923394 w 976"/>
              <a:gd name="T83" fmla="*/ 574699997 h 691"/>
              <a:gd name="T84" fmla="*/ 465092133 w 976"/>
              <a:gd name="T85" fmla="*/ 545433904 h 691"/>
              <a:gd name="T86" fmla="*/ 588786664 w 976"/>
              <a:gd name="T87" fmla="*/ 603967720 h 691"/>
              <a:gd name="T88" fmla="*/ 628369291 w 976"/>
              <a:gd name="T89" fmla="*/ 747642668 h 691"/>
              <a:gd name="T90" fmla="*/ 556626369 w 976"/>
              <a:gd name="T91" fmla="*/ 901961073 h 691"/>
              <a:gd name="T92" fmla="*/ 437880060 w 976"/>
              <a:gd name="T93" fmla="*/ 1011047487 h 691"/>
              <a:gd name="T94" fmla="*/ 304288989 w 976"/>
              <a:gd name="T95" fmla="*/ 1045636021 h 691"/>
              <a:gd name="T96" fmla="*/ 178120298 w 976"/>
              <a:gd name="T97" fmla="*/ 1122794306 h 691"/>
              <a:gd name="T98" fmla="*/ 94008371 w 976"/>
              <a:gd name="T99" fmla="*/ 1250506821 h 691"/>
              <a:gd name="T100" fmla="*/ 81637817 w 976"/>
              <a:gd name="T101" fmla="*/ 1402162986 h 69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976"/>
              <a:gd name="T154" fmla="*/ 0 h 691"/>
              <a:gd name="T155" fmla="*/ 976 w 976"/>
              <a:gd name="T156" fmla="*/ 691 h 69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976" h="691">
                <a:moveTo>
                  <a:pt x="39" y="562"/>
                </a:moveTo>
                <a:lnTo>
                  <a:pt x="51" y="559"/>
                </a:lnTo>
                <a:lnTo>
                  <a:pt x="68" y="556"/>
                </a:lnTo>
                <a:lnTo>
                  <a:pt x="81" y="558"/>
                </a:lnTo>
                <a:lnTo>
                  <a:pt x="95" y="560"/>
                </a:lnTo>
                <a:lnTo>
                  <a:pt x="109" y="563"/>
                </a:lnTo>
                <a:lnTo>
                  <a:pt x="123" y="567"/>
                </a:lnTo>
                <a:lnTo>
                  <a:pt x="139" y="570"/>
                </a:lnTo>
                <a:lnTo>
                  <a:pt x="152" y="572"/>
                </a:lnTo>
                <a:lnTo>
                  <a:pt x="168" y="573"/>
                </a:lnTo>
                <a:lnTo>
                  <a:pt x="184" y="572"/>
                </a:lnTo>
                <a:lnTo>
                  <a:pt x="197" y="569"/>
                </a:lnTo>
                <a:lnTo>
                  <a:pt x="212" y="565"/>
                </a:lnTo>
                <a:lnTo>
                  <a:pt x="227" y="559"/>
                </a:lnTo>
                <a:lnTo>
                  <a:pt x="240" y="553"/>
                </a:lnTo>
                <a:lnTo>
                  <a:pt x="254" y="547"/>
                </a:lnTo>
                <a:lnTo>
                  <a:pt x="268" y="541"/>
                </a:lnTo>
                <a:lnTo>
                  <a:pt x="284" y="536"/>
                </a:lnTo>
                <a:lnTo>
                  <a:pt x="297" y="533"/>
                </a:lnTo>
                <a:lnTo>
                  <a:pt x="313" y="532"/>
                </a:lnTo>
                <a:lnTo>
                  <a:pt x="327" y="534"/>
                </a:lnTo>
                <a:lnTo>
                  <a:pt x="341" y="538"/>
                </a:lnTo>
                <a:lnTo>
                  <a:pt x="354" y="546"/>
                </a:lnTo>
                <a:lnTo>
                  <a:pt x="362" y="553"/>
                </a:lnTo>
                <a:lnTo>
                  <a:pt x="366" y="567"/>
                </a:lnTo>
                <a:lnTo>
                  <a:pt x="364" y="581"/>
                </a:lnTo>
                <a:lnTo>
                  <a:pt x="360" y="597"/>
                </a:lnTo>
                <a:lnTo>
                  <a:pt x="354" y="615"/>
                </a:lnTo>
                <a:lnTo>
                  <a:pt x="349" y="629"/>
                </a:lnTo>
                <a:lnTo>
                  <a:pt x="350" y="643"/>
                </a:lnTo>
                <a:lnTo>
                  <a:pt x="356" y="658"/>
                </a:lnTo>
                <a:lnTo>
                  <a:pt x="366" y="669"/>
                </a:lnTo>
                <a:lnTo>
                  <a:pt x="376" y="676"/>
                </a:lnTo>
                <a:lnTo>
                  <a:pt x="391" y="680"/>
                </a:lnTo>
                <a:lnTo>
                  <a:pt x="406" y="684"/>
                </a:lnTo>
                <a:lnTo>
                  <a:pt x="428" y="688"/>
                </a:lnTo>
                <a:lnTo>
                  <a:pt x="446" y="690"/>
                </a:lnTo>
                <a:lnTo>
                  <a:pt x="469" y="691"/>
                </a:lnTo>
                <a:lnTo>
                  <a:pt x="489" y="689"/>
                </a:lnTo>
                <a:lnTo>
                  <a:pt x="508" y="685"/>
                </a:lnTo>
                <a:lnTo>
                  <a:pt x="527" y="680"/>
                </a:lnTo>
                <a:lnTo>
                  <a:pt x="545" y="674"/>
                </a:lnTo>
                <a:lnTo>
                  <a:pt x="558" y="667"/>
                </a:lnTo>
                <a:lnTo>
                  <a:pt x="571" y="659"/>
                </a:lnTo>
                <a:lnTo>
                  <a:pt x="582" y="650"/>
                </a:lnTo>
                <a:lnTo>
                  <a:pt x="591" y="638"/>
                </a:lnTo>
                <a:lnTo>
                  <a:pt x="596" y="624"/>
                </a:lnTo>
                <a:lnTo>
                  <a:pt x="597" y="601"/>
                </a:lnTo>
                <a:lnTo>
                  <a:pt x="597" y="584"/>
                </a:lnTo>
                <a:lnTo>
                  <a:pt x="600" y="569"/>
                </a:lnTo>
                <a:lnTo>
                  <a:pt x="606" y="557"/>
                </a:lnTo>
                <a:lnTo>
                  <a:pt x="616" y="547"/>
                </a:lnTo>
                <a:lnTo>
                  <a:pt x="626" y="538"/>
                </a:lnTo>
                <a:lnTo>
                  <a:pt x="639" y="530"/>
                </a:lnTo>
                <a:lnTo>
                  <a:pt x="652" y="524"/>
                </a:lnTo>
                <a:lnTo>
                  <a:pt x="671" y="518"/>
                </a:lnTo>
                <a:lnTo>
                  <a:pt x="688" y="516"/>
                </a:lnTo>
                <a:lnTo>
                  <a:pt x="707" y="514"/>
                </a:lnTo>
                <a:lnTo>
                  <a:pt x="726" y="513"/>
                </a:lnTo>
                <a:lnTo>
                  <a:pt x="747" y="512"/>
                </a:lnTo>
                <a:lnTo>
                  <a:pt x="769" y="513"/>
                </a:lnTo>
                <a:lnTo>
                  <a:pt x="787" y="514"/>
                </a:lnTo>
                <a:lnTo>
                  <a:pt x="802" y="516"/>
                </a:lnTo>
                <a:lnTo>
                  <a:pt x="819" y="518"/>
                </a:lnTo>
                <a:lnTo>
                  <a:pt x="834" y="520"/>
                </a:lnTo>
                <a:lnTo>
                  <a:pt x="851" y="521"/>
                </a:lnTo>
                <a:lnTo>
                  <a:pt x="976" y="525"/>
                </a:lnTo>
                <a:lnTo>
                  <a:pt x="851" y="41"/>
                </a:lnTo>
                <a:lnTo>
                  <a:pt x="833" y="31"/>
                </a:lnTo>
                <a:lnTo>
                  <a:pt x="821" y="24"/>
                </a:lnTo>
                <a:lnTo>
                  <a:pt x="806" y="18"/>
                </a:lnTo>
                <a:lnTo>
                  <a:pt x="789" y="12"/>
                </a:lnTo>
                <a:lnTo>
                  <a:pt x="771" y="8"/>
                </a:lnTo>
                <a:lnTo>
                  <a:pt x="751" y="5"/>
                </a:lnTo>
                <a:lnTo>
                  <a:pt x="727" y="2"/>
                </a:lnTo>
                <a:lnTo>
                  <a:pt x="706" y="1"/>
                </a:lnTo>
                <a:lnTo>
                  <a:pt x="684" y="0"/>
                </a:lnTo>
                <a:lnTo>
                  <a:pt x="660" y="0"/>
                </a:lnTo>
                <a:lnTo>
                  <a:pt x="631" y="0"/>
                </a:lnTo>
                <a:lnTo>
                  <a:pt x="608" y="2"/>
                </a:lnTo>
                <a:lnTo>
                  <a:pt x="586" y="4"/>
                </a:lnTo>
                <a:lnTo>
                  <a:pt x="566" y="6"/>
                </a:lnTo>
                <a:lnTo>
                  <a:pt x="548" y="10"/>
                </a:lnTo>
                <a:lnTo>
                  <a:pt x="533" y="14"/>
                </a:lnTo>
                <a:lnTo>
                  <a:pt x="521" y="19"/>
                </a:lnTo>
                <a:lnTo>
                  <a:pt x="511" y="25"/>
                </a:lnTo>
                <a:lnTo>
                  <a:pt x="504" y="31"/>
                </a:lnTo>
                <a:lnTo>
                  <a:pt x="500" y="41"/>
                </a:lnTo>
                <a:lnTo>
                  <a:pt x="500" y="50"/>
                </a:lnTo>
                <a:lnTo>
                  <a:pt x="505" y="59"/>
                </a:lnTo>
                <a:lnTo>
                  <a:pt x="511" y="67"/>
                </a:lnTo>
                <a:lnTo>
                  <a:pt x="515" y="76"/>
                </a:lnTo>
                <a:lnTo>
                  <a:pt x="515" y="88"/>
                </a:lnTo>
                <a:lnTo>
                  <a:pt x="509" y="98"/>
                </a:lnTo>
                <a:lnTo>
                  <a:pt x="501" y="108"/>
                </a:lnTo>
                <a:lnTo>
                  <a:pt x="488" y="119"/>
                </a:lnTo>
                <a:lnTo>
                  <a:pt x="476" y="128"/>
                </a:lnTo>
                <a:lnTo>
                  <a:pt x="464" y="134"/>
                </a:lnTo>
                <a:lnTo>
                  <a:pt x="451" y="139"/>
                </a:lnTo>
                <a:lnTo>
                  <a:pt x="438" y="145"/>
                </a:lnTo>
                <a:lnTo>
                  <a:pt x="424" y="149"/>
                </a:lnTo>
                <a:lnTo>
                  <a:pt x="409" y="152"/>
                </a:lnTo>
                <a:lnTo>
                  <a:pt x="395" y="154"/>
                </a:lnTo>
                <a:lnTo>
                  <a:pt x="383" y="157"/>
                </a:lnTo>
                <a:lnTo>
                  <a:pt x="366" y="157"/>
                </a:lnTo>
                <a:lnTo>
                  <a:pt x="352" y="154"/>
                </a:lnTo>
                <a:lnTo>
                  <a:pt x="338" y="152"/>
                </a:lnTo>
                <a:lnTo>
                  <a:pt x="326" y="148"/>
                </a:lnTo>
                <a:lnTo>
                  <a:pt x="313" y="143"/>
                </a:lnTo>
                <a:lnTo>
                  <a:pt x="302" y="137"/>
                </a:lnTo>
                <a:lnTo>
                  <a:pt x="294" y="130"/>
                </a:lnTo>
                <a:lnTo>
                  <a:pt x="291" y="123"/>
                </a:lnTo>
                <a:lnTo>
                  <a:pt x="290" y="116"/>
                </a:lnTo>
                <a:lnTo>
                  <a:pt x="291" y="105"/>
                </a:lnTo>
                <a:lnTo>
                  <a:pt x="294" y="95"/>
                </a:lnTo>
                <a:lnTo>
                  <a:pt x="302" y="83"/>
                </a:lnTo>
                <a:lnTo>
                  <a:pt x="311" y="71"/>
                </a:lnTo>
                <a:lnTo>
                  <a:pt x="318" y="62"/>
                </a:lnTo>
                <a:lnTo>
                  <a:pt x="323" y="55"/>
                </a:lnTo>
                <a:lnTo>
                  <a:pt x="327" y="44"/>
                </a:lnTo>
                <a:lnTo>
                  <a:pt x="330" y="33"/>
                </a:lnTo>
                <a:lnTo>
                  <a:pt x="327" y="23"/>
                </a:lnTo>
                <a:lnTo>
                  <a:pt x="321" y="15"/>
                </a:lnTo>
                <a:lnTo>
                  <a:pt x="310" y="8"/>
                </a:lnTo>
                <a:lnTo>
                  <a:pt x="297" y="5"/>
                </a:lnTo>
                <a:lnTo>
                  <a:pt x="285" y="2"/>
                </a:lnTo>
                <a:lnTo>
                  <a:pt x="268" y="0"/>
                </a:lnTo>
                <a:lnTo>
                  <a:pt x="233" y="0"/>
                </a:lnTo>
                <a:lnTo>
                  <a:pt x="207" y="2"/>
                </a:lnTo>
                <a:lnTo>
                  <a:pt x="184" y="5"/>
                </a:lnTo>
                <a:lnTo>
                  <a:pt x="153" y="9"/>
                </a:lnTo>
                <a:lnTo>
                  <a:pt x="125" y="14"/>
                </a:lnTo>
                <a:lnTo>
                  <a:pt x="94" y="19"/>
                </a:lnTo>
                <a:lnTo>
                  <a:pt x="74" y="23"/>
                </a:lnTo>
                <a:lnTo>
                  <a:pt x="56" y="27"/>
                </a:lnTo>
                <a:lnTo>
                  <a:pt x="47" y="31"/>
                </a:lnTo>
                <a:lnTo>
                  <a:pt x="50" y="41"/>
                </a:lnTo>
                <a:lnTo>
                  <a:pt x="54" y="56"/>
                </a:lnTo>
                <a:lnTo>
                  <a:pt x="56" y="70"/>
                </a:lnTo>
                <a:lnTo>
                  <a:pt x="57" y="82"/>
                </a:lnTo>
                <a:lnTo>
                  <a:pt x="55" y="95"/>
                </a:lnTo>
                <a:lnTo>
                  <a:pt x="52" y="106"/>
                </a:lnTo>
                <a:lnTo>
                  <a:pt x="48" y="119"/>
                </a:lnTo>
                <a:lnTo>
                  <a:pt x="44" y="129"/>
                </a:lnTo>
                <a:lnTo>
                  <a:pt x="39" y="144"/>
                </a:lnTo>
                <a:lnTo>
                  <a:pt x="33" y="160"/>
                </a:lnTo>
                <a:lnTo>
                  <a:pt x="27" y="175"/>
                </a:lnTo>
                <a:lnTo>
                  <a:pt x="18" y="190"/>
                </a:lnTo>
                <a:lnTo>
                  <a:pt x="13" y="205"/>
                </a:lnTo>
                <a:lnTo>
                  <a:pt x="9" y="217"/>
                </a:lnTo>
                <a:lnTo>
                  <a:pt x="5" y="230"/>
                </a:lnTo>
                <a:lnTo>
                  <a:pt x="1" y="248"/>
                </a:lnTo>
                <a:lnTo>
                  <a:pt x="0" y="263"/>
                </a:lnTo>
                <a:lnTo>
                  <a:pt x="2" y="276"/>
                </a:lnTo>
                <a:lnTo>
                  <a:pt x="6" y="290"/>
                </a:lnTo>
                <a:lnTo>
                  <a:pt x="13" y="299"/>
                </a:lnTo>
                <a:lnTo>
                  <a:pt x="22" y="307"/>
                </a:lnTo>
                <a:lnTo>
                  <a:pt x="35" y="311"/>
                </a:lnTo>
                <a:lnTo>
                  <a:pt x="48" y="311"/>
                </a:lnTo>
                <a:lnTo>
                  <a:pt x="66" y="308"/>
                </a:lnTo>
                <a:lnTo>
                  <a:pt x="81" y="301"/>
                </a:lnTo>
                <a:lnTo>
                  <a:pt x="94" y="293"/>
                </a:lnTo>
                <a:lnTo>
                  <a:pt x="105" y="280"/>
                </a:lnTo>
                <a:lnTo>
                  <a:pt x="112" y="264"/>
                </a:lnTo>
                <a:lnTo>
                  <a:pt x="114" y="249"/>
                </a:lnTo>
                <a:lnTo>
                  <a:pt x="119" y="236"/>
                </a:lnTo>
                <a:lnTo>
                  <a:pt x="127" y="225"/>
                </a:lnTo>
                <a:lnTo>
                  <a:pt x="137" y="216"/>
                </a:lnTo>
                <a:lnTo>
                  <a:pt x="150" y="209"/>
                </a:lnTo>
                <a:lnTo>
                  <a:pt x="163" y="206"/>
                </a:lnTo>
                <a:lnTo>
                  <a:pt x="174" y="205"/>
                </a:lnTo>
                <a:lnTo>
                  <a:pt x="188" y="205"/>
                </a:lnTo>
                <a:lnTo>
                  <a:pt x="203" y="207"/>
                </a:lnTo>
                <a:lnTo>
                  <a:pt x="215" y="211"/>
                </a:lnTo>
                <a:lnTo>
                  <a:pt x="227" y="217"/>
                </a:lnTo>
                <a:lnTo>
                  <a:pt x="238" y="227"/>
                </a:lnTo>
                <a:lnTo>
                  <a:pt x="246" y="238"/>
                </a:lnTo>
                <a:lnTo>
                  <a:pt x="253" y="253"/>
                </a:lnTo>
                <a:lnTo>
                  <a:pt x="255" y="267"/>
                </a:lnTo>
                <a:lnTo>
                  <a:pt x="254" y="281"/>
                </a:lnTo>
                <a:lnTo>
                  <a:pt x="250" y="296"/>
                </a:lnTo>
                <a:lnTo>
                  <a:pt x="244" y="311"/>
                </a:lnTo>
                <a:lnTo>
                  <a:pt x="236" y="325"/>
                </a:lnTo>
                <a:lnTo>
                  <a:pt x="225" y="339"/>
                </a:lnTo>
                <a:lnTo>
                  <a:pt x="214" y="350"/>
                </a:lnTo>
                <a:lnTo>
                  <a:pt x="201" y="363"/>
                </a:lnTo>
                <a:lnTo>
                  <a:pt x="190" y="372"/>
                </a:lnTo>
                <a:lnTo>
                  <a:pt x="177" y="380"/>
                </a:lnTo>
                <a:lnTo>
                  <a:pt x="166" y="384"/>
                </a:lnTo>
                <a:lnTo>
                  <a:pt x="150" y="388"/>
                </a:lnTo>
                <a:lnTo>
                  <a:pt x="137" y="390"/>
                </a:lnTo>
                <a:lnTo>
                  <a:pt x="123" y="393"/>
                </a:lnTo>
                <a:lnTo>
                  <a:pt x="111" y="397"/>
                </a:lnTo>
                <a:lnTo>
                  <a:pt x="95" y="405"/>
                </a:lnTo>
                <a:lnTo>
                  <a:pt x="82" y="413"/>
                </a:lnTo>
                <a:lnTo>
                  <a:pt x="72" y="422"/>
                </a:lnTo>
                <a:lnTo>
                  <a:pt x="60" y="433"/>
                </a:lnTo>
                <a:lnTo>
                  <a:pt x="52" y="444"/>
                </a:lnTo>
                <a:lnTo>
                  <a:pt x="43" y="458"/>
                </a:lnTo>
                <a:lnTo>
                  <a:pt x="38" y="470"/>
                </a:lnTo>
                <a:lnTo>
                  <a:pt x="33" y="485"/>
                </a:lnTo>
                <a:lnTo>
                  <a:pt x="31" y="499"/>
                </a:lnTo>
                <a:lnTo>
                  <a:pt x="31" y="511"/>
                </a:lnTo>
                <a:lnTo>
                  <a:pt x="33" y="527"/>
                </a:lnTo>
                <a:lnTo>
                  <a:pt x="36" y="545"/>
                </a:lnTo>
                <a:lnTo>
                  <a:pt x="39" y="562"/>
                </a:lnTo>
                <a:close/>
              </a:path>
            </a:pathLst>
          </a:custGeom>
          <a:solidFill>
            <a:srgbClr val="FFFFCC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1" name="Freeform 6"/>
          <p:cNvSpPr>
            <a:spLocks/>
          </p:cNvSpPr>
          <p:nvPr/>
        </p:nvSpPr>
        <p:spPr bwMode="auto">
          <a:xfrm>
            <a:off x="5595144" y="3179763"/>
            <a:ext cx="1828800" cy="1196975"/>
          </a:xfrm>
          <a:custGeom>
            <a:avLst/>
            <a:gdLst>
              <a:gd name="T0" fmla="*/ 2147483647 w 1165"/>
              <a:gd name="T1" fmla="*/ 535731836 h 735"/>
              <a:gd name="T2" fmla="*/ 2147483647 w 1165"/>
              <a:gd name="T3" fmla="*/ 763814940 h 735"/>
              <a:gd name="T4" fmla="*/ 2147483647 w 1165"/>
              <a:gd name="T5" fmla="*/ 970681668 h 735"/>
              <a:gd name="T6" fmla="*/ 2147483647 w 1165"/>
              <a:gd name="T7" fmla="*/ 1105939798 h 735"/>
              <a:gd name="T8" fmla="*/ 2147483647 w 1165"/>
              <a:gd name="T9" fmla="*/ 1015767712 h 735"/>
              <a:gd name="T10" fmla="*/ 2147483647 w 1165"/>
              <a:gd name="T11" fmla="*/ 843378737 h 735"/>
              <a:gd name="T12" fmla="*/ 2147483647 w 1165"/>
              <a:gd name="T13" fmla="*/ 838074593 h 735"/>
              <a:gd name="T14" fmla="*/ 2147483647 w 1165"/>
              <a:gd name="T15" fmla="*/ 965377524 h 735"/>
              <a:gd name="T16" fmla="*/ 2147483647 w 1165"/>
              <a:gd name="T17" fmla="*/ 1119200974 h 735"/>
              <a:gd name="T18" fmla="*/ 2147483647 w 1165"/>
              <a:gd name="T19" fmla="*/ 1283632714 h 735"/>
              <a:gd name="T20" fmla="*/ 2147483647 w 1165"/>
              <a:gd name="T21" fmla="*/ 1334022902 h 735"/>
              <a:gd name="T22" fmla="*/ 2147483647 w 1165"/>
              <a:gd name="T23" fmla="*/ 1442760309 h 735"/>
              <a:gd name="T24" fmla="*/ 2147483647 w 1165"/>
              <a:gd name="T25" fmla="*/ 1639018544 h 735"/>
              <a:gd name="T26" fmla="*/ 2147483647 w 1165"/>
              <a:gd name="T27" fmla="*/ 1739800956 h 735"/>
              <a:gd name="T28" fmla="*/ 2119233744 w 1165"/>
              <a:gd name="T29" fmla="*/ 1729191038 h 735"/>
              <a:gd name="T30" fmla="*/ 1882668752 w 1165"/>
              <a:gd name="T31" fmla="*/ 1803450691 h 735"/>
              <a:gd name="T32" fmla="*/ 1648566752 w 1165"/>
              <a:gd name="T33" fmla="*/ 1901579809 h 735"/>
              <a:gd name="T34" fmla="*/ 1384894325 w 1165"/>
              <a:gd name="T35" fmla="*/ 1944014594 h 735"/>
              <a:gd name="T36" fmla="*/ 1239505570 w 1165"/>
              <a:gd name="T37" fmla="*/ 1837928445 h 735"/>
              <a:gd name="T38" fmla="*/ 1318360568 w 1165"/>
              <a:gd name="T39" fmla="*/ 1686757474 h 735"/>
              <a:gd name="T40" fmla="*/ 1520427970 w 1165"/>
              <a:gd name="T41" fmla="*/ 1596585388 h 735"/>
              <a:gd name="T42" fmla="*/ 1668281679 w 1165"/>
              <a:gd name="T43" fmla="*/ 1493152125 h 735"/>
              <a:gd name="T44" fmla="*/ 1569711362 w 1165"/>
              <a:gd name="T45" fmla="*/ 1395023007 h 735"/>
              <a:gd name="T46" fmla="*/ 1345467611 w 1165"/>
              <a:gd name="T47" fmla="*/ 1405631297 h 735"/>
              <a:gd name="T48" fmla="*/ 1136008092 w 1165"/>
              <a:gd name="T49" fmla="*/ 1490499239 h 735"/>
              <a:gd name="T50" fmla="*/ 899443100 w 1165"/>
              <a:gd name="T51" fmla="*/ 1639018544 h 735"/>
              <a:gd name="T52" fmla="*/ 620985066 w 1165"/>
              <a:gd name="T53" fmla="*/ 1729191038 h 735"/>
              <a:gd name="T54" fmla="*/ 344991693 w 1165"/>
              <a:gd name="T55" fmla="*/ 1747756359 h 735"/>
              <a:gd name="T56" fmla="*/ 480523866 w 1165"/>
              <a:gd name="T57" fmla="*/ 1572715923 h 735"/>
              <a:gd name="T58" fmla="*/ 584021345 w 1165"/>
              <a:gd name="T59" fmla="*/ 1384414718 h 735"/>
              <a:gd name="T60" fmla="*/ 537200945 w 1165"/>
              <a:gd name="T61" fmla="*/ 1222634237 h 735"/>
              <a:gd name="T62" fmla="*/ 406597895 w 1165"/>
              <a:gd name="T63" fmla="*/ 1227938381 h 735"/>
              <a:gd name="T64" fmla="*/ 298171293 w 1165"/>
              <a:gd name="T65" fmla="*/ 1371153542 h 735"/>
              <a:gd name="T66" fmla="*/ 135532125 w 1165"/>
              <a:gd name="T67" fmla="*/ 1424196617 h 735"/>
              <a:gd name="T68" fmla="*/ 9856682 w 1165"/>
              <a:gd name="T69" fmla="*/ 1299545147 h 735"/>
              <a:gd name="T70" fmla="*/ 39428296 w 1165"/>
              <a:gd name="T71" fmla="*/ 1129809263 h 735"/>
              <a:gd name="T72" fmla="*/ 211924179 w 1165"/>
              <a:gd name="T73" fmla="*/ 1013114825 h 735"/>
              <a:gd name="T74" fmla="*/ 322813774 w 1165"/>
              <a:gd name="T75" fmla="*/ 830117561 h 735"/>
              <a:gd name="T76" fmla="*/ 253815455 w 1165"/>
              <a:gd name="T77" fmla="*/ 594077427 h 735"/>
              <a:gd name="T78" fmla="*/ 229172974 w 1165"/>
              <a:gd name="T79" fmla="*/ 363342964 h 735"/>
              <a:gd name="T80" fmla="*/ 448489269 w 1165"/>
              <a:gd name="T81" fmla="*/ 395167831 h 735"/>
              <a:gd name="T82" fmla="*/ 793480863 w 1165"/>
              <a:gd name="T83" fmla="*/ 408429007 h 735"/>
              <a:gd name="T84" fmla="*/ 980762659 w 1165"/>
              <a:gd name="T85" fmla="*/ 347428901 h 735"/>
              <a:gd name="T86" fmla="*/ 985690214 w 1165"/>
              <a:gd name="T87" fmla="*/ 198909545 h 735"/>
              <a:gd name="T88" fmla="*/ 1042367292 w 1165"/>
              <a:gd name="T89" fmla="*/ 53043087 h 735"/>
              <a:gd name="T90" fmla="*/ 1264148051 w 1165"/>
              <a:gd name="T91" fmla="*/ 0 h 735"/>
              <a:gd name="T92" fmla="*/ 1473607570 w 1165"/>
              <a:gd name="T93" fmla="*/ 47738943 h 735"/>
              <a:gd name="T94" fmla="*/ 1542605889 w 1165"/>
              <a:gd name="T95" fmla="*/ 182997111 h 735"/>
              <a:gd name="T96" fmla="*/ 1478535125 w 1165"/>
              <a:gd name="T97" fmla="*/ 358038819 h 735"/>
              <a:gd name="T98" fmla="*/ 1616531762 w 1165"/>
              <a:gd name="T99" fmla="*/ 453515152 h 735"/>
              <a:gd name="T100" fmla="*/ 1887597876 w 1165"/>
              <a:gd name="T101" fmla="*/ 450862266 h 735"/>
              <a:gd name="T102" fmla="*/ 2147483647 w 1165"/>
              <a:gd name="T103" fmla="*/ 384559542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66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Freeform 7"/>
          <p:cNvSpPr>
            <a:spLocks/>
          </p:cNvSpPr>
          <p:nvPr/>
        </p:nvSpPr>
        <p:spPr bwMode="auto">
          <a:xfrm>
            <a:off x="3901281" y="1628775"/>
            <a:ext cx="1347788" cy="1063625"/>
          </a:xfrm>
          <a:custGeom>
            <a:avLst/>
            <a:gdLst>
              <a:gd name="T0" fmla="*/ 2023403860 w 858"/>
              <a:gd name="T1" fmla="*/ 0 h 652"/>
              <a:gd name="T2" fmla="*/ 2001195210 w 858"/>
              <a:gd name="T3" fmla="*/ 90481526 h 652"/>
              <a:gd name="T4" fmla="*/ 2043144707 w 858"/>
              <a:gd name="T5" fmla="*/ 183625377 h 652"/>
              <a:gd name="T6" fmla="*/ 2090028237 w 858"/>
              <a:gd name="T7" fmla="*/ 263460895 h 652"/>
              <a:gd name="T8" fmla="*/ 2117170921 w 858"/>
              <a:gd name="T9" fmla="*/ 356604720 h 652"/>
              <a:gd name="T10" fmla="*/ 2109767514 w 858"/>
              <a:gd name="T11" fmla="*/ 431118903 h 652"/>
              <a:gd name="T12" fmla="*/ 2077689226 w 858"/>
              <a:gd name="T13" fmla="*/ 505632984 h 652"/>
              <a:gd name="T14" fmla="*/ 1998727408 w 858"/>
              <a:gd name="T15" fmla="*/ 545551533 h 652"/>
              <a:gd name="T16" fmla="*/ 1902492544 w 858"/>
              <a:gd name="T17" fmla="*/ 516277387 h 652"/>
              <a:gd name="T18" fmla="*/ 1811193286 w 858"/>
              <a:gd name="T19" fmla="*/ 457730725 h 652"/>
              <a:gd name="T20" fmla="*/ 1737165501 w 858"/>
              <a:gd name="T21" fmla="*/ 412490688 h 652"/>
              <a:gd name="T22" fmla="*/ 1650801847 w 858"/>
              <a:gd name="T23" fmla="*/ 407167671 h 652"/>
              <a:gd name="T24" fmla="*/ 1571839636 w 858"/>
              <a:gd name="T25" fmla="*/ 452409339 h 652"/>
              <a:gd name="T26" fmla="*/ 1507683060 w 858"/>
              <a:gd name="T27" fmla="*/ 550874550 h 652"/>
              <a:gd name="T28" fmla="*/ 1490410015 w 858"/>
              <a:gd name="T29" fmla="*/ 662644856 h 652"/>
              <a:gd name="T30" fmla="*/ 1517552698 w 858"/>
              <a:gd name="T31" fmla="*/ 771756101 h 652"/>
              <a:gd name="T32" fmla="*/ 1579241472 w 858"/>
              <a:gd name="T33" fmla="*/ 859577113 h 652"/>
              <a:gd name="T34" fmla="*/ 1690281970 w 858"/>
              <a:gd name="T35" fmla="*/ 923445160 h 652"/>
              <a:gd name="T36" fmla="*/ 1845739376 w 858"/>
              <a:gd name="T37" fmla="*/ 936751887 h 652"/>
              <a:gd name="T38" fmla="*/ 1971584725 w 858"/>
              <a:gd name="T39" fmla="*/ 939412579 h 652"/>
              <a:gd name="T40" fmla="*/ 2040676905 w 858"/>
              <a:gd name="T41" fmla="*/ 1021910370 h 652"/>
              <a:gd name="T42" fmla="*/ 2030805696 w 858"/>
              <a:gd name="T43" fmla="*/ 1123037905 h 652"/>
              <a:gd name="T44" fmla="*/ 1978988131 w 858"/>
              <a:gd name="T45" fmla="*/ 1242791921 h 652"/>
              <a:gd name="T46" fmla="*/ 1779114998 w 858"/>
              <a:gd name="T47" fmla="*/ 1325291344 h 652"/>
              <a:gd name="T48" fmla="*/ 1596514517 w 858"/>
              <a:gd name="T49" fmla="*/ 1309323924 h 652"/>
              <a:gd name="T50" fmla="*/ 1374434304 w 858"/>
              <a:gd name="T51" fmla="*/ 1288033487 h 652"/>
              <a:gd name="T52" fmla="*/ 1253522989 w 858"/>
              <a:gd name="T53" fmla="*/ 1309323924 h 652"/>
              <a:gd name="T54" fmla="*/ 1206639459 w 858"/>
              <a:gd name="T55" fmla="*/ 1373193602 h 652"/>
              <a:gd name="T56" fmla="*/ 1238717747 w 858"/>
              <a:gd name="T57" fmla="*/ 1458352086 h 652"/>
              <a:gd name="T58" fmla="*/ 1260926396 w 858"/>
              <a:gd name="T59" fmla="*/ 1554156604 h 652"/>
              <a:gd name="T60" fmla="*/ 1216509097 w 858"/>
              <a:gd name="T61" fmla="*/ 1641977412 h 652"/>
              <a:gd name="T62" fmla="*/ 1120274234 w 858"/>
              <a:gd name="T63" fmla="*/ 1705845459 h 652"/>
              <a:gd name="T64" fmla="*/ 1006766325 w 858"/>
              <a:gd name="T65" fmla="*/ 1729796997 h 652"/>
              <a:gd name="T66" fmla="*/ 905595857 w 858"/>
              <a:gd name="T67" fmla="*/ 1729796997 h 652"/>
              <a:gd name="T68" fmla="*/ 826634039 w 858"/>
              <a:gd name="T69" fmla="*/ 1708507783 h 652"/>
              <a:gd name="T70" fmla="*/ 762477267 w 858"/>
              <a:gd name="T71" fmla="*/ 1649961122 h 652"/>
              <a:gd name="T72" fmla="*/ 703256296 w 858"/>
              <a:gd name="T73" fmla="*/ 1572784717 h 652"/>
              <a:gd name="T74" fmla="*/ 639099721 w 858"/>
              <a:gd name="T75" fmla="*/ 1479642523 h 652"/>
              <a:gd name="T76" fmla="*/ 552734495 w 858"/>
              <a:gd name="T77" fmla="*/ 1407789135 h 652"/>
              <a:gd name="T78" fmla="*/ 439226587 w 858"/>
              <a:gd name="T79" fmla="*/ 1375854295 h 652"/>
              <a:gd name="T80" fmla="*/ 303509931 w 858"/>
              <a:gd name="T81" fmla="*/ 1370531278 h 652"/>
              <a:gd name="T82" fmla="*/ 167794895 w 858"/>
              <a:gd name="T83" fmla="*/ 1389161022 h 652"/>
              <a:gd name="T84" fmla="*/ 0 w 858"/>
              <a:gd name="T85" fmla="*/ 1423756554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Freeform 8"/>
          <p:cNvSpPr>
            <a:spLocks/>
          </p:cNvSpPr>
          <p:nvPr/>
        </p:nvSpPr>
        <p:spPr bwMode="auto">
          <a:xfrm>
            <a:off x="7152481" y="1719263"/>
            <a:ext cx="1335088" cy="1017587"/>
          </a:xfrm>
          <a:custGeom>
            <a:avLst/>
            <a:gdLst>
              <a:gd name="T0" fmla="*/ 89233628 w 848"/>
              <a:gd name="T1" fmla="*/ 0 h 626"/>
              <a:gd name="T2" fmla="*/ 2101957691 w 848"/>
              <a:gd name="T3" fmla="*/ 1347610176 h 626"/>
              <a:gd name="T4" fmla="*/ 2027595830 w 848"/>
              <a:gd name="T5" fmla="*/ 1302690068 h 626"/>
              <a:gd name="T6" fmla="*/ 1948276197 w 848"/>
              <a:gd name="T7" fmla="*/ 1270982329 h 626"/>
              <a:gd name="T8" fmla="*/ 1854084821 w 848"/>
              <a:gd name="T9" fmla="*/ 1252485336 h 626"/>
              <a:gd name="T10" fmla="*/ 1742543603 w 848"/>
              <a:gd name="T11" fmla="*/ 1241916089 h 626"/>
              <a:gd name="T12" fmla="*/ 1628520745 w 848"/>
              <a:gd name="T13" fmla="*/ 1239272965 h 626"/>
              <a:gd name="T14" fmla="*/ 1499628111 w 848"/>
              <a:gd name="T15" fmla="*/ 1244557588 h 626"/>
              <a:gd name="T16" fmla="*/ 1395521191 w 848"/>
              <a:gd name="T17" fmla="*/ 1255128460 h 626"/>
              <a:gd name="T18" fmla="*/ 1313723459 w 848"/>
              <a:gd name="T19" fmla="*/ 1276266952 h 626"/>
              <a:gd name="T20" fmla="*/ 1259191112 w 848"/>
              <a:gd name="T21" fmla="*/ 1305333192 h 626"/>
              <a:gd name="T22" fmla="*/ 1231925726 w 848"/>
              <a:gd name="T23" fmla="*/ 1347610176 h 626"/>
              <a:gd name="T24" fmla="*/ 1244319370 w 848"/>
              <a:gd name="T25" fmla="*/ 1395173410 h 626"/>
              <a:gd name="T26" fmla="*/ 1269106657 w 848"/>
              <a:gd name="T27" fmla="*/ 1440093519 h 626"/>
              <a:gd name="T28" fmla="*/ 1254233340 w 848"/>
              <a:gd name="T29" fmla="*/ 1498225998 h 626"/>
              <a:gd name="T30" fmla="*/ 1202180667 w 848"/>
              <a:gd name="T31" fmla="*/ 1553716979 h 626"/>
              <a:gd name="T32" fmla="*/ 1142692123 w 848"/>
              <a:gd name="T33" fmla="*/ 1593352465 h 626"/>
              <a:gd name="T34" fmla="*/ 1078244232 w 848"/>
              <a:gd name="T35" fmla="*/ 1622418704 h 626"/>
              <a:gd name="T36" fmla="*/ 1006362044 w 848"/>
              <a:gd name="T37" fmla="*/ 1640914072 h 626"/>
              <a:gd name="T38" fmla="*/ 941915727 w 848"/>
              <a:gd name="T39" fmla="*/ 1654126443 h 626"/>
              <a:gd name="T40" fmla="*/ 865074193 w 848"/>
              <a:gd name="T41" fmla="*/ 1646198695 h 626"/>
              <a:gd name="T42" fmla="*/ 800627679 w 848"/>
              <a:gd name="T43" fmla="*/ 1630344826 h 626"/>
              <a:gd name="T44" fmla="*/ 741139135 w 848"/>
              <a:gd name="T45" fmla="*/ 1601278586 h 626"/>
              <a:gd name="T46" fmla="*/ 713872175 w 848"/>
              <a:gd name="T47" fmla="*/ 1564286225 h 626"/>
              <a:gd name="T48" fmla="*/ 713872175 w 848"/>
              <a:gd name="T49" fmla="*/ 1516722992 h 626"/>
              <a:gd name="T50" fmla="*/ 741139135 w 848"/>
              <a:gd name="T51" fmla="*/ 1458590512 h 626"/>
              <a:gd name="T52" fmla="*/ 780798165 w 848"/>
              <a:gd name="T53" fmla="*/ 1403101157 h 626"/>
              <a:gd name="T54" fmla="*/ 803105778 w 848"/>
              <a:gd name="T55" fmla="*/ 1355537924 h 626"/>
              <a:gd name="T56" fmla="*/ 803105778 w 848"/>
              <a:gd name="T57" fmla="*/ 1300048569 h 626"/>
              <a:gd name="T58" fmla="*/ 760968650 w 848"/>
              <a:gd name="T59" fmla="*/ 1260413083 h 626"/>
              <a:gd name="T60" fmla="*/ 699000432 w 848"/>
              <a:gd name="T61" fmla="*/ 1244557588 h 626"/>
              <a:gd name="T62" fmla="*/ 570106225 w 848"/>
              <a:gd name="T63" fmla="*/ 1239272965 h 626"/>
              <a:gd name="T64" fmla="*/ 448649463 w 848"/>
              <a:gd name="T65" fmla="*/ 1252485336 h 626"/>
              <a:gd name="T66" fmla="*/ 302403741 w 848"/>
              <a:gd name="T67" fmla="*/ 1276266952 h 626"/>
              <a:gd name="T68" fmla="*/ 171031385 w 848"/>
              <a:gd name="T69" fmla="*/ 1300048569 h 626"/>
              <a:gd name="T70" fmla="*/ 109063168 w 848"/>
              <a:gd name="T71" fmla="*/ 1321187061 h 626"/>
              <a:gd name="T72" fmla="*/ 79319658 w 848"/>
              <a:gd name="T73" fmla="*/ 1260413083 h 626"/>
              <a:gd name="T74" fmla="*/ 49574586 w 848"/>
              <a:gd name="T75" fmla="*/ 1189068233 h 626"/>
              <a:gd name="T76" fmla="*/ 32223171 w 848"/>
              <a:gd name="T77" fmla="*/ 1096584891 h 626"/>
              <a:gd name="T78" fmla="*/ 42138715 w 848"/>
              <a:gd name="T79" fmla="*/ 1006744673 h 626"/>
              <a:gd name="T80" fmla="*/ 86755529 w 848"/>
              <a:gd name="T81" fmla="*/ 908976708 h 626"/>
              <a:gd name="T82" fmla="*/ 148723772 w 848"/>
              <a:gd name="T83" fmla="*/ 829705533 h 626"/>
              <a:gd name="T84" fmla="*/ 228041880 w 848"/>
              <a:gd name="T85" fmla="*/ 779500801 h 626"/>
              <a:gd name="T86" fmla="*/ 309841187 w 848"/>
              <a:gd name="T87" fmla="*/ 742506814 h 626"/>
              <a:gd name="T88" fmla="*/ 401552889 w 848"/>
              <a:gd name="T89" fmla="*/ 697586705 h 626"/>
              <a:gd name="T90" fmla="*/ 466000879 w 848"/>
              <a:gd name="T91" fmla="*/ 655308095 h 626"/>
              <a:gd name="T92" fmla="*/ 518053552 w 848"/>
              <a:gd name="T93" fmla="*/ 599818740 h 626"/>
              <a:gd name="T94" fmla="*/ 550276710 w 848"/>
              <a:gd name="T95" fmla="*/ 525832391 h 626"/>
              <a:gd name="T96" fmla="*/ 547798611 w 848"/>
              <a:gd name="T97" fmla="*/ 441276796 h 626"/>
              <a:gd name="T98" fmla="*/ 503180235 w 848"/>
              <a:gd name="T99" fmla="*/ 367290346 h 626"/>
              <a:gd name="T100" fmla="*/ 431298047 w 848"/>
              <a:gd name="T101" fmla="*/ 327654860 h 626"/>
              <a:gd name="T102" fmla="*/ 361893860 w 848"/>
              <a:gd name="T103" fmla="*/ 340865605 h 626"/>
              <a:gd name="T104" fmla="*/ 299925642 w 848"/>
              <a:gd name="T105" fmla="*/ 396356586 h 626"/>
              <a:gd name="T106" fmla="*/ 245393296 w 848"/>
              <a:gd name="T107" fmla="*/ 459773790 h 626"/>
              <a:gd name="T108" fmla="*/ 183425029 w 848"/>
              <a:gd name="T109" fmla="*/ 486196905 h 626"/>
              <a:gd name="T110" fmla="*/ 99149173 w 848"/>
              <a:gd name="T111" fmla="*/ 478269158 h 626"/>
              <a:gd name="T112" fmla="*/ 44616814 w 848"/>
              <a:gd name="T113" fmla="*/ 428064426 h 626"/>
              <a:gd name="T114" fmla="*/ 9915548 w 848"/>
              <a:gd name="T115" fmla="*/ 362005723 h 626"/>
              <a:gd name="T116" fmla="*/ 0 w 848"/>
              <a:gd name="T117" fmla="*/ 285376250 h 626"/>
              <a:gd name="T118" fmla="*/ 9915548 w 848"/>
              <a:gd name="T119" fmla="*/ 200820604 h 626"/>
              <a:gd name="T120" fmla="*/ 37180943 w 848"/>
              <a:gd name="T121" fmla="*/ 100409489 h 626"/>
              <a:gd name="T122" fmla="*/ 64446341 w 848"/>
              <a:gd name="T123" fmla="*/ 39635499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99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Freeform 9"/>
          <p:cNvSpPr>
            <a:spLocks/>
          </p:cNvSpPr>
          <p:nvPr/>
        </p:nvSpPr>
        <p:spPr bwMode="auto">
          <a:xfrm>
            <a:off x="3690269" y="2980138"/>
            <a:ext cx="1651000" cy="1154112"/>
          </a:xfrm>
          <a:custGeom>
            <a:avLst/>
            <a:gdLst>
              <a:gd name="T0" fmla="*/ 37086172 w 1050"/>
              <a:gd name="T1" fmla="*/ 1531550454 h 709"/>
              <a:gd name="T2" fmla="*/ 217570349 w 1050"/>
              <a:gd name="T3" fmla="*/ 1497104537 h 709"/>
              <a:gd name="T4" fmla="*/ 449972962 w 1050"/>
              <a:gd name="T5" fmla="*/ 1433509569 h 709"/>
              <a:gd name="T6" fmla="*/ 655181159 w 1050"/>
              <a:gd name="T7" fmla="*/ 1364616106 h 709"/>
              <a:gd name="T8" fmla="*/ 778800120 w 1050"/>
              <a:gd name="T9" fmla="*/ 1354017487 h 709"/>
              <a:gd name="T10" fmla="*/ 912307976 w 1050"/>
              <a:gd name="T11" fmla="*/ 1383164909 h 709"/>
              <a:gd name="T12" fmla="*/ 976590025 w 1050"/>
              <a:gd name="T13" fmla="*/ 1446758249 h 709"/>
              <a:gd name="T14" fmla="*/ 969173107 w 1050"/>
              <a:gd name="T15" fmla="*/ 1528900393 h 709"/>
              <a:gd name="T16" fmla="*/ 902419277 w 1050"/>
              <a:gd name="T17" fmla="*/ 1650788577 h 709"/>
              <a:gd name="T18" fmla="*/ 895002360 w 1050"/>
              <a:gd name="T19" fmla="*/ 1738229623 h 709"/>
              <a:gd name="T20" fmla="*/ 961756190 w 1050"/>
              <a:gd name="T21" fmla="*/ 1830972013 h 709"/>
              <a:gd name="T22" fmla="*/ 1073013097 w 1050"/>
              <a:gd name="T23" fmla="*/ 1873366487 h 709"/>
              <a:gd name="T24" fmla="*/ 1179326441 w 1050"/>
              <a:gd name="T25" fmla="*/ 1865417930 h 709"/>
              <a:gd name="T26" fmla="*/ 1293055130 w 1050"/>
              <a:gd name="T27" fmla="*/ 1809773148 h 709"/>
              <a:gd name="T28" fmla="*/ 1377116149 w 1050"/>
              <a:gd name="T29" fmla="*/ 1730281066 h 709"/>
              <a:gd name="T30" fmla="*/ 1409257173 w 1050"/>
              <a:gd name="T31" fmla="*/ 1611042536 h 709"/>
              <a:gd name="T32" fmla="*/ 1456232032 w 1050"/>
              <a:gd name="T33" fmla="*/ 1539499011 h 709"/>
              <a:gd name="T34" fmla="*/ 1597158182 w 1050"/>
              <a:gd name="T35" fmla="*/ 1486504290 h 709"/>
              <a:gd name="T36" fmla="*/ 1770225749 w 1050"/>
              <a:gd name="T37" fmla="*/ 1441459754 h 709"/>
              <a:gd name="T38" fmla="*/ 2111413388 w 1050"/>
              <a:gd name="T39" fmla="*/ 1412312332 h 709"/>
              <a:gd name="T40" fmla="*/ 2147483647 w 1050"/>
              <a:gd name="T41" fmla="*/ 1401713713 h 709"/>
              <a:gd name="T42" fmla="*/ 2147483647 w 1050"/>
              <a:gd name="T43" fmla="*/ 1319571569 h 709"/>
              <a:gd name="T44" fmla="*/ 2147483647 w 1050"/>
              <a:gd name="T45" fmla="*/ 1232129303 h 709"/>
              <a:gd name="T46" fmla="*/ 2147483647 w 1050"/>
              <a:gd name="T47" fmla="*/ 1142038602 h 709"/>
              <a:gd name="T48" fmla="*/ 2147483647 w 1050"/>
              <a:gd name="T49" fmla="*/ 1043997717 h 709"/>
              <a:gd name="T50" fmla="*/ 2147483647 w 1050"/>
              <a:gd name="T51" fmla="*/ 930059717 h 709"/>
              <a:gd name="T52" fmla="*/ 2147483647 w 1050"/>
              <a:gd name="T53" fmla="*/ 882363492 h 709"/>
              <a:gd name="T54" fmla="*/ 2147483647 w 1050"/>
              <a:gd name="T55" fmla="*/ 903562357 h 709"/>
              <a:gd name="T56" fmla="*/ 2147483647 w 1050"/>
              <a:gd name="T57" fmla="*/ 1012201861 h 709"/>
              <a:gd name="T58" fmla="*/ 2147483647 w 1050"/>
              <a:gd name="T59" fmla="*/ 1094342377 h 709"/>
              <a:gd name="T60" fmla="*/ 2131192359 w 1050"/>
              <a:gd name="T61" fmla="*/ 1099642500 h 709"/>
              <a:gd name="T62" fmla="*/ 2052076476 w 1050"/>
              <a:gd name="T63" fmla="*/ 1057246397 h 709"/>
              <a:gd name="T64" fmla="*/ 2012518534 w 1050"/>
              <a:gd name="T65" fmla="*/ 980404377 h 709"/>
              <a:gd name="T66" fmla="*/ 2007573398 w 1050"/>
              <a:gd name="T67" fmla="*/ 869114811 h 709"/>
              <a:gd name="T68" fmla="*/ 2066910311 w 1050"/>
              <a:gd name="T69" fmla="*/ 776373846 h 709"/>
              <a:gd name="T70" fmla="*/ 2147483647 w 1050"/>
              <a:gd name="T71" fmla="*/ 712780506 h 709"/>
              <a:gd name="T72" fmla="*/ 2147483647 w 1050"/>
              <a:gd name="T73" fmla="*/ 638586920 h 709"/>
              <a:gd name="T74" fmla="*/ 2147483647 w 1050"/>
              <a:gd name="T75" fmla="*/ 511400240 h 709"/>
              <a:gd name="T76" fmla="*/ 2147483647 w 1050"/>
              <a:gd name="T77" fmla="*/ 386861892 h 709"/>
              <a:gd name="T78" fmla="*/ 2147483647 w 1050"/>
              <a:gd name="T79" fmla="*/ 249074966 h 709"/>
              <a:gd name="T80" fmla="*/ 2147483647 w 1050"/>
              <a:gd name="T81" fmla="*/ 124538297 h 709"/>
              <a:gd name="T82" fmla="*/ 2147483647 w 1050"/>
              <a:gd name="T83" fmla="*/ 34445930 h 709"/>
              <a:gd name="T84" fmla="*/ 1903733409 w 1050"/>
              <a:gd name="T85" fmla="*/ 21197244 h 709"/>
              <a:gd name="T86" fmla="*/ 1681219594 w 1050"/>
              <a:gd name="T87" fmla="*/ 0 h 709"/>
              <a:gd name="T88" fmla="*/ 1560072022 w 1050"/>
              <a:gd name="T89" fmla="*/ 21197244 h 709"/>
              <a:gd name="T90" fmla="*/ 1513097163 w 1050"/>
              <a:gd name="T91" fmla="*/ 84792230 h 709"/>
              <a:gd name="T92" fmla="*/ 1545238187 w 1050"/>
              <a:gd name="T93" fmla="*/ 169582833 h 709"/>
              <a:gd name="T94" fmla="*/ 1567488939 w 1050"/>
              <a:gd name="T95" fmla="*/ 264973708 h 709"/>
              <a:gd name="T96" fmla="*/ 1522987434 w 1050"/>
              <a:gd name="T97" fmla="*/ 352415974 h 709"/>
              <a:gd name="T98" fmla="*/ 1426564362 w 1050"/>
              <a:gd name="T99" fmla="*/ 416009314 h 709"/>
              <a:gd name="T100" fmla="*/ 1312834101 w 1050"/>
              <a:gd name="T101" fmla="*/ 439856715 h 709"/>
              <a:gd name="T102" fmla="*/ 1211467465 w 1050"/>
              <a:gd name="T103" fmla="*/ 439856715 h 709"/>
              <a:gd name="T104" fmla="*/ 1132350009 w 1050"/>
              <a:gd name="T105" fmla="*/ 418659376 h 709"/>
              <a:gd name="T106" fmla="*/ 1068067961 w 1050"/>
              <a:gd name="T107" fmla="*/ 360364531 h 709"/>
              <a:gd name="T108" fmla="*/ 1008731049 w 1050"/>
              <a:gd name="T109" fmla="*/ 283522511 h 709"/>
              <a:gd name="T110" fmla="*/ 944449001 w 1050"/>
              <a:gd name="T111" fmla="*/ 190781698 h 709"/>
              <a:gd name="T112" fmla="*/ 857916200 w 1050"/>
              <a:gd name="T113" fmla="*/ 119238174 h 709"/>
              <a:gd name="T114" fmla="*/ 744187314 w 1050"/>
              <a:gd name="T115" fmla="*/ 87440664 h 709"/>
              <a:gd name="T116" fmla="*/ 608206300 w 1050"/>
              <a:gd name="T117" fmla="*/ 82142169 h 709"/>
              <a:gd name="T118" fmla="*/ 472225286 w 1050"/>
              <a:gd name="T119" fmla="*/ 100690972 h 709"/>
              <a:gd name="T120" fmla="*/ 304103150 w 1050"/>
              <a:gd name="T121" fmla="*/ 135136916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7C8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5" name="Freeform 10"/>
          <p:cNvSpPr>
            <a:spLocks/>
          </p:cNvSpPr>
          <p:nvPr/>
        </p:nvSpPr>
        <p:spPr bwMode="auto">
          <a:xfrm>
            <a:off x="5491956" y="4883572"/>
            <a:ext cx="1589087" cy="1038225"/>
          </a:xfrm>
          <a:custGeom>
            <a:avLst/>
            <a:gdLst>
              <a:gd name="T0" fmla="*/ 2147483647 w 1009"/>
              <a:gd name="T1" fmla="*/ 331479875 h 635"/>
              <a:gd name="T2" fmla="*/ 2048769686 w 1009"/>
              <a:gd name="T3" fmla="*/ 363558562 h 635"/>
              <a:gd name="T4" fmla="*/ 1850341747 w 1009"/>
              <a:gd name="T5" fmla="*/ 441082160 h 635"/>
              <a:gd name="T6" fmla="*/ 1622149145 w 1009"/>
              <a:gd name="T7" fmla="*/ 529298551 h 635"/>
              <a:gd name="T8" fmla="*/ 1426201694 w 1009"/>
              <a:gd name="T9" fmla="*/ 564050463 h 635"/>
              <a:gd name="T10" fmla="*/ 1289782781 w 1009"/>
              <a:gd name="T11" fmla="*/ 518605655 h 635"/>
              <a:gd name="T12" fmla="*/ 1250096564 w 1009"/>
              <a:gd name="T13" fmla="*/ 430389264 h 635"/>
              <a:gd name="T14" fmla="*/ 1312105590 w 1009"/>
              <a:gd name="T15" fmla="*/ 315440531 h 635"/>
              <a:gd name="T16" fmla="*/ 1451004989 w 1009"/>
              <a:gd name="T17" fmla="*/ 232570588 h 635"/>
              <a:gd name="T18" fmla="*/ 1612227197 w 1009"/>
              <a:gd name="T19" fmla="*/ 173759609 h 635"/>
              <a:gd name="T20" fmla="*/ 1676717104 w 1009"/>
              <a:gd name="T21" fmla="*/ 74850297 h 635"/>
              <a:gd name="T22" fmla="*/ 1584943415 w 1009"/>
              <a:gd name="T23" fmla="*/ 2673225 h 635"/>
              <a:gd name="T24" fmla="*/ 1386515476 w 1009"/>
              <a:gd name="T25" fmla="*/ 8019675 h 635"/>
              <a:gd name="T26" fmla="*/ 1193048512 w 1009"/>
              <a:gd name="T27" fmla="*/ 80196745 h 635"/>
              <a:gd name="T28" fmla="*/ 979739226 w 1009"/>
              <a:gd name="T29" fmla="*/ 208511521 h 635"/>
              <a:gd name="T30" fmla="*/ 768908655 w 1009"/>
              <a:gd name="T31" fmla="*/ 312767307 h 635"/>
              <a:gd name="T32" fmla="*/ 540716447 w 1009"/>
              <a:gd name="T33" fmla="*/ 355538890 h 635"/>
              <a:gd name="T34" fmla="*/ 344768897 w 1009"/>
              <a:gd name="T35" fmla="*/ 360885338 h 635"/>
              <a:gd name="T36" fmla="*/ 401816950 w 1009"/>
              <a:gd name="T37" fmla="*/ 588109478 h 635"/>
              <a:gd name="T38" fmla="*/ 456384613 w 1009"/>
              <a:gd name="T39" fmla="*/ 777908380 h 635"/>
              <a:gd name="T40" fmla="*/ 411738898 w 1009"/>
              <a:gd name="T41" fmla="*/ 892857215 h 635"/>
              <a:gd name="T42" fmla="*/ 317485115 w 1009"/>
              <a:gd name="T43" fmla="*/ 919589455 h 635"/>
              <a:gd name="T44" fmla="*/ 215789871 w 1009"/>
              <a:gd name="T45" fmla="*/ 876817872 h 635"/>
              <a:gd name="T46" fmla="*/ 96734294 w 1009"/>
              <a:gd name="T47" fmla="*/ 842065756 h 635"/>
              <a:gd name="T48" fmla="*/ 17361840 w 1009"/>
              <a:gd name="T49" fmla="*/ 922262679 h 635"/>
              <a:gd name="T50" fmla="*/ 4960976 w 1009"/>
              <a:gd name="T51" fmla="*/ 1058597102 h 635"/>
              <a:gd name="T52" fmla="*/ 71929424 w 1009"/>
              <a:gd name="T53" fmla="*/ 1208297644 h 635"/>
              <a:gd name="T54" fmla="*/ 208349985 w 1009"/>
              <a:gd name="T55" fmla="*/ 1280474691 h 635"/>
              <a:gd name="T56" fmla="*/ 379494141 w 1009"/>
              <a:gd name="T57" fmla="*/ 1280474691 h 635"/>
              <a:gd name="T58" fmla="*/ 446462665 w 1009"/>
              <a:gd name="T59" fmla="*/ 1352651739 h 635"/>
              <a:gd name="T60" fmla="*/ 386934027 w 1009"/>
              <a:gd name="T61" fmla="*/ 1518391625 h 635"/>
              <a:gd name="T62" fmla="*/ 292681820 w 1009"/>
              <a:gd name="T63" fmla="*/ 1665418943 h 635"/>
              <a:gd name="T64" fmla="*/ 2147483647 w 1009"/>
              <a:gd name="T65" fmla="*/ 1627993808 h 635"/>
              <a:gd name="T66" fmla="*/ 2147483647 w 1009"/>
              <a:gd name="T67" fmla="*/ 1515718401 h 635"/>
              <a:gd name="T68" fmla="*/ 2147483647 w 1009"/>
              <a:gd name="T69" fmla="*/ 1416809114 h 635"/>
              <a:gd name="T70" fmla="*/ 2147483647 w 1009"/>
              <a:gd name="T71" fmla="*/ 1283147915 h 635"/>
              <a:gd name="T72" fmla="*/ 2147483647 w 1009"/>
              <a:gd name="T73" fmla="*/ 1192258300 h 635"/>
              <a:gd name="T74" fmla="*/ 2147483647 w 1009"/>
              <a:gd name="T75" fmla="*/ 1173545733 h 635"/>
              <a:gd name="T76" fmla="*/ 2147483647 w 1009"/>
              <a:gd name="T77" fmla="*/ 1210970868 h 635"/>
              <a:gd name="T78" fmla="*/ 1991721634 w 1009"/>
              <a:gd name="T79" fmla="*/ 1216317316 h 635"/>
              <a:gd name="T80" fmla="*/ 1885066991 w 1009"/>
              <a:gd name="T81" fmla="*/ 1133447373 h 635"/>
              <a:gd name="T82" fmla="*/ 1907389799 w 1009"/>
              <a:gd name="T83" fmla="*/ 999786174 h 635"/>
              <a:gd name="T84" fmla="*/ 2011563955 w 1009"/>
              <a:gd name="T85" fmla="*/ 911569783 h 635"/>
              <a:gd name="T86" fmla="*/ 2147483647 w 1009"/>
              <a:gd name="T87" fmla="*/ 879491096 h 635"/>
              <a:gd name="T88" fmla="*/ 2147483647 w 1009"/>
              <a:gd name="T89" fmla="*/ 831372860 h 635"/>
              <a:gd name="T90" fmla="*/ 2147483647 w 1009"/>
              <a:gd name="T91" fmla="*/ 713751005 h 635"/>
              <a:gd name="T92" fmla="*/ 2147483647 w 1009"/>
              <a:gd name="T93" fmla="*/ 537318223 h 635"/>
              <a:gd name="T94" fmla="*/ 2147483647 w 1009"/>
              <a:gd name="T95" fmla="*/ 358212114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66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6" name="Freeform 11"/>
          <p:cNvSpPr>
            <a:spLocks/>
          </p:cNvSpPr>
          <p:nvPr/>
        </p:nvSpPr>
        <p:spPr bwMode="auto">
          <a:xfrm>
            <a:off x="3863894" y="4330313"/>
            <a:ext cx="1716087" cy="863600"/>
          </a:xfrm>
          <a:custGeom>
            <a:avLst/>
            <a:gdLst>
              <a:gd name="T0" fmla="*/ 244493670 w 1092"/>
              <a:gd name="T1" fmla="*/ 179864591 h 531"/>
              <a:gd name="T2" fmla="*/ 325992051 w 1092"/>
              <a:gd name="T3" fmla="*/ 171929558 h 531"/>
              <a:gd name="T4" fmla="*/ 461822260 w 1092"/>
              <a:gd name="T5" fmla="*/ 142833896 h 531"/>
              <a:gd name="T6" fmla="*/ 617409364 w 1092"/>
              <a:gd name="T7" fmla="*/ 105803175 h 531"/>
              <a:gd name="T8" fmla="*/ 765588381 w 1092"/>
              <a:gd name="T9" fmla="*/ 52900774 h 531"/>
              <a:gd name="T10" fmla="*/ 901417117 w 1092"/>
              <a:gd name="T11" fmla="*/ 10579505 h 531"/>
              <a:gd name="T12" fmla="*/ 985385908 w 1092"/>
              <a:gd name="T13" fmla="*/ 0 h 531"/>
              <a:gd name="T14" fmla="*/ 1079231624 w 1092"/>
              <a:gd name="T15" fmla="*/ 7935036 h 531"/>
              <a:gd name="T16" fmla="*/ 1158259595 w 1092"/>
              <a:gd name="T17" fmla="*/ 29095675 h 531"/>
              <a:gd name="T18" fmla="*/ 1207652077 w 1092"/>
              <a:gd name="T19" fmla="*/ 63481915 h 531"/>
              <a:gd name="T20" fmla="*/ 1227409070 w 1092"/>
              <a:gd name="T21" fmla="*/ 116382702 h 531"/>
              <a:gd name="T22" fmla="*/ 1215061735 w 1092"/>
              <a:gd name="T23" fmla="*/ 174574027 h 531"/>
              <a:gd name="T24" fmla="*/ 1163198843 w 1092"/>
              <a:gd name="T25" fmla="*/ 259216597 h 531"/>
              <a:gd name="T26" fmla="*/ 1140973012 w 1092"/>
              <a:gd name="T27" fmla="*/ 330633519 h 531"/>
              <a:gd name="T28" fmla="*/ 1140973012 w 1092"/>
              <a:gd name="T29" fmla="*/ 386178750 h 531"/>
              <a:gd name="T30" fmla="*/ 1175547749 w 1092"/>
              <a:gd name="T31" fmla="*/ 452305210 h 531"/>
              <a:gd name="T32" fmla="*/ 1237287566 w 1092"/>
              <a:gd name="T33" fmla="*/ 499917033 h 531"/>
              <a:gd name="T34" fmla="*/ 1318785947 w 1092"/>
              <a:gd name="T35" fmla="*/ 523722132 h 531"/>
              <a:gd name="T36" fmla="*/ 1390405832 w 1092"/>
              <a:gd name="T37" fmla="*/ 523722132 h 531"/>
              <a:gd name="T38" fmla="*/ 1462025716 w 1092"/>
              <a:gd name="T39" fmla="*/ 502561502 h 531"/>
              <a:gd name="T40" fmla="*/ 1541053687 w 1092"/>
              <a:gd name="T41" fmla="*/ 457595774 h 531"/>
              <a:gd name="T42" fmla="*/ 1602795076 w 1092"/>
              <a:gd name="T43" fmla="*/ 407339380 h 531"/>
              <a:gd name="T44" fmla="*/ 1642309061 w 1092"/>
              <a:gd name="T45" fmla="*/ 343857490 h 531"/>
              <a:gd name="T46" fmla="*/ 1657127199 w 1092"/>
              <a:gd name="T47" fmla="*/ 259216597 h 531"/>
              <a:gd name="T48" fmla="*/ 1681823440 w 1092"/>
              <a:gd name="T49" fmla="*/ 203669690 h 531"/>
              <a:gd name="T50" fmla="*/ 1741094418 w 1092"/>
              <a:gd name="T51" fmla="*/ 166638994 h 531"/>
              <a:gd name="T52" fmla="*/ 1844820201 w 1092"/>
              <a:gd name="T53" fmla="*/ 132252767 h 531"/>
              <a:gd name="T54" fmla="*/ 1943605165 w 1092"/>
              <a:gd name="T55" fmla="*/ 103157079 h 531"/>
              <a:gd name="T56" fmla="*/ 2121418100 w 1092"/>
              <a:gd name="T57" fmla="*/ 68770853 h 531"/>
              <a:gd name="T58" fmla="*/ 2147483647 w 1092"/>
              <a:gd name="T59" fmla="*/ 58191351 h 531"/>
              <a:gd name="T60" fmla="*/ 2147483647 w 1092"/>
              <a:gd name="T61" fmla="*/ 71416948 h 531"/>
              <a:gd name="T62" fmla="*/ 2147483647 w 1092"/>
              <a:gd name="T63" fmla="*/ 150768928 h 531"/>
              <a:gd name="T64" fmla="*/ 2147483647 w 1092"/>
              <a:gd name="T65" fmla="*/ 277731132 h 531"/>
              <a:gd name="T66" fmla="*/ 2147483647 w 1092"/>
              <a:gd name="T67" fmla="*/ 394113783 h 531"/>
              <a:gd name="T68" fmla="*/ 2147483647 w 1092"/>
              <a:gd name="T69" fmla="*/ 481400872 h 531"/>
              <a:gd name="T70" fmla="*/ 2147483647 w 1092"/>
              <a:gd name="T71" fmla="*/ 544882762 h 531"/>
              <a:gd name="T72" fmla="*/ 2147483647 w 1092"/>
              <a:gd name="T73" fmla="*/ 587204021 h 531"/>
              <a:gd name="T74" fmla="*/ 2147483647 w 1092"/>
              <a:gd name="T75" fmla="*/ 613655215 h 531"/>
              <a:gd name="T76" fmla="*/ 2147483647 w 1092"/>
              <a:gd name="T77" fmla="*/ 608364651 h 531"/>
              <a:gd name="T78" fmla="*/ 2147483647 w 1092"/>
              <a:gd name="T79" fmla="*/ 581913457 h 531"/>
              <a:gd name="T80" fmla="*/ 2147483647 w 1092"/>
              <a:gd name="T81" fmla="*/ 552817795 h 531"/>
              <a:gd name="T82" fmla="*/ 2147483647 w 1092"/>
              <a:gd name="T83" fmla="*/ 536947729 h 531"/>
              <a:gd name="T84" fmla="*/ 2147483647 w 1092"/>
              <a:gd name="T85" fmla="*/ 552817795 h 531"/>
              <a:gd name="T86" fmla="*/ 2147483647 w 1092"/>
              <a:gd name="T87" fmla="*/ 600429618 h 531"/>
              <a:gd name="T88" fmla="*/ 2147483647 w 1092"/>
              <a:gd name="T89" fmla="*/ 663911508 h 531"/>
              <a:gd name="T90" fmla="*/ 2147483647 w 1092"/>
              <a:gd name="T91" fmla="*/ 727391771 h 531"/>
              <a:gd name="T92" fmla="*/ 2147483647 w 1092"/>
              <a:gd name="T93" fmla="*/ 814678759 h 531"/>
              <a:gd name="T94" fmla="*/ 2147483647 w 1092"/>
              <a:gd name="T95" fmla="*/ 888741980 h 531"/>
              <a:gd name="T96" fmla="*/ 2147483647 w 1092"/>
              <a:gd name="T97" fmla="*/ 933707708 h 531"/>
              <a:gd name="T98" fmla="*/ 2147483647 w 1092"/>
              <a:gd name="T99" fmla="*/ 981317906 h 531"/>
              <a:gd name="T100" fmla="*/ 2147483647 w 1092"/>
              <a:gd name="T101" fmla="*/ 999834067 h 531"/>
              <a:gd name="T102" fmla="*/ 2147483647 w 1092"/>
              <a:gd name="T103" fmla="*/ 997189598 h 531"/>
              <a:gd name="T104" fmla="*/ 2147483647 w 1092"/>
              <a:gd name="T105" fmla="*/ 991899034 h 531"/>
              <a:gd name="T106" fmla="*/ 2147483647 w 1092"/>
              <a:gd name="T107" fmla="*/ 1020994696 h 531"/>
              <a:gd name="T108" fmla="*/ 2147483647 w 1092"/>
              <a:gd name="T109" fmla="*/ 1058025392 h 531"/>
              <a:gd name="T110" fmla="*/ 2147483647 w 1092"/>
              <a:gd name="T111" fmla="*/ 1129442314 h 531"/>
              <a:gd name="T112" fmla="*/ 2147483647 w 1092"/>
              <a:gd name="T113" fmla="*/ 1216729303 h 531"/>
              <a:gd name="T114" fmla="*/ 2147483647 w 1092"/>
              <a:gd name="T115" fmla="*/ 1304016291 h 531"/>
              <a:gd name="T116" fmla="*/ 2147483647 w 1092"/>
              <a:gd name="T117" fmla="*/ 1380723777 h 531"/>
              <a:gd name="T118" fmla="*/ 0 w 1092"/>
              <a:gd name="T119" fmla="*/ 1399238312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Freeform 12"/>
          <p:cNvSpPr>
            <a:spLocks/>
          </p:cNvSpPr>
          <p:nvPr/>
        </p:nvSpPr>
        <p:spPr bwMode="auto">
          <a:xfrm>
            <a:off x="6995194" y="4303713"/>
            <a:ext cx="2014537" cy="879475"/>
          </a:xfrm>
          <a:custGeom>
            <a:avLst/>
            <a:gdLst>
              <a:gd name="T0" fmla="*/ 553240044 w 1279"/>
              <a:gd name="T1" fmla="*/ 115850547 h 542"/>
              <a:gd name="T2" fmla="*/ 654957585 w 1279"/>
              <a:gd name="T3" fmla="*/ 134282192 h 542"/>
              <a:gd name="T4" fmla="*/ 761636650 w 1279"/>
              <a:gd name="T5" fmla="*/ 157979327 h 542"/>
              <a:gd name="T6" fmla="*/ 873277436 w 1279"/>
              <a:gd name="T7" fmla="*/ 150080282 h 542"/>
              <a:gd name="T8" fmla="*/ 979956501 w 1279"/>
              <a:gd name="T9" fmla="*/ 107953124 h 542"/>
              <a:gd name="T10" fmla="*/ 1089114753 w 1279"/>
              <a:gd name="T11" fmla="*/ 63192385 h 542"/>
              <a:gd name="T12" fmla="*/ 1195793818 w 1279"/>
              <a:gd name="T13" fmla="*/ 57925273 h 542"/>
              <a:gd name="T14" fmla="*/ 1282625213 w 1279"/>
              <a:gd name="T15" fmla="*/ 107953124 h 542"/>
              <a:gd name="T16" fmla="*/ 1277663689 w 1279"/>
              <a:gd name="T17" fmla="*/ 223803671 h 542"/>
              <a:gd name="T18" fmla="*/ 1252854494 w 1279"/>
              <a:gd name="T19" fmla="*/ 344921279 h 542"/>
              <a:gd name="T20" fmla="*/ 1317359031 w 1279"/>
              <a:gd name="T21" fmla="*/ 431809252 h 542"/>
              <a:gd name="T22" fmla="*/ 1446364954 w 1279"/>
              <a:gd name="T23" fmla="*/ 463405432 h 542"/>
              <a:gd name="T24" fmla="*/ 1597699309 w 1279"/>
              <a:gd name="T25" fmla="*/ 466038988 h 542"/>
              <a:gd name="T26" fmla="*/ 1736630249 w 1279"/>
              <a:gd name="T27" fmla="*/ 426543763 h 542"/>
              <a:gd name="T28" fmla="*/ 1828423167 w 1279"/>
              <a:gd name="T29" fmla="*/ 363351302 h 542"/>
              <a:gd name="T30" fmla="*/ 1865637747 w 1279"/>
              <a:gd name="T31" fmla="*/ 234336272 h 542"/>
              <a:gd name="T32" fmla="*/ 1887966180 w 1279"/>
              <a:gd name="T33" fmla="*/ 118484103 h 542"/>
              <a:gd name="T34" fmla="*/ 1969834475 w 1279"/>
              <a:gd name="T35" fmla="*/ 47394282 h 542"/>
              <a:gd name="T36" fmla="*/ 2091399687 w 1279"/>
              <a:gd name="T37" fmla="*/ 10532604 h 542"/>
              <a:gd name="T38" fmla="*/ 2147483647 w 1279"/>
              <a:gd name="T39" fmla="*/ 0 h 542"/>
              <a:gd name="T40" fmla="*/ 2147483647 w 1279"/>
              <a:gd name="T41" fmla="*/ 10532604 h 542"/>
              <a:gd name="T42" fmla="*/ 2147483647 w 1279"/>
              <a:gd name="T43" fmla="*/ 23697141 h 542"/>
              <a:gd name="T44" fmla="*/ 434157168 w 1279"/>
              <a:gd name="T45" fmla="*/ 1424444206 h 542"/>
              <a:gd name="T46" fmla="*/ 456485601 w 1279"/>
              <a:gd name="T47" fmla="*/ 1327023733 h 542"/>
              <a:gd name="T48" fmla="*/ 501142467 w 1279"/>
              <a:gd name="T49" fmla="*/ 1245401351 h 542"/>
              <a:gd name="T50" fmla="*/ 570606952 w 1279"/>
              <a:gd name="T51" fmla="*/ 1169044457 h 542"/>
              <a:gd name="T52" fmla="*/ 617744580 w 1279"/>
              <a:gd name="T53" fmla="*/ 1092689186 h 542"/>
              <a:gd name="T54" fmla="*/ 615263818 w 1279"/>
              <a:gd name="T55" fmla="*/ 990001601 h 542"/>
              <a:gd name="T56" fmla="*/ 563164667 w 1279"/>
              <a:gd name="T57" fmla="*/ 926810864 h 542"/>
              <a:gd name="T58" fmla="*/ 468890986 w 1279"/>
              <a:gd name="T59" fmla="*/ 905747285 h 542"/>
              <a:gd name="T60" fmla="*/ 359731061 w 1279"/>
              <a:gd name="T61" fmla="*/ 921545375 h 542"/>
              <a:gd name="T62" fmla="*/ 233204325 w 1279"/>
              <a:gd name="T63" fmla="*/ 953139932 h 542"/>
              <a:gd name="T64" fmla="*/ 114121400 w 1279"/>
              <a:gd name="T65" fmla="*/ 950507999 h 542"/>
              <a:gd name="T66" fmla="*/ 24809201 w 1279"/>
              <a:gd name="T67" fmla="*/ 903113729 h 542"/>
              <a:gd name="T68" fmla="*/ 4961525 w 1279"/>
              <a:gd name="T69" fmla="*/ 800427564 h 542"/>
              <a:gd name="T70" fmla="*/ 52099176 w 1279"/>
              <a:gd name="T71" fmla="*/ 710906137 h 542"/>
              <a:gd name="T72" fmla="*/ 133969071 w 1279"/>
              <a:gd name="T73" fmla="*/ 650347333 h 542"/>
              <a:gd name="T74" fmla="*/ 233204325 w 1279"/>
              <a:gd name="T75" fmla="*/ 626650198 h 542"/>
              <a:gd name="T76" fmla="*/ 362211823 w 1279"/>
              <a:gd name="T77" fmla="*/ 605586619 h 542"/>
              <a:gd name="T78" fmla="*/ 446562553 w 1279"/>
              <a:gd name="T79" fmla="*/ 545027815 h 542"/>
              <a:gd name="T80" fmla="*/ 483775558 w 1279"/>
              <a:gd name="T81" fmla="*/ 455506387 h 542"/>
              <a:gd name="T82" fmla="*/ 481294796 w 1279"/>
              <a:gd name="T83" fmla="*/ 326489633 h 542"/>
              <a:gd name="T84" fmla="*/ 473852510 w 1279"/>
              <a:gd name="T85" fmla="*/ 181676462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CCFF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1772" y="639102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5548" y="6438839"/>
            <a:ext cx="8503662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3"/>
              </a:rPr>
              <a:t>www.dre.vanderbilt.edu</a:t>
            </a:r>
            <a:r>
              <a:rPr lang="en-US" sz="2000" dirty="0">
                <a:hlinkClick r:id="rId3"/>
              </a:rPr>
              <a:t>/~</a:t>
            </a:r>
            <a:r>
              <a:rPr lang="en-US" sz="2000" dirty="0" smtClean="0">
                <a:hlinkClick r:id="rId3"/>
              </a:rPr>
              <a:t>schmidt/CACM-frameworks.html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sp>
        <p:nvSpPr>
          <p:cNvPr id="42" name="Rectangle 41"/>
          <p:cNvSpPr/>
          <p:nvPr/>
        </p:nvSpPr>
        <p:spPr>
          <a:xfrm>
            <a:off x="520700" y="1707952"/>
            <a:ext cx="2692134" cy="193899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ts val="600"/>
              </a:spcBef>
            </a:pPr>
            <a:r>
              <a:rPr lang="en-US" sz="2000" dirty="0" smtClean="0"/>
              <a:t>Software frameworks exhibit several key characteristics that differentiate them from other forms of systematic reuse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 bwMode="auto">
          <a:xfrm>
            <a:off x="21772" y="639102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Freeform 5"/>
          <p:cNvSpPr>
            <a:spLocks/>
          </p:cNvSpPr>
          <p:nvPr/>
        </p:nvSpPr>
        <p:spPr bwMode="auto">
          <a:xfrm>
            <a:off x="7480906" y="2900888"/>
            <a:ext cx="1535113" cy="1127125"/>
          </a:xfrm>
          <a:custGeom>
            <a:avLst/>
            <a:gdLst>
              <a:gd name="T0" fmla="*/ 200385723 w 976"/>
              <a:gd name="T1" fmla="*/ 1484643714 h 691"/>
              <a:gd name="T2" fmla="*/ 343871616 w 976"/>
              <a:gd name="T3" fmla="*/ 1516571842 h 691"/>
              <a:gd name="T4" fmla="*/ 487357558 w 976"/>
              <a:gd name="T5" fmla="*/ 1513911437 h 691"/>
              <a:gd name="T6" fmla="*/ 628369291 w 976"/>
              <a:gd name="T7" fmla="*/ 1455375990 h 691"/>
              <a:gd name="T8" fmla="*/ 774329245 w 976"/>
              <a:gd name="T9" fmla="*/ 1415466645 h 691"/>
              <a:gd name="T10" fmla="*/ 895549861 w 976"/>
              <a:gd name="T11" fmla="*/ 1471340055 h 691"/>
              <a:gd name="T12" fmla="*/ 875758548 w 976"/>
              <a:gd name="T13" fmla="*/ 1636301509 h 691"/>
              <a:gd name="T14" fmla="*/ 905444732 w 976"/>
              <a:gd name="T15" fmla="*/ 1779976865 h 691"/>
              <a:gd name="T16" fmla="*/ 1058827019 w 976"/>
              <a:gd name="T17" fmla="*/ 1830529464 h 691"/>
              <a:gd name="T18" fmla="*/ 1256738581 w 976"/>
              <a:gd name="T19" fmla="*/ 1822546616 h 691"/>
              <a:gd name="T20" fmla="*/ 1412593406 w 976"/>
              <a:gd name="T21" fmla="*/ 1753369548 h 691"/>
              <a:gd name="T22" fmla="*/ 1476915569 w 976"/>
              <a:gd name="T23" fmla="*/ 1599052570 h 691"/>
              <a:gd name="T24" fmla="*/ 1523918955 w 976"/>
              <a:gd name="T25" fmla="*/ 1455375990 h 691"/>
              <a:gd name="T26" fmla="*/ 1659982860 w 976"/>
              <a:gd name="T27" fmla="*/ 1378217705 h 691"/>
              <a:gd name="T28" fmla="*/ 1847999553 w 976"/>
              <a:gd name="T29" fmla="*/ 1362253641 h 691"/>
              <a:gd name="T30" fmla="*/ 2026119802 w 976"/>
              <a:gd name="T31" fmla="*/ 1378217705 h 691"/>
              <a:gd name="T32" fmla="*/ 2105283483 w 976"/>
              <a:gd name="T33" fmla="*/ 109086465 h 691"/>
              <a:gd name="T34" fmla="*/ 1951902769 w 976"/>
              <a:gd name="T35" fmla="*/ 31928141 h 691"/>
              <a:gd name="T36" fmla="*/ 1746568874 w 976"/>
              <a:gd name="T37" fmla="*/ 2660406 h 691"/>
              <a:gd name="T38" fmla="*/ 1504127642 w 976"/>
              <a:gd name="T39" fmla="*/ 5320813 h 691"/>
              <a:gd name="T40" fmla="*/ 1318585060 w 976"/>
              <a:gd name="T41" fmla="*/ 37248953 h 691"/>
              <a:gd name="T42" fmla="*/ 1236947268 w 976"/>
              <a:gd name="T43" fmla="*/ 109086465 h 691"/>
              <a:gd name="T44" fmla="*/ 1274055784 w 976"/>
              <a:gd name="T45" fmla="*/ 202208814 h 691"/>
              <a:gd name="T46" fmla="*/ 1207261084 w 976"/>
              <a:gd name="T47" fmla="*/ 316617721 h 691"/>
              <a:gd name="T48" fmla="*/ 1083564981 w 976"/>
              <a:gd name="T49" fmla="*/ 385794790 h 691"/>
              <a:gd name="T50" fmla="*/ 947501470 w 976"/>
              <a:gd name="T51" fmla="*/ 417722919 h 691"/>
              <a:gd name="T52" fmla="*/ 806489540 w 976"/>
              <a:gd name="T53" fmla="*/ 393776007 h 691"/>
              <a:gd name="T54" fmla="*/ 719903526 w 976"/>
              <a:gd name="T55" fmla="*/ 327259344 h 691"/>
              <a:gd name="T56" fmla="*/ 747115599 w 976"/>
              <a:gd name="T57" fmla="*/ 220833335 h 691"/>
              <a:gd name="T58" fmla="*/ 808963651 w 976"/>
              <a:gd name="T59" fmla="*/ 117069313 h 691"/>
              <a:gd name="T60" fmla="*/ 766906913 w 976"/>
              <a:gd name="T61" fmla="*/ 21284882 h 691"/>
              <a:gd name="T62" fmla="*/ 576417682 w 976"/>
              <a:gd name="T63" fmla="*/ 0 h 691"/>
              <a:gd name="T64" fmla="*/ 309237210 w 976"/>
              <a:gd name="T65" fmla="*/ 37248953 h 691"/>
              <a:gd name="T66" fmla="*/ 116273820 w 976"/>
              <a:gd name="T67" fmla="*/ 82480753 h 691"/>
              <a:gd name="T68" fmla="*/ 141011782 w 976"/>
              <a:gd name="T69" fmla="*/ 218172930 h 691"/>
              <a:gd name="T70" fmla="*/ 108851487 w 976"/>
              <a:gd name="T71" fmla="*/ 343223408 h 691"/>
              <a:gd name="T72" fmla="*/ 44530861 w 976"/>
              <a:gd name="T73" fmla="*/ 505524559 h 691"/>
              <a:gd name="T74" fmla="*/ 2474112 w 976"/>
              <a:gd name="T75" fmla="*/ 659841129 h 691"/>
              <a:gd name="T76" fmla="*/ 32160307 w 976"/>
              <a:gd name="T77" fmla="*/ 795534861 h 691"/>
              <a:gd name="T78" fmla="*/ 163277206 w 976"/>
              <a:gd name="T79" fmla="*/ 819480142 h 691"/>
              <a:gd name="T80" fmla="*/ 277076915 w 976"/>
              <a:gd name="T81" fmla="*/ 702412511 h 691"/>
              <a:gd name="T82" fmla="*/ 338923394 w 976"/>
              <a:gd name="T83" fmla="*/ 574699997 h 691"/>
              <a:gd name="T84" fmla="*/ 465092133 w 976"/>
              <a:gd name="T85" fmla="*/ 545433904 h 691"/>
              <a:gd name="T86" fmla="*/ 588786664 w 976"/>
              <a:gd name="T87" fmla="*/ 603967720 h 691"/>
              <a:gd name="T88" fmla="*/ 628369291 w 976"/>
              <a:gd name="T89" fmla="*/ 747642668 h 691"/>
              <a:gd name="T90" fmla="*/ 556626369 w 976"/>
              <a:gd name="T91" fmla="*/ 901961073 h 691"/>
              <a:gd name="T92" fmla="*/ 437880060 w 976"/>
              <a:gd name="T93" fmla="*/ 1011047487 h 691"/>
              <a:gd name="T94" fmla="*/ 304288989 w 976"/>
              <a:gd name="T95" fmla="*/ 1045636021 h 691"/>
              <a:gd name="T96" fmla="*/ 178120298 w 976"/>
              <a:gd name="T97" fmla="*/ 1122794306 h 691"/>
              <a:gd name="T98" fmla="*/ 94008371 w 976"/>
              <a:gd name="T99" fmla="*/ 1250506821 h 691"/>
              <a:gd name="T100" fmla="*/ 81637817 w 976"/>
              <a:gd name="T101" fmla="*/ 1402162986 h 69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976"/>
              <a:gd name="T154" fmla="*/ 0 h 691"/>
              <a:gd name="T155" fmla="*/ 976 w 976"/>
              <a:gd name="T156" fmla="*/ 691 h 69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976" h="691">
                <a:moveTo>
                  <a:pt x="39" y="562"/>
                </a:moveTo>
                <a:lnTo>
                  <a:pt x="51" y="559"/>
                </a:lnTo>
                <a:lnTo>
                  <a:pt x="68" y="556"/>
                </a:lnTo>
                <a:lnTo>
                  <a:pt x="81" y="558"/>
                </a:lnTo>
                <a:lnTo>
                  <a:pt x="95" y="560"/>
                </a:lnTo>
                <a:lnTo>
                  <a:pt x="109" y="563"/>
                </a:lnTo>
                <a:lnTo>
                  <a:pt x="123" y="567"/>
                </a:lnTo>
                <a:lnTo>
                  <a:pt x="139" y="570"/>
                </a:lnTo>
                <a:lnTo>
                  <a:pt x="152" y="572"/>
                </a:lnTo>
                <a:lnTo>
                  <a:pt x="168" y="573"/>
                </a:lnTo>
                <a:lnTo>
                  <a:pt x="184" y="572"/>
                </a:lnTo>
                <a:lnTo>
                  <a:pt x="197" y="569"/>
                </a:lnTo>
                <a:lnTo>
                  <a:pt x="212" y="565"/>
                </a:lnTo>
                <a:lnTo>
                  <a:pt x="227" y="559"/>
                </a:lnTo>
                <a:lnTo>
                  <a:pt x="240" y="553"/>
                </a:lnTo>
                <a:lnTo>
                  <a:pt x="254" y="547"/>
                </a:lnTo>
                <a:lnTo>
                  <a:pt x="268" y="541"/>
                </a:lnTo>
                <a:lnTo>
                  <a:pt x="284" y="536"/>
                </a:lnTo>
                <a:lnTo>
                  <a:pt x="297" y="533"/>
                </a:lnTo>
                <a:lnTo>
                  <a:pt x="313" y="532"/>
                </a:lnTo>
                <a:lnTo>
                  <a:pt x="327" y="534"/>
                </a:lnTo>
                <a:lnTo>
                  <a:pt x="341" y="538"/>
                </a:lnTo>
                <a:lnTo>
                  <a:pt x="354" y="546"/>
                </a:lnTo>
                <a:lnTo>
                  <a:pt x="362" y="553"/>
                </a:lnTo>
                <a:lnTo>
                  <a:pt x="366" y="567"/>
                </a:lnTo>
                <a:lnTo>
                  <a:pt x="364" y="581"/>
                </a:lnTo>
                <a:lnTo>
                  <a:pt x="360" y="597"/>
                </a:lnTo>
                <a:lnTo>
                  <a:pt x="354" y="615"/>
                </a:lnTo>
                <a:lnTo>
                  <a:pt x="349" y="629"/>
                </a:lnTo>
                <a:lnTo>
                  <a:pt x="350" y="643"/>
                </a:lnTo>
                <a:lnTo>
                  <a:pt x="356" y="658"/>
                </a:lnTo>
                <a:lnTo>
                  <a:pt x="366" y="669"/>
                </a:lnTo>
                <a:lnTo>
                  <a:pt x="376" y="676"/>
                </a:lnTo>
                <a:lnTo>
                  <a:pt x="391" y="680"/>
                </a:lnTo>
                <a:lnTo>
                  <a:pt x="406" y="684"/>
                </a:lnTo>
                <a:lnTo>
                  <a:pt x="428" y="688"/>
                </a:lnTo>
                <a:lnTo>
                  <a:pt x="446" y="690"/>
                </a:lnTo>
                <a:lnTo>
                  <a:pt x="469" y="691"/>
                </a:lnTo>
                <a:lnTo>
                  <a:pt x="489" y="689"/>
                </a:lnTo>
                <a:lnTo>
                  <a:pt x="508" y="685"/>
                </a:lnTo>
                <a:lnTo>
                  <a:pt x="527" y="680"/>
                </a:lnTo>
                <a:lnTo>
                  <a:pt x="545" y="674"/>
                </a:lnTo>
                <a:lnTo>
                  <a:pt x="558" y="667"/>
                </a:lnTo>
                <a:lnTo>
                  <a:pt x="571" y="659"/>
                </a:lnTo>
                <a:lnTo>
                  <a:pt x="582" y="650"/>
                </a:lnTo>
                <a:lnTo>
                  <a:pt x="591" y="638"/>
                </a:lnTo>
                <a:lnTo>
                  <a:pt x="596" y="624"/>
                </a:lnTo>
                <a:lnTo>
                  <a:pt x="597" y="601"/>
                </a:lnTo>
                <a:lnTo>
                  <a:pt x="597" y="584"/>
                </a:lnTo>
                <a:lnTo>
                  <a:pt x="600" y="569"/>
                </a:lnTo>
                <a:lnTo>
                  <a:pt x="606" y="557"/>
                </a:lnTo>
                <a:lnTo>
                  <a:pt x="616" y="547"/>
                </a:lnTo>
                <a:lnTo>
                  <a:pt x="626" y="538"/>
                </a:lnTo>
                <a:lnTo>
                  <a:pt x="639" y="530"/>
                </a:lnTo>
                <a:lnTo>
                  <a:pt x="652" y="524"/>
                </a:lnTo>
                <a:lnTo>
                  <a:pt x="671" y="518"/>
                </a:lnTo>
                <a:lnTo>
                  <a:pt x="688" y="516"/>
                </a:lnTo>
                <a:lnTo>
                  <a:pt x="707" y="514"/>
                </a:lnTo>
                <a:lnTo>
                  <a:pt x="726" y="513"/>
                </a:lnTo>
                <a:lnTo>
                  <a:pt x="747" y="512"/>
                </a:lnTo>
                <a:lnTo>
                  <a:pt x="769" y="513"/>
                </a:lnTo>
                <a:lnTo>
                  <a:pt x="787" y="514"/>
                </a:lnTo>
                <a:lnTo>
                  <a:pt x="802" y="516"/>
                </a:lnTo>
                <a:lnTo>
                  <a:pt x="819" y="518"/>
                </a:lnTo>
                <a:lnTo>
                  <a:pt x="834" y="520"/>
                </a:lnTo>
                <a:lnTo>
                  <a:pt x="851" y="521"/>
                </a:lnTo>
                <a:lnTo>
                  <a:pt x="976" y="525"/>
                </a:lnTo>
                <a:lnTo>
                  <a:pt x="851" y="41"/>
                </a:lnTo>
                <a:lnTo>
                  <a:pt x="833" y="31"/>
                </a:lnTo>
                <a:lnTo>
                  <a:pt x="821" y="24"/>
                </a:lnTo>
                <a:lnTo>
                  <a:pt x="806" y="18"/>
                </a:lnTo>
                <a:lnTo>
                  <a:pt x="789" y="12"/>
                </a:lnTo>
                <a:lnTo>
                  <a:pt x="771" y="8"/>
                </a:lnTo>
                <a:lnTo>
                  <a:pt x="751" y="5"/>
                </a:lnTo>
                <a:lnTo>
                  <a:pt x="727" y="2"/>
                </a:lnTo>
                <a:lnTo>
                  <a:pt x="706" y="1"/>
                </a:lnTo>
                <a:lnTo>
                  <a:pt x="684" y="0"/>
                </a:lnTo>
                <a:lnTo>
                  <a:pt x="660" y="0"/>
                </a:lnTo>
                <a:lnTo>
                  <a:pt x="631" y="0"/>
                </a:lnTo>
                <a:lnTo>
                  <a:pt x="608" y="2"/>
                </a:lnTo>
                <a:lnTo>
                  <a:pt x="586" y="4"/>
                </a:lnTo>
                <a:lnTo>
                  <a:pt x="566" y="6"/>
                </a:lnTo>
                <a:lnTo>
                  <a:pt x="548" y="10"/>
                </a:lnTo>
                <a:lnTo>
                  <a:pt x="533" y="14"/>
                </a:lnTo>
                <a:lnTo>
                  <a:pt x="521" y="19"/>
                </a:lnTo>
                <a:lnTo>
                  <a:pt x="511" y="25"/>
                </a:lnTo>
                <a:lnTo>
                  <a:pt x="504" y="31"/>
                </a:lnTo>
                <a:lnTo>
                  <a:pt x="500" y="41"/>
                </a:lnTo>
                <a:lnTo>
                  <a:pt x="500" y="50"/>
                </a:lnTo>
                <a:lnTo>
                  <a:pt x="505" y="59"/>
                </a:lnTo>
                <a:lnTo>
                  <a:pt x="511" y="67"/>
                </a:lnTo>
                <a:lnTo>
                  <a:pt x="515" y="76"/>
                </a:lnTo>
                <a:lnTo>
                  <a:pt x="515" y="88"/>
                </a:lnTo>
                <a:lnTo>
                  <a:pt x="509" y="98"/>
                </a:lnTo>
                <a:lnTo>
                  <a:pt x="501" y="108"/>
                </a:lnTo>
                <a:lnTo>
                  <a:pt x="488" y="119"/>
                </a:lnTo>
                <a:lnTo>
                  <a:pt x="476" y="128"/>
                </a:lnTo>
                <a:lnTo>
                  <a:pt x="464" y="134"/>
                </a:lnTo>
                <a:lnTo>
                  <a:pt x="451" y="139"/>
                </a:lnTo>
                <a:lnTo>
                  <a:pt x="438" y="145"/>
                </a:lnTo>
                <a:lnTo>
                  <a:pt x="424" y="149"/>
                </a:lnTo>
                <a:lnTo>
                  <a:pt x="409" y="152"/>
                </a:lnTo>
                <a:lnTo>
                  <a:pt x="395" y="154"/>
                </a:lnTo>
                <a:lnTo>
                  <a:pt x="383" y="157"/>
                </a:lnTo>
                <a:lnTo>
                  <a:pt x="366" y="157"/>
                </a:lnTo>
                <a:lnTo>
                  <a:pt x="352" y="154"/>
                </a:lnTo>
                <a:lnTo>
                  <a:pt x="338" y="152"/>
                </a:lnTo>
                <a:lnTo>
                  <a:pt x="326" y="148"/>
                </a:lnTo>
                <a:lnTo>
                  <a:pt x="313" y="143"/>
                </a:lnTo>
                <a:lnTo>
                  <a:pt x="302" y="137"/>
                </a:lnTo>
                <a:lnTo>
                  <a:pt x="294" y="130"/>
                </a:lnTo>
                <a:lnTo>
                  <a:pt x="291" y="123"/>
                </a:lnTo>
                <a:lnTo>
                  <a:pt x="290" y="116"/>
                </a:lnTo>
                <a:lnTo>
                  <a:pt x="291" y="105"/>
                </a:lnTo>
                <a:lnTo>
                  <a:pt x="294" y="95"/>
                </a:lnTo>
                <a:lnTo>
                  <a:pt x="302" y="83"/>
                </a:lnTo>
                <a:lnTo>
                  <a:pt x="311" y="71"/>
                </a:lnTo>
                <a:lnTo>
                  <a:pt x="318" y="62"/>
                </a:lnTo>
                <a:lnTo>
                  <a:pt x="323" y="55"/>
                </a:lnTo>
                <a:lnTo>
                  <a:pt x="327" y="44"/>
                </a:lnTo>
                <a:lnTo>
                  <a:pt x="330" y="33"/>
                </a:lnTo>
                <a:lnTo>
                  <a:pt x="327" y="23"/>
                </a:lnTo>
                <a:lnTo>
                  <a:pt x="321" y="15"/>
                </a:lnTo>
                <a:lnTo>
                  <a:pt x="310" y="8"/>
                </a:lnTo>
                <a:lnTo>
                  <a:pt x="297" y="5"/>
                </a:lnTo>
                <a:lnTo>
                  <a:pt x="285" y="2"/>
                </a:lnTo>
                <a:lnTo>
                  <a:pt x="268" y="0"/>
                </a:lnTo>
                <a:lnTo>
                  <a:pt x="233" y="0"/>
                </a:lnTo>
                <a:lnTo>
                  <a:pt x="207" y="2"/>
                </a:lnTo>
                <a:lnTo>
                  <a:pt x="184" y="5"/>
                </a:lnTo>
                <a:lnTo>
                  <a:pt x="153" y="9"/>
                </a:lnTo>
                <a:lnTo>
                  <a:pt x="125" y="14"/>
                </a:lnTo>
                <a:lnTo>
                  <a:pt x="94" y="19"/>
                </a:lnTo>
                <a:lnTo>
                  <a:pt x="74" y="23"/>
                </a:lnTo>
                <a:lnTo>
                  <a:pt x="56" y="27"/>
                </a:lnTo>
                <a:lnTo>
                  <a:pt x="47" y="31"/>
                </a:lnTo>
                <a:lnTo>
                  <a:pt x="50" y="41"/>
                </a:lnTo>
                <a:lnTo>
                  <a:pt x="54" y="56"/>
                </a:lnTo>
                <a:lnTo>
                  <a:pt x="56" y="70"/>
                </a:lnTo>
                <a:lnTo>
                  <a:pt x="57" y="82"/>
                </a:lnTo>
                <a:lnTo>
                  <a:pt x="55" y="95"/>
                </a:lnTo>
                <a:lnTo>
                  <a:pt x="52" y="106"/>
                </a:lnTo>
                <a:lnTo>
                  <a:pt x="48" y="119"/>
                </a:lnTo>
                <a:lnTo>
                  <a:pt x="44" y="129"/>
                </a:lnTo>
                <a:lnTo>
                  <a:pt x="39" y="144"/>
                </a:lnTo>
                <a:lnTo>
                  <a:pt x="33" y="160"/>
                </a:lnTo>
                <a:lnTo>
                  <a:pt x="27" y="175"/>
                </a:lnTo>
                <a:lnTo>
                  <a:pt x="18" y="190"/>
                </a:lnTo>
                <a:lnTo>
                  <a:pt x="13" y="205"/>
                </a:lnTo>
                <a:lnTo>
                  <a:pt x="9" y="217"/>
                </a:lnTo>
                <a:lnTo>
                  <a:pt x="5" y="230"/>
                </a:lnTo>
                <a:lnTo>
                  <a:pt x="1" y="248"/>
                </a:lnTo>
                <a:lnTo>
                  <a:pt x="0" y="263"/>
                </a:lnTo>
                <a:lnTo>
                  <a:pt x="2" y="276"/>
                </a:lnTo>
                <a:lnTo>
                  <a:pt x="6" y="290"/>
                </a:lnTo>
                <a:lnTo>
                  <a:pt x="13" y="299"/>
                </a:lnTo>
                <a:lnTo>
                  <a:pt x="22" y="307"/>
                </a:lnTo>
                <a:lnTo>
                  <a:pt x="35" y="311"/>
                </a:lnTo>
                <a:lnTo>
                  <a:pt x="48" y="311"/>
                </a:lnTo>
                <a:lnTo>
                  <a:pt x="66" y="308"/>
                </a:lnTo>
                <a:lnTo>
                  <a:pt x="81" y="301"/>
                </a:lnTo>
                <a:lnTo>
                  <a:pt x="94" y="293"/>
                </a:lnTo>
                <a:lnTo>
                  <a:pt x="105" y="280"/>
                </a:lnTo>
                <a:lnTo>
                  <a:pt x="112" y="264"/>
                </a:lnTo>
                <a:lnTo>
                  <a:pt x="114" y="249"/>
                </a:lnTo>
                <a:lnTo>
                  <a:pt x="119" y="236"/>
                </a:lnTo>
                <a:lnTo>
                  <a:pt x="127" y="225"/>
                </a:lnTo>
                <a:lnTo>
                  <a:pt x="137" y="216"/>
                </a:lnTo>
                <a:lnTo>
                  <a:pt x="150" y="209"/>
                </a:lnTo>
                <a:lnTo>
                  <a:pt x="163" y="206"/>
                </a:lnTo>
                <a:lnTo>
                  <a:pt x="174" y="205"/>
                </a:lnTo>
                <a:lnTo>
                  <a:pt x="188" y="205"/>
                </a:lnTo>
                <a:lnTo>
                  <a:pt x="203" y="207"/>
                </a:lnTo>
                <a:lnTo>
                  <a:pt x="215" y="211"/>
                </a:lnTo>
                <a:lnTo>
                  <a:pt x="227" y="217"/>
                </a:lnTo>
                <a:lnTo>
                  <a:pt x="238" y="227"/>
                </a:lnTo>
                <a:lnTo>
                  <a:pt x="246" y="238"/>
                </a:lnTo>
                <a:lnTo>
                  <a:pt x="253" y="253"/>
                </a:lnTo>
                <a:lnTo>
                  <a:pt x="255" y="267"/>
                </a:lnTo>
                <a:lnTo>
                  <a:pt x="254" y="281"/>
                </a:lnTo>
                <a:lnTo>
                  <a:pt x="250" y="296"/>
                </a:lnTo>
                <a:lnTo>
                  <a:pt x="244" y="311"/>
                </a:lnTo>
                <a:lnTo>
                  <a:pt x="236" y="325"/>
                </a:lnTo>
                <a:lnTo>
                  <a:pt x="225" y="339"/>
                </a:lnTo>
                <a:lnTo>
                  <a:pt x="214" y="350"/>
                </a:lnTo>
                <a:lnTo>
                  <a:pt x="201" y="363"/>
                </a:lnTo>
                <a:lnTo>
                  <a:pt x="190" y="372"/>
                </a:lnTo>
                <a:lnTo>
                  <a:pt x="177" y="380"/>
                </a:lnTo>
                <a:lnTo>
                  <a:pt x="166" y="384"/>
                </a:lnTo>
                <a:lnTo>
                  <a:pt x="150" y="388"/>
                </a:lnTo>
                <a:lnTo>
                  <a:pt x="137" y="390"/>
                </a:lnTo>
                <a:lnTo>
                  <a:pt x="123" y="393"/>
                </a:lnTo>
                <a:lnTo>
                  <a:pt x="111" y="397"/>
                </a:lnTo>
                <a:lnTo>
                  <a:pt x="95" y="405"/>
                </a:lnTo>
                <a:lnTo>
                  <a:pt x="82" y="413"/>
                </a:lnTo>
                <a:lnTo>
                  <a:pt x="72" y="422"/>
                </a:lnTo>
                <a:lnTo>
                  <a:pt x="60" y="433"/>
                </a:lnTo>
                <a:lnTo>
                  <a:pt x="52" y="444"/>
                </a:lnTo>
                <a:lnTo>
                  <a:pt x="43" y="458"/>
                </a:lnTo>
                <a:lnTo>
                  <a:pt x="38" y="470"/>
                </a:lnTo>
                <a:lnTo>
                  <a:pt x="33" y="485"/>
                </a:lnTo>
                <a:lnTo>
                  <a:pt x="31" y="499"/>
                </a:lnTo>
                <a:lnTo>
                  <a:pt x="31" y="511"/>
                </a:lnTo>
                <a:lnTo>
                  <a:pt x="33" y="527"/>
                </a:lnTo>
                <a:lnTo>
                  <a:pt x="36" y="545"/>
                </a:lnTo>
                <a:lnTo>
                  <a:pt x="39" y="562"/>
                </a:lnTo>
                <a:close/>
              </a:path>
            </a:pathLst>
          </a:custGeom>
          <a:solidFill>
            <a:srgbClr val="FFFFCC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6"/>
          <p:cNvSpPr>
            <a:spLocks/>
          </p:cNvSpPr>
          <p:nvPr/>
        </p:nvSpPr>
        <p:spPr bwMode="auto">
          <a:xfrm>
            <a:off x="5595144" y="3179763"/>
            <a:ext cx="1828800" cy="1196975"/>
          </a:xfrm>
          <a:custGeom>
            <a:avLst/>
            <a:gdLst>
              <a:gd name="T0" fmla="*/ 2147483647 w 1165"/>
              <a:gd name="T1" fmla="*/ 535731836 h 735"/>
              <a:gd name="T2" fmla="*/ 2147483647 w 1165"/>
              <a:gd name="T3" fmla="*/ 763814940 h 735"/>
              <a:gd name="T4" fmla="*/ 2147483647 w 1165"/>
              <a:gd name="T5" fmla="*/ 970681668 h 735"/>
              <a:gd name="T6" fmla="*/ 2147483647 w 1165"/>
              <a:gd name="T7" fmla="*/ 1105939798 h 735"/>
              <a:gd name="T8" fmla="*/ 2147483647 w 1165"/>
              <a:gd name="T9" fmla="*/ 1015767712 h 735"/>
              <a:gd name="T10" fmla="*/ 2147483647 w 1165"/>
              <a:gd name="T11" fmla="*/ 843378737 h 735"/>
              <a:gd name="T12" fmla="*/ 2147483647 w 1165"/>
              <a:gd name="T13" fmla="*/ 838074593 h 735"/>
              <a:gd name="T14" fmla="*/ 2147483647 w 1165"/>
              <a:gd name="T15" fmla="*/ 965377524 h 735"/>
              <a:gd name="T16" fmla="*/ 2147483647 w 1165"/>
              <a:gd name="T17" fmla="*/ 1119200974 h 735"/>
              <a:gd name="T18" fmla="*/ 2147483647 w 1165"/>
              <a:gd name="T19" fmla="*/ 1283632714 h 735"/>
              <a:gd name="T20" fmla="*/ 2147483647 w 1165"/>
              <a:gd name="T21" fmla="*/ 1334022902 h 735"/>
              <a:gd name="T22" fmla="*/ 2147483647 w 1165"/>
              <a:gd name="T23" fmla="*/ 1442760309 h 735"/>
              <a:gd name="T24" fmla="*/ 2147483647 w 1165"/>
              <a:gd name="T25" fmla="*/ 1639018544 h 735"/>
              <a:gd name="T26" fmla="*/ 2147483647 w 1165"/>
              <a:gd name="T27" fmla="*/ 1739800956 h 735"/>
              <a:gd name="T28" fmla="*/ 2119233744 w 1165"/>
              <a:gd name="T29" fmla="*/ 1729191038 h 735"/>
              <a:gd name="T30" fmla="*/ 1882668752 w 1165"/>
              <a:gd name="T31" fmla="*/ 1803450691 h 735"/>
              <a:gd name="T32" fmla="*/ 1648566752 w 1165"/>
              <a:gd name="T33" fmla="*/ 1901579809 h 735"/>
              <a:gd name="T34" fmla="*/ 1384894325 w 1165"/>
              <a:gd name="T35" fmla="*/ 1944014594 h 735"/>
              <a:gd name="T36" fmla="*/ 1239505570 w 1165"/>
              <a:gd name="T37" fmla="*/ 1837928445 h 735"/>
              <a:gd name="T38" fmla="*/ 1318360568 w 1165"/>
              <a:gd name="T39" fmla="*/ 1686757474 h 735"/>
              <a:gd name="T40" fmla="*/ 1520427970 w 1165"/>
              <a:gd name="T41" fmla="*/ 1596585388 h 735"/>
              <a:gd name="T42" fmla="*/ 1668281679 w 1165"/>
              <a:gd name="T43" fmla="*/ 1493152125 h 735"/>
              <a:gd name="T44" fmla="*/ 1569711362 w 1165"/>
              <a:gd name="T45" fmla="*/ 1395023007 h 735"/>
              <a:gd name="T46" fmla="*/ 1345467611 w 1165"/>
              <a:gd name="T47" fmla="*/ 1405631297 h 735"/>
              <a:gd name="T48" fmla="*/ 1136008092 w 1165"/>
              <a:gd name="T49" fmla="*/ 1490499239 h 735"/>
              <a:gd name="T50" fmla="*/ 899443100 w 1165"/>
              <a:gd name="T51" fmla="*/ 1639018544 h 735"/>
              <a:gd name="T52" fmla="*/ 620985066 w 1165"/>
              <a:gd name="T53" fmla="*/ 1729191038 h 735"/>
              <a:gd name="T54" fmla="*/ 344991693 w 1165"/>
              <a:gd name="T55" fmla="*/ 1747756359 h 735"/>
              <a:gd name="T56" fmla="*/ 480523866 w 1165"/>
              <a:gd name="T57" fmla="*/ 1572715923 h 735"/>
              <a:gd name="T58" fmla="*/ 584021345 w 1165"/>
              <a:gd name="T59" fmla="*/ 1384414718 h 735"/>
              <a:gd name="T60" fmla="*/ 537200945 w 1165"/>
              <a:gd name="T61" fmla="*/ 1222634237 h 735"/>
              <a:gd name="T62" fmla="*/ 406597895 w 1165"/>
              <a:gd name="T63" fmla="*/ 1227938381 h 735"/>
              <a:gd name="T64" fmla="*/ 298171293 w 1165"/>
              <a:gd name="T65" fmla="*/ 1371153542 h 735"/>
              <a:gd name="T66" fmla="*/ 135532125 w 1165"/>
              <a:gd name="T67" fmla="*/ 1424196617 h 735"/>
              <a:gd name="T68" fmla="*/ 9856682 w 1165"/>
              <a:gd name="T69" fmla="*/ 1299545147 h 735"/>
              <a:gd name="T70" fmla="*/ 39428296 w 1165"/>
              <a:gd name="T71" fmla="*/ 1129809263 h 735"/>
              <a:gd name="T72" fmla="*/ 211924179 w 1165"/>
              <a:gd name="T73" fmla="*/ 1013114825 h 735"/>
              <a:gd name="T74" fmla="*/ 322813774 w 1165"/>
              <a:gd name="T75" fmla="*/ 830117561 h 735"/>
              <a:gd name="T76" fmla="*/ 253815455 w 1165"/>
              <a:gd name="T77" fmla="*/ 594077427 h 735"/>
              <a:gd name="T78" fmla="*/ 229172974 w 1165"/>
              <a:gd name="T79" fmla="*/ 363342964 h 735"/>
              <a:gd name="T80" fmla="*/ 448489269 w 1165"/>
              <a:gd name="T81" fmla="*/ 395167831 h 735"/>
              <a:gd name="T82" fmla="*/ 793480863 w 1165"/>
              <a:gd name="T83" fmla="*/ 408429007 h 735"/>
              <a:gd name="T84" fmla="*/ 980762659 w 1165"/>
              <a:gd name="T85" fmla="*/ 347428901 h 735"/>
              <a:gd name="T86" fmla="*/ 985690214 w 1165"/>
              <a:gd name="T87" fmla="*/ 198909545 h 735"/>
              <a:gd name="T88" fmla="*/ 1042367292 w 1165"/>
              <a:gd name="T89" fmla="*/ 53043087 h 735"/>
              <a:gd name="T90" fmla="*/ 1264148051 w 1165"/>
              <a:gd name="T91" fmla="*/ 0 h 735"/>
              <a:gd name="T92" fmla="*/ 1473607570 w 1165"/>
              <a:gd name="T93" fmla="*/ 47738943 h 735"/>
              <a:gd name="T94" fmla="*/ 1542605889 w 1165"/>
              <a:gd name="T95" fmla="*/ 182997111 h 735"/>
              <a:gd name="T96" fmla="*/ 1478535125 w 1165"/>
              <a:gd name="T97" fmla="*/ 358038819 h 735"/>
              <a:gd name="T98" fmla="*/ 1616531762 w 1165"/>
              <a:gd name="T99" fmla="*/ 453515152 h 735"/>
              <a:gd name="T100" fmla="*/ 1887597876 w 1165"/>
              <a:gd name="T101" fmla="*/ 450862266 h 735"/>
              <a:gd name="T102" fmla="*/ 2147483647 w 1165"/>
              <a:gd name="T103" fmla="*/ 384559542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66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10"/>
          <p:cNvSpPr>
            <a:spLocks/>
          </p:cNvSpPr>
          <p:nvPr/>
        </p:nvSpPr>
        <p:spPr bwMode="auto">
          <a:xfrm>
            <a:off x="5491956" y="4883572"/>
            <a:ext cx="1589087" cy="1038225"/>
          </a:xfrm>
          <a:custGeom>
            <a:avLst/>
            <a:gdLst>
              <a:gd name="T0" fmla="*/ 2147483647 w 1009"/>
              <a:gd name="T1" fmla="*/ 331479875 h 635"/>
              <a:gd name="T2" fmla="*/ 2048769686 w 1009"/>
              <a:gd name="T3" fmla="*/ 363558562 h 635"/>
              <a:gd name="T4" fmla="*/ 1850341747 w 1009"/>
              <a:gd name="T5" fmla="*/ 441082160 h 635"/>
              <a:gd name="T6" fmla="*/ 1622149145 w 1009"/>
              <a:gd name="T7" fmla="*/ 529298551 h 635"/>
              <a:gd name="T8" fmla="*/ 1426201694 w 1009"/>
              <a:gd name="T9" fmla="*/ 564050463 h 635"/>
              <a:gd name="T10" fmla="*/ 1289782781 w 1009"/>
              <a:gd name="T11" fmla="*/ 518605655 h 635"/>
              <a:gd name="T12" fmla="*/ 1250096564 w 1009"/>
              <a:gd name="T13" fmla="*/ 430389264 h 635"/>
              <a:gd name="T14" fmla="*/ 1312105590 w 1009"/>
              <a:gd name="T15" fmla="*/ 315440531 h 635"/>
              <a:gd name="T16" fmla="*/ 1451004989 w 1009"/>
              <a:gd name="T17" fmla="*/ 232570588 h 635"/>
              <a:gd name="T18" fmla="*/ 1612227197 w 1009"/>
              <a:gd name="T19" fmla="*/ 173759609 h 635"/>
              <a:gd name="T20" fmla="*/ 1676717104 w 1009"/>
              <a:gd name="T21" fmla="*/ 74850297 h 635"/>
              <a:gd name="T22" fmla="*/ 1584943415 w 1009"/>
              <a:gd name="T23" fmla="*/ 2673225 h 635"/>
              <a:gd name="T24" fmla="*/ 1386515476 w 1009"/>
              <a:gd name="T25" fmla="*/ 8019675 h 635"/>
              <a:gd name="T26" fmla="*/ 1193048512 w 1009"/>
              <a:gd name="T27" fmla="*/ 80196745 h 635"/>
              <a:gd name="T28" fmla="*/ 979739226 w 1009"/>
              <a:gd name="T29" fmla="*/ 208511521 h 635"/>
              <a:gd name="T30" fmla="*/ 768908655 w 1009"/>
              <a:gd name="T31" fmla="*/ 312767307 h 635"/>
              <a:gd name="T32" fmla="*/ 540716447 w 1009"/>
              <a:gd name="T33" fmla="*/ 355538890 h 635"/>
              <a:gd name="T34" fmla="*/ 344768897 w 1009"/>
              <a:gd name="T35" fmla="*/ 360885338 h 635"/>
              <a:gd name="T36" fmla="*/ 401816950 w 1009"/>
              <a:gd name="T37" fmla="*/ 588109478 h 635"/>
              <a:gd name="T38" fmla="*/ 456384613 w 1009"/>
              <a:gd name="T39" fmla="*/ 777908380 h 635"/>
              <a:gd name="T40" fmla="*/ 411738898 w 1009"/>
              <a:gd name="T41" fmla="*/ 892857215 h 635"/>
              <a:gd name="T42" fmla="*/ 317485115 w 1009"/>
              <a:gd name="T43" fmla="*/ 919589455 h 635"/>
              <a:gd name="T44" fmla="*/ 215789871 w 1009"/>
              <a:gd name="T45" fmla="*/ 876817872 h 635"/>
              <a:gd name="T46" fmla="*/ 96734294 w 1009"/>
              <a:gd name="T47" fmla="*/ 842065756 h 635"/>
              <a:gd name="T48" fmla="*/ 17361840 w 1009"/>
              <a:gd name="T49" fmla="*/ 922262679 h 635"/>
              <a:gd name="T50" fmla="*/ 4960976 w 1009"/>
              <a:gd name="T51" fmla="*/ 1058597102 h 635"/>
              <a:gd name="T52" fmla="*/ 71929424 w 1009"/>
              <a:gd name="T53" fmla="*/ 1208297644 h 635"/>
              <a:gd name="T54" fmla="*/ 208349985 w 1009"/>
              <a:gd name="T55" fmla="*/ 1280474691 h 635"/>
              <a:gd name="T56" fmla="*/ 379494141 w 1009"/>
              <a:gd name="T57" fmla="*/ 1280474691 h 635"/>
              <a:gd name="T58" fmla="*/ 446462665 w 1009"/>
              <a:gd name="T59" fmla="*/ 1352651739 h 635"/>
              <a:gd name="T60" fmla="*/ 386934027 w 1009"/>
              <a:gd name="T61" fmla="*/ 1518391625 h 635"/>
              <a:gd name="T62" fmla="*/ 292681820 w 1009"/>
              <a:gd name="T63" fmla="*/ 1665418943 h 635"/>
              <a:gd name="T64" fmla="*/ 2147483647 w 1009"/>
              <a:gd name="T65" fmla="*/ 1627993808 h 635"/>
              <a:gd name="T66" fmla="*/ 2147483647 w 1009"/>
              <a:gd name="T67" fmla="*/ 1515718401 h 635"/>
              <a:gd name="T68" fmla="*/ 2147483647 w 1009"/>
              <a:gd name="T69" fmla="*/ 1416809114 h 635"/>
              <a:gd name="T70" fmla="*/ 2147483647 w 1009"/>
              <a:gd name="T71" fmla="*/ 1283147915 h 635"/>
              <a:gd name="T72" fmla="*/ 2147483647 w 1009"/>
              <a:gd name="T73" fmla="*/ 1192258300 h 635"/>
              <a:gd name="T74" fmla="*/ 2147483647 w 1009"/>
              <a:gd name="T75" fmla="*/ 1173545733 h 635"/>
              <a:gd name="T76" fmla="*/ 2147483647 w 1009"/>
              <a:gd name="T77" fmla="*/ 1210970868 h 635"/>
              <a:gd name="T78" fmla="*/ 1991721634 w 1009"/>
              <a:gd name="T79" fmla="*/ 1216317316 h 635"/>
              <a:gd name="T80" fmla="*/ 1885066991 w 1009"/>
              <a:gd name="T81" fmla="*/ 1133447373 h 635"/>
              <a:gd name="T82" fmla="*/ 1907389799 w 1009"/>
              <a:gd name="T83" fmla="*/ 999786174 h 635"/>
              <a:gd name="T84" fmla="*/ 2011563955 w 1009"/>
              <a:gd name="T85" fmla="*/ 911569783 h 635"/>
              <a:gd name="T86" fmla="*/ 2147483647 w 1009"/>
              <a:gd name="T87" fmla="*/ 879491096 h 635"/>
              <a:gd name="T88" fmla="*/ 2147483647 w 1009"/>
              <a:gd name="T89" fmla="*/ 831372860 h 635"/>
              <a:gd name="T90" fmla="*/ 2147483647 w 1009"/>
              <a:gd name="T91" fmla="*/ 713751005 h 635"/>
              <a:gd name="T92" fmla="*/ 2147483647 w 1009"/>
              <a:gd name="T93" fmla="*/ 537318223 h 635"/>
              <a:gd name="T94" fmla="*/ 2147483647 w 1009"/>
              <a:gd name="T95" fmla="*/ 358212114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66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11"/>
          <p:cNvSpPr>
            <a:spLocks/>
          </p:cNvSpPr>
          <p:nvPr/>
        </p:nvSpPr>
        <p:spPr bwMode="auto">
          <a:xfrm>
            <a:off x="3863894" y="4330313"/>
            <a:ext cx="1716087" cy="863600"/>
          </a:xfrm>
          <a:custGeom>
            <a:avLst/>
            <a:gdLst>
              <a:gd name="T0" fmla="*/ 244493670 w 1092"/>
              <a:gd name="T1" fmla="*/ 179864591 h 531"/>
              <a:gd name="T2" fmla="*/ 325992051 w 1092"/>
              <a:gd name="T3" fmla="*/ 171929558 h 531"/>
              <a:gd name="T4" fmla="*/ 461822260 w 1092"/>
              <a:gd name="T5" fmla="*/ 142833896 h 531"/>
              <a:gd name="T6" fmla="*/ 617409364 w 1092"/>
              <a:gd name="T7" fmla="*/ 105803175 h 531"/>
              <a:gd name="T8" fmla="*/ 765588381 w 1092"/>
              <a:gd name="T9" fmla="*/ 52900774 h 531"/>
              <a:gd name="T10" fmla="*/ 901417117 w 1092"/>
              <a:gd name="T11" fmla="*/ 10579505 h 531"/>
              <a:gd name="T12" fmla="*/ 985385908 w 1092"/>
              <a:gd name="T13" fmla="*/ 0 h 531"/>
              <a:gd name="T14" fmla="*/ 1079231624 w 1092"/>
              <a:gd name="T15" fmla="*/ 7935036 h 531"/>
              <a:gd name="T16" fmla="*/ 1158259595 w 1092"/>
              <a:gd name="T17" fmla="*/ 29095675 h 531"/>
              <a:gd name="T18" fmla="*/ 1207652077 w 1092"/>
              <a:gd name="T19" fmla="*/ 63481915 h 531"/>
              <a:gd name="T20" fmla="*/ 1227409070 w 1092"/>
              <a:gd name="T21" fmla="*/ 116382702 h 531"/>
              <a:gd name="T22" fmla="*/ 1215061735 w 1092"/>
              <a:gd name="T23" fmla="*/ 174574027 h 531"/>
              <a:gd name="T24" fmla="*/ 1163198843 w 1092"/>
              <a:gd name="T25" fmla="*/ 259216597 h 531"/>
              <a:gd name="T26" fmla="*/ 1140973012 w 1092"/>
              <a:gd name="T27" fmla="*/ 330633519 h 531"/>
              <a:gd name="T28" fmla="*/ 1140973012 w 1092"/>
              <a:gd name="T29" fmla="*/ 386178750 h 531"/>
              <a:gd name="T30" fmla="*/ 1175547749 w 1092"/>
              <a:gd name="T31" fmla="*/ 452305210 h 531"/>
              <a:gd name="T32" fmla="*/ 1237287566 w 1092"/>
              <a:gd name="T33" fmla="*/ 499917033 h 531"/>
              <a:gd name="T34" fmla="*/ 1318785947 w 1092"/>
              <a:gd name="T35" fmla="*/ 523722132 h 531"/>
              <a:gd name="T36" fmla="*/ 1390405832 w 1092"/>
              <a:gd name="T37" fmla="*/ 523722132 h 531"/>
              <a:gd name="T38" fmla="*/ 1462025716 w 1092"/>
              <a:gd name="T39" fmla="*/ 502561502 h 531"/>
              <a:gd name="T40" fmla="*/ 1541053687 w 1092"/>
              <a:gd name="T41" fmla="*/ 457595774 h 531"/>
              <a:gd name="T42" fmla="*/ 1602795076 w 1092"/>
              <a:gd name="T43" fmla="*/ 407339380 h 531"/>
              <a:gd name="T44" fmla="*/ 1642309061 w 1092"/>
              <a:gd name="T45" fmla="*/ 343857490 h 531"/>
              <a:gd name="T46" fmla="*/ 1657127199 w 1092"/>
              <a:gd name="T47" fmla="*/ 259216597 h 531"/>
              <a:gd name="T48" fmla="*/ 1681823440 w 1092"/>
              <a:gd name="T49" fmla="*/ 203669690 h 531"/>
              <a:gd name="T50" fmla="*/ 1741094418 w 1092"/>
              <a:gd name="T51" fmla="*/ 166638994 h 531"/>
              <a:gd name="T52" fmla="*/ 1844820201 w 1092"/>
              <a:gd name="T53" fmla="*/ 132252767 h 531"/>
              <a:gd name="T54" fmla="*/ 1943605165 w 1092"/>
              <a:gd name="T55" fmla="*/ 103157079 h 531"/>
              <a:gd name="T56" fmla="*/ 2121418100 w 1092"/>
              <a:gd name="T57" fmla="*/ 68770853 h 531"/>
              <a:gd name="T58" fmla="*/ 2147483647 w 1092"/>
              <a:gd name="T59" fmla="*/ 58191351 h 531"/>
              <a:gd name="T60" fmla="*/ 2147483647 w 1092"/>
              <a:gd name="T61" fmla="*/ 71416948 h 531"/>
              <a:gd name="T62" fmla="*/ 2147483647 w 1092"/>
              <a:gd name="T63" fmla="*/ 150768928 h 531"/>
              <a:gd name="T64" fmla="*/ 2147483647 w 1092"/>
              <a:gd name="T65" fmla="*/ 277731132 h 531"/>
              <a:gd name="T66" fmla="*/ 2147483647 w 1092"/>
              <a:gd name="T67" fmla="*/ 394113783 h 531"/>
              <a:gd name="T68" fmla="*/ 2147483647 w 1092"/>
              <a:gd name="T69" fmla="*/ 481400872 h 531"/>
              <a:gd name="T70" fmla="*/ 2147483647 w 1092"/>
              <a:gd name="T71" fmla="*/ 544882762 h 531"/>
              <a:gd name="T72" fmla="*/ 2147483647 w 1092"/>
              <a:gd name="T73" fmla="*/ 587204021 h 531"/>
              <a:gd name="T74" fmla="*/ 2147483647 w 1092"/>
              <a:gd name="T75" fmla="*/ 613655215 h 531"/>
              <a:gd name="T76" fmla="*/ 2147483647 w 1092"/>
              <a:gd name="T77" fmla="*/ 608364651 h 531"/>
              <a:gd name="T78" fmla="*/ 2147483647 w 1092"/>
              <a:gd name="T79" fmla="*/ 581913457 h 531"/>
              <a:gd name="T80" fmla="*/ 2147483647 w 1092"/>
              <a:gd name="T81" fmla="*/ 552817795 h 531"/>
              <a:gd name="T82" fmla="*/ 2147483647 w 1092"/>
              <a:gd name="T83" fmla="*/ 536947729 h 531"/>
              <a:gd name="T84" fmla="*/ 2147483647 w 1092"/>
              <a:gd name="T85" fmla="*/ 552817795 h 531"/>
              <a:gd name="T86" fmla="*/ 2147483647 w 1092"/>
              <a:gd name="T87" fmla="*/ 600429618 h 531"/>
              <a:gd name="T88" fmla="*/ 2147483647 w 1092"/>
              <a:gd name="T89" fmla="*/ 663911508 h 531"/>
              <a:gd name="T90" fmla="*/ 2147483647 w 1092"/>
              <a:gd name="T91" fmla="*/ 727391771 h 531"/>
              <a:gd name="T92" fmla="*/ 2147483647 w 1092"/>
              <a:gd name="T93" fmla="*/ 814678759 h 531"/>
              <a:gd name="T94" fmla="*/ 2147483647 w 1092"/>
              <a:gd name="T95" fmla="*/ 888741980 h 531"/>
              <a:gd name="T96" fmla="*/ 2147483647 w 1092"/>
              <a:gd name="T97" fmla="*/ 933707708 h 531"/>
              <a:gd name="T98" fmla="*/ 2147483647 w 1092"/>
              <a:gd name="T99" fmla="*/ 981317906 h 531"/>
              <a:gd name="T100" fmla="*/ 2147483647 w 1092"/>
              <a:gd name="T101" fmla="*/ 999834067 h 531"/>
              <a:gd name="T102" fmla="*/ 2147483647 w 1092"/>
              <a:gd name="T103" fmla="*/ 997189598 h 531"/>
              <a:gd name="T104" fmla="*/ 2147483647 w 1092"/>
              <a:gd name="T105" fmla="*/ 991899034 h 531"/>
              <a:gd name="T106" fmla="*/ 2147483647 w 1092"/>
              <a:gd name="T107" fmla="*/ 1020994696 h 531"/>
              <a:gd name="T108" fmla="*/ 2147483647 w 1092"/>
              <a:gd name="T109" fmla="*/ 1058025392 h 531"/>
              <a:gd name="T110" fmla="*/ 2147483647 w 1092"/>
              <a:gd name="T111" fmla="*/ 1129442314 h 531"/>
              <a:gd name="T112" fmla="*/ 2147483647 w 1092"/>
              <a:gd name="T113" fmla="*/ 1216729303 h 531"/>
              <a:gd name="T114" fmla="*/ 2147483647 w 1092"/>
              <a:gd name="T115" fmla="*/ 1304016291 h 531"/>
              <a:gd name="T116" fmla="*/ 2147483647 w 1092"/>
              <a:gd name="T117" fmla="*/ 1380723777 h 531"/>
              <a:gd name="T118" fmla="*/ 0 w 1092"/>
              <a:gd name="T119" fmla="*/ 1399238312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12"/>
          <p:cNvSpPr>
            <a:spLocks/>
          </p:cNvSpPr>
          <p:nvPr/>
        </p:nvSpPr>
        <p:spPr bwMode="auto">
          <a:xfrm>
            <a:off x="6995194" y="4303713"/>
            <a:ext cx="2014537" cy="879475"/>
          </a:xfrm>
          <a:custGeom>
            <a:avLst/>
            <a:gdLst>
              <a:gd name="T0" fmla="*/ 553240044 w 1279"/>
              <a:gd name="T1" fmla="*/ 115850547 h 542"/>
              <a:gd name="T2" fmla="*/ 654957585 w 1279"/>
              <a:gd name="T3" fmla="*/ 134282192 h 542"/>
              <a:gd name="T4" fmla="*/ 761636650 w 1279"/>
              <a:gd name="T5" fmla="*/ 157979327 h 542"/>
              <a:gd name="T6" fmla="*/ 873277436 w 1279"/>
              <a:gd name="T7" fmla="*/ 150080282 h 542"/>
              <a:gd name="T8" fmla="*/ 979956501 w 1279"/>
              <a:gd name="T9" fmla="*/ 107953124 h 542"/>
              <a:gd name="T10" fmla="*/ 1089114753 w 1279"/>
              <a:gd name="T11" fmla="*/ 63192385 h 542"/>
              <a:gd name="T12" fmla="*/ 1195793818 w 1279"/>
              <a:gd name="T13" fmla="*/ 57925273 h 542"/>
              <a:gd name="T14" fmla="*/ 1282625213 w 1279"/>
              <a:gd name="T15" fmla="*/ 107953124 h 542"/>
              <a:gd name="T16" fmla="*/ 1277663689 w 1279"/>
              <a:gd name="T17" fmla="*/ 223803671 h 542"/>
              <a:gd name="T18" fmla="*/ 1252854494 w 1279"/>
              <a:gd name="T19" fmla="*/ 344921279 h 542"/>
              <a:gd name="T20" fmla="*/ 1317359031 w 1279"/>
              <a:gd name="T21" fmla="*/ 431809252 h 542"/>
              <a:gd name="T22" fmla="*/ 1446364954 w 1279"/>
              <a:gd name="T23" fmla="*/ 463405432 h 542"/>
              <a:gd name="T24" fmla="*/ 1597699309 w 1279"/>
              <a:gd name="T25" fmla="*/ 466038988 h 542"/>
              <a:gd name="T26" fmla="*/ 1736630249 w 1279"/>
              <a:gd name="T27" fmla="*/ 426543763 h 542"/>
              <a:gd name="T28" fmla="*/ 1828423167 w 1279"/>
              <a:gd name="T29" fmla="*/ 363351302 h 542"/>
              <a:gd name="T30" fmla="*/ 1865637747 w 1279"/>
              <a:gd name="T31" fmla="*/ 234336272 h 542"/>
              <a:gd name="T32" fmla="*/ 1887966180 w 1279"/>
              <a:gd name="T33" fmla="*/ 118484103 h 542"/>
              <a:gd name="T34" fmla="*/ 1969834475 w 1279"/>
              <a:gd name="T35" fmla="*/ 47394282 h 542"/>
              <a:gd name="T36" fmla="*/ 2091399687 w 1279"/>
              <a:gd name="T37" fmla="*/ 10532604 h 542"/>
              <a:gd name="T38" fmla="*/ 2147483647 w 1279"/>
              <a:gd name="T39" fmla="*/ 0 h 542"/>
              <a:gd name="T40" fmla="*/ 2147483647 w 1279"/>
              <a:gd name="T41" fmla="*/ 10532604 h 542"/>
              <a:gd name="T42" fmla="*/ 2147483647 w 1279"/>
              <a:gd name="T43" fmla="*/ 23697141 h 542"/>
              <a:gd name="T44" fmla="*/ 434157168 w 1279"/>
              <a:gd name="T45" fmla="*/ 1424444206 h 542"/>
              <a:gd name="T46" fmla="*/ 456485601 w 1279"/>
              <a:gd name="T47" fmla="*/ 1327023733 h 542"/>
              <a:gd name="T48" fmla="*/ 501142467 w 1279"/>
              <a:gd name="T49" fmla="*/ 1245401351 h 542"/>
              <a:gd name="T50" fmla="*/ 570606952 w 1279"/>
              <a:gd name="T51" fmla="*/ 1169044457 h 542"/>
              <a:gd name="T52" fmla="*/ 617744580 w 1279"/>
              <a:gd name="T53" fmla="*/ 1092689186 h 542"/>
              <a:gd name="T54" fmla="*/ 615263818 w 1279"/>
              <a:gd name="T55" fmla="*/ 990001601 h 542"/>
              <a:gd name="T56" fmla="*/ 563164667 w 1279"/>
              <a:gd name="T57" fmla="*/ 926810864 h 542"/>
              <a:gd name="T58" fmla="*/ 468890986 w 1279"/>
              <a:gd name="T59" fmla="*/ 905747285 h 542"/>
              <a:gd name="T60" fmla="*/ 359731061 w 1279"/>
              <a:gd name="T61" fmla="*/ 921545375 h 542"/>
              <a:gd name="T62" fmla="*/ 233204325 w 1279"/>
              <a:gd name="T63" fmla="*/ 953139932 h 542"/>
              <a:gd name="T64" fmla="*/ 114121400 w 1279"/>
              <a:gd name="T65" fmla="*/ 950507999 h 542"/>
              <a:gd name="T66" fmla="*/ 24809201 w 1279"/>
              <a:gd name="T67" fmla="*/ 903113729 h 542"/>
              <a:gd name="T68" fmla="*/ 4961525 w 1279"/>
              <a:gd name="T69" fmla="*/ 800427564 h 542"/>
              <a:gd name="T70" fmla="*/ 52099176 w 1279"/>
              <a:gd name="T71" fmla="*/ 710906137 h 542"/>
              <a:gd name="T72" fmla="*/ 133969071 w 1279"/>
              <a:gd name="T73" fmla="*/ 650347333 h 542"/>
              <a:gd name="T74" fmla="*/ 233204325 w 1279"/>
              <a:gd name="T75" fmla="*/ 626650198 h 542"/>
              <a:gd name="T76" fmla="*/ 362211823 w 1279"/>
              <a:gd name="T77" fmla="*/ 605586619 h 542"/>
              <a:gd name="T78" fmla="*/ 446562553 w 1279"/>
              <a:gd name="T79" fmla="*/ 545027815 h 542"/>
              <a:gd name="T80" fmla="*/ 483775558 w 1279"/>
              <a:gd name="T81" fmla="*/ 455506387 h 542"/>
              <a:gd name="T82" fmla="*/ 481294796 w 1279"/>
              <a:gd name="T83" fmla="*/ 326489633 h 542"/>
              <a:gd name="T84" fmla="*/ 473852510 w 1279"/>
              <a:gd name="T85" fmla="*/ 181676462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CCFF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20700" y="266700"/>
            <a:ext cx="7924800" cy="9144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Key Characteristics of Frameworks</a:t>
            </a:r>
          </a:p>
        </p:txBody>
      </p:sp>
      <p:sp>
        <p:nvSpPr>
          <p:cNvPr id="29699" name="Freeform 4"/>
          <p:cNvSpPr>
            <a:spLocks/>
          </p:cNvSpPr>
          <p:nvPr/>
        </p:nvSpPr>
        <p:spPr bwMode="auto">
          <a:xfrm>
            <a:off x="5158844" y="1700213"/>
            <a:ext cx="1912937" cy="877887"/>
          </a:xfrm>
          <a:custGeom>
            <a:avLst/>
            <a:gdLst>
              <a:gd name="T0" fmla="*/ 532634652 w 1221"/>
              <a:gd name="T1" fmla="*/ 0 h 540"/>
              <a:gd name="T2" fmla="*/ 510544233 w 1221"/>
              <a:gd name="T3" fmla="*/ 89859848 h 540"/>
              <a:gd name="T4" fmla="*/ 552271624 w 1221"/>
              <a:gd name="T5" fmla="*/ 182363110 h 540"/>
              <a:gd name="T6" fmla="*/ 598907474 w 1221"/>
              <a:gd name="T7" fmla="*/ 261652578 h 540"/>
              <a:gd name="T8" fmla="*/ 625907919 w 1221"/>
              <a:gd name="T9" fmla="*/ 354155814 h 540"/>
              <a:gd name="T10" fmla="*/ 618544446 w 1221"/>
              <a:gd name="T11" fmla="*/ 428158505 h 540"/>
              <a:gd name="T12" fmla="*/ 586635541 w 1221"/>
              <a:gd name="T13" fmla="*/ 502161094 h 540"/>
              <a:gd name="T14" fmla="*/ 508089220 w 1221"/>
              <a:gd name="T15" fmla="*/ 541805803 h 540"/>
              <a:gd name="T16" fmla="*/ 412362507 w 1221"/>
              <a:gd name="T17" fmla="*/ 512733125 h 540"/>
              <a:gd name="T18" fmla="*/ 321544155 w 1221"/>
              <a:gd name="T19" fmla="*/ 454587769 h 540"/>
              <a:gd name="T20" fmla="*/ 247907860 w 1221"/>
              <a:gd name="T21" fmla="*/ 409657756 h 540"/>
              <a:gd name="T22" fmla="*/ 161999584 w 1221"/>
              <a:gd name="T23" fmla="*/ 404372554 h 540"/>
              <a:gd name="T24" fmla="*/ 83454805 w 1221"/>
              <a:gd name="T25" fmla="*/ 449302567 h 540"/>
              <a:gd name="T26" fmla="*/ 19636978 w 1221"/>
              <a:gd name="T27" fmla="*/ 547091006 h 540"/>
              <a:gd name="T28" fmla="*/ 2455014 w 1221"/>
              <a:gd name="T29" fmla="*/ 658094889 h 540"/>
              <a:gd name="T30" fmla="*/ 29453903 w 1221"/>
              <a:gd name="T31" fmla="*/ 766456985 h 540"/>
              <a:gd name="T32" fmla="*/ 90818278 w 1221"/>
              <a:gd name="T33" fmla="*/ 853673596 h 540"/>
              <a:gd name="T34" fmla="*/ 201271961 w 1221"/>
              <a:gd name="T35" fmla="*/ 917105781 h 540"/>
              <a:gd name="T36" fmla="*/ 355908073 w 1221"/>
              <a:gd name="T37" fmla="*/ 930319600 h 540"/>
              <a:gd name="T38" fmla="*/ 481090342 w 1221"/>
              <a:gd name="T39" fmla="*/ 932963014 h 540"/>
              <a:gd name="T40" fmla="*/ 549816611 w 1221"/>
              <a:gd name="T41" fmla="*/ 1014894220 h 540"/>
              <a:gd name="T42" fmla="*/ 539998125 w 1221"/>
              <a:gd name="T43" fmla="*/ 1115326073 h 540"/>
              <a:gd name="T44" fmla="*/ 488453815 w 1221"/>
              <a:gd name="T45" fmla="*/ 1234260199 h 540"/>
              <a:gd name="T46" fmla="*/ 468816843 w 1221"/>
              <a:gd name="T47" fmla="*/ 1334692052 h 540"/>
              <a:gd name="T48" fmla="*/ 608725960 w 1221"/>
              <a:gd name="T49" fmla="*/ 1353192699 h 540"/>
              <a:gd name="T50" fmla="*/ 770725495 w 1221"/>
              <a:gd name="T51" fmla="*/ 1371693347 h 540"/>
              <a:gd name="T52" fmla="*/ 1001451495 w 1221"/>
              <a:gd name="T53" fmla="*/ 1371693347 h 540"/>
              <a:gd name="T54" fmla="*/ 1131542125 w 1221"/>
              <a:gd name="T55" fmla="*/ 1347905871 h 540"/>
              <a:gd name="T56" fmla="*/ 1205178420 w 1221"/>
              <a:gd name="T57" fmla="*/ 1292403929 h 540"/>
              <a:gd name="T58" fmla="*/ 1205178420 w 1221"/>
              <a:gd name="T59" fmla="*/ 1199900693 h 540"/>
              <a:gd name="T60" fmla="*/ 1180632989 w 1221"/>
              <a:gd name="T61" fmla="*/ 1094183637 h 540"/>
              <a:gd name="T62" fmla="*/ 1249360824 w 1221"/>
              <a:gd name="T63" fmla="*/ 1017537634 h 540"/>
              <a:gd name="T64" fmla="*/ 1374541428 w 1221"/>
              <a:gd name="T65" fmla="*/ 977892925 h 540"/>
              <a:gd name="T66" fmla="*/ 1516905558 w 1221"/>
              <a:gd name="T67" fmla="*/ 964679106 h 540"/>
              <a:gd name="T68" fmla="*/ 1642086163 w 1221"/>
              <a:gd name="T69" fmla="*/ 991108370 h 540"/>
              <a:gd name="T70" fmla="*/ 1737813268 w 1221"/>
              <a:gd name="T71" fmla="*/ 1059824131 h 540"/>
              <a:gd name="T72" fmla="*/ 1747631754 w 1221"/>
              <a:gd name="T73" fmla="*/ 1147042165 h 540"/>
              <a:gd name="T74" fmla="*/ 1696087444 w 1221"/>
              <a:gd name="T75" fmla="*/ 1252760846 h 540"/>
              <a:gd name="T76" fmla="*/ 1696087444 w 1221"/>
              <a:gd name="T77" fmla="*/ 1355836113 h 540"/>
              <a:gd name="T78" fmla="*/ 1779540658 w 1221"/>
              <a:gd name="T79" fmla="*/ 1406051227 h 540"/>
              <a:gd name="T80" fmla="*/ 1914541315 w 1221"/>
              <a:gd name="T81" fmla="*/ 1427195289 h 540"/>
              <a:gd name="T82" fmla="*/ 2091267796 w 1221"/>
              <a:gd name="T83" fmla="*/ 1413979844 h 540"/>
              <a:gd name="T84" fmla="*/ 2147483647 w 1221"/>
              <a:gd name="T85" fmla="*/ 1382265377 h 540"/>
              <a:gd name="T86" fmla="*/ 2147483647 w 1221"/>
              <a:gd name="T87" fmla="*/ 1321476607 h 540"/>
              <a:gd name="T88" fmla="*/ 2147483647 w 1221"/>
              <a:gd name="T89" fmla="*/ 1226329957 h 540"/>
              <a:gd name="T90" fmla="*/ 2147483647 w 1221"/>
              <a:gd name="T91" fmla="*/ 1096825425 h 540"/>
              <a:gd name="T92" fmla="*/ 2147483647 w 1221"/>
              <a:gd name="T93" fmla="*/ 956748864 h 540"/>
              <a:gd name="T94" fmla="*/ 2147483647 w 1221"/>
              <a:gd name="T95" fmla="*/ 829887543 h 540"/>
              <a:gd name="T96" fmla="*/ 2147483647 w 1221"/>
              <a:gd name="T97" fmla="*/ 758528368 h 540"/>
              <a:gd name="T98" fmla="*/ 2147483647 w 1221"/>
              <a:gd name="T99" fmla="*/ 697739598 h 540"/>
              <a:gd name="T100" fmla="*/ 2147483647 w 1221"/>
              <a:gd name="T101" fmla="*/ 629022211 h 540"/>
              <a:gd name="T102" fmla="*/ 2147483647 w 1221"/>
              <a:gd name="T103" fmla="*/ 525948570 h 540"/>
              <a:gd name="T104" fmla="*/ 2147483647 w 1221"/>
              <a:gd name="T105" fmla="*/ 399085726 h 540"/>
              <a:gd name="T106" fmla="*/ 2147483647 w 1221"/>
              <a:gd name="T107" fmla="*/ 327726551 h 540"/>
              <a:gd name="T108" fmla="*/ 2147483647 w 1221"/>
              <a:gd name="T109" fmla="*/ 367371259 h 540"/>
              <a:gd name="T110" fmla="*/ 2147483647 w 1221"/>
              <a:gd name="T111" fmla="*/ 459874597 h 540"/>
              <a:gd name="T112" fmla="*/ 2147483647 w 1221"/>
              <a:gd name="T113" fmla="*/ 486303861 h 540"/>
              <a:gd name="T114" fmla="*/ 2147483647 w 1221"/>
              <a:gd name="T115" fmla="*/ 428158505 h 540"/>
              <a:gd name="T116" fmla="*/ 2147483647 w 1221"/>
              <a:gd name="T117" fmla="*/ 325083136 h 540"/>
              <a:gd name="T118" fmla="*/ 2147483647 w 1221"/>
              <a:gd name="T119" fmla="*/ 200863757 h 540"/>
              <a:gd name="T120" fmla="*/ 2147483647 w 1221"/>
              <a:gd name="T121" fmla="*/ 71359201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folHlink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Freeform 7"/>
          <p:cNvSpPr>
            <a:spLocks/>
          </p:cNvSpPr>
          <p:nvPr/>
        </p:nvSpPr>
        <p:spPr bwMode="auto">
          <a:xfrm>
            <a:off x="3901281" y="1628775"/>
            <a:ext cx="1347788" cy="1063625"/>
          </a:xfrm>
          <a:custGeom>
            <a:avLst/>
            <a:gdLst>
              <a:gd name="T0" fmla="*/ 2023403860 w 858"/>
              <a:gd name="T1" fmla="*/ 0 h 652"/>
              <a:gd name="T2" fmla="*/ 2001195210 w 858"/>
              <a:gd name="T3" fmla="*/ 90481526 h 652"/>
              <a:gd name="T4" fmla="*/ 2043144707 w 858"/>
              <a:gd name="T5" fmla="*/ 183625377 h 652"/>
              <a:gd name="T6" fmla="*/ 2090028237 w 858"/>
              <a:gd name="T7" fmla="*/ 263460895 h 652"/>
              <a:gd name="T8" fmla="*/ 2117170921 w 858"/>
              <a:gd name="T9" fmla="*/ 356604720 h 652"/>
              <a:gd name="T10" fmla="*/ 2109767514 w 858"/>
              <a:gd name="T11" fmla="*/ 431118903 h 652"/>
              <a:gd name="T12" fmla="*/ 2077689226 w 858"/>
              <a:gd name="T13" fmla="*/ 505632984 h 652"/>
              <a:gd name="T14" fmla="*/ 1998727408 w 858"/>
              <a:gd name="T15" fmla="*/ 545551533 h 652"/>
              <a:gd name="T16" fmla="*/ 1902492544 w 858"/>
              <a:gd name="T17" fmla="*/ 516277387 h 652"/>
              <a:gd name="T18" fmla="*/ 1811193286 w 858"/>
              <a:gd name="T19" fmla="*/ 457730725 h 652"/>
              <a:gd name="T20" fmla="*/ 1737165501 w 858"/>
              <a:gd name="T21" fmla="*/ 412490688 h 652"/>
              <a:gd name="T22" fmla="*/ 1650801847 w 858"/>
              <a:gd name="T23" fmla="*/ 407167671 h 652"/>
              <a:gd name="T24" fmla="*/ 1571839636 w 858"/>
              <a:gd name="T25" fmla="*/ 452409339 h 652"/>
              <a:gd name="T26" fmla="*/ 1507683060 w 858"/>
              <a:gd name="T27" fmla="*/ 550874550 h 652"/>
              <a:gd name="T28" fmla="*/ 1490410015 w 858"/>
              <a:gd name="T29" fmla="*/ 662644856 h 652"/>
              <a:gd name="T30" fmla="*/ 1517552698 w 858"/>
              <a:gd name="T31" fmla="*/ 771756101 h 652"/>
              <a:gd name="T32" fmla="*/ 1579241472 w 858"/>
              <a:gd name="T33" fmla="*/ 859577113 h 652"/>
              <a:gd name="T34" fmla="*/ 1690281970 w 858"/>
              <a:gd name="T35" fmla="*/ 923445160 h 652"/>
              <a:gd name="T36" fmla="*/ 1845739376 w 858"/>
              <a:gd name="T37" fmla="*/ 936751887 h 652"/>
              <a:gd name="T38" fmla="*/ 1971584725 w 858"/>
              <a:gd name="T39" fmla="*/ 939412579 h 652"/>
              <a:gd name="T40" fmla="*/ 2040676905 w 858"/>
              <a:gd name="T41" fmla="*/ 1021910370 h 652"/>
              <a:gd name="T42" fmla="*/ 2030805696 w 858"/>
              <a:gd name="T43" fmla="*/ 1123037905 h 652"/>
              <a:gd name="T44" fmla="*/ 1978988131 w 858"/>
              <a:gd name="T45" fmla="*/ 1242791921 h 652"/>
              <a:gd name="T46" fmla="*/ 1779114998 w 858"/>
              <a:gd name="T47" fmla="*/ 1325291344 h 652"/>
              <a:gd name="T48" fmla="*/ 1596514517 w 858"/>
              <a:gd name="T49" fmla="*/ 1309323924 h 652"/>
              <a:gd name="T50" fmla="*/ 1374434304 w 858"/>
              <a:gd name="T51" fmla="*/ 1288033487 h 652"/>
              <a:gd name="T52" fmla="*/ 1253522989 w 858"/>
              <a:gd name="T53" fmla="*/ 1309323924 h 652"/>
              <a:gd name="T54" fmla="*/ 1206639459 w 858"/>
              <a:gd name="T55" fmla="*/ 1373193602 h 652"/>
              <a:gd name="T56" fmla="*/ 1238717747 w 858"/>
              <a:gd name="T57" fmla="*/ 1458352086 h 652"/>
              <a:gd name="T58" fmla="*/ 1260926396 w 858"/>
              <a:gd name="T59" fmla="*/ 1554156604 h 652"/>
              <a:gd name="T60" fmla="*/ 1216509097 w 858"/>
              <a:gd name="T61" fmla="*/ 1641977412 h 652"/>
              <a:gd name="T62" fmla="*/ 1120274234 w 858"/>
              <a:gd name="T63" fmla="*/ 1705845459 h 652"/>
              <a:gd name="T64" fmla="*/ 1006766325 w 858"/>
              <a:gd name="T65" fmla="*/ 1729796997 h 652"/>
              <a:gd name="T66" fmla="*/ 905595857 w 858"/>
              <a:gd name="T67" fmla="*/ 1729796997 h 652"/>
              <a:gd name="T68" fmla="*/ 826634039 w 858"/>
              <a:gd name="T69" fmla="*/ 1708507783 h 652"/>
              <a:gd name="T70" fmla="*/ 762477267 w 858"/>
              <a:gd name="T71" fmla="*/ 1649961122 h 652"/>
              <a:gd name="T72" fmla="*/ 703256296 w 858"/>
              <a:gd name="T73" fmla="*/ 1572784717 h 652"/>
              <a:gd name="T74" fmla="*/ 639099721 w 858"/>
              <a:gd name="T75" fmla="*/ 1479642523 h 652"/>
              <a:gd name="T76" fmla="*/ 552734495 w 858"/>
              <a:gd name="T77" fmla="*/ 1407789135 h 652"/>
              <a:gd name="T78" fmla="*/ 439226587 w 858"/>
              <a:gd name="T79" fmla="*/ 1375854295 h 652"/>
              <a:gd name="T80" fmla="*/ 303509931 w 858"/>
              <a:gd name="T81" fmla="*/ 1370531278 h 652"/>
              <a:gd name="T82" fmla="*/ 167794895 w 858"/>
              <a:gd name="T83" fmla="*/ 1389161022 h 652"/>
              <a:gd name="T84" fmla="*/ 0 w 858"/>
              <a:gd name="T85" fmla="*/ 1423756554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Freeform 8"/>
          <p:cNvSpPr>
            <a:spLocks/>
          </p:cNvSpPr>
          <p:nvPr/>
        </p:nvSpPr>
        <p:spPr bwMode="auto">
          <a:xfrm>
            <a:off x="7152481" y="1719263"/>
            <a:ext cx="1335088" cy="1017587"/>
          </a:xfrm>
          <a:custGeom>
            <a:avLst/>
            <a:gdLst>
              <a:gd name="T0" fmla="*/ 89233628 w 848"/>
              <a:gd name="T1" fmla="*/ 0 h 626"/>
              <a:gd name="T2" fmla="*/ 2101957691 w 848"/>
              <a:gd name="T3" fmla="*/ 1347610176 h 626"/>
              <a:gd name="T4" fmla="*/ 2027595830 w 848"/>
              <a:gd name="T5" fmla="*/ 1302690068 h 626"/>
              <a:gd name="T6" fmla="*/ 1948276197 w 848"/>
              <a:gd name="T7" fmla="*/ 1270982329 h 626"/>
              <a:gd name="T8" fmla="*/ 1854084821 w 848"/>
              <a:gd name="T9" fmla="*/ 1252485336 h 626"/>
              <a:gd name="T10" fmla="*/ 1742543603 w 848"/>
              <a:gd name="T11" fmla="*/ 1241916089 h 626"/>
              <a:gd name="T12" fmla="*/ 1628520745 w 848"/>
              <a:gd name="T13" fmla="*/ 1239272965 h 626"/>
              <a:gd name="T14" fmla="*/ 1499628111 w 848"/>
              <a:gd name="T15" fmla="*/ 1244557588 h 626"/>
              <a:gd name="T16" fmla="*/ 1395521191 w 848"/>
              <a:gd name="T17" fmla="*/ 1255128460 h 626"/>
              <a:gd name="T18" fmla="*/ 1313723459 w 848"/>
              <a:gd name="T19" fmla="*/ 1276266952 h 626"/>
              <a:gd name="T20" fmla="*/ 1259191112 w 848"/>
              <a:gd name="T21" fmla="*/ 1305333192 h 626"/>
              <a:gd name="T22" fmla="*/ 1231925726 w 848"/>
              <a:gd name="T23" fmla="*/ 1347610176 h 626"/>
              <a:gd name="T24" fmla="*/ 1244319370 w 848"/>
              <a:gd name="T25" fmla="*/ 1395173410 h 626"/>
              <a:gd name="T26" fmla="*/ 1269106657 w 848"/>
              <a:gd name="T27" fmla="*/ 1440093519 h 626"/>
              <a:gd name="T28" fmla="*/ 1254233340 w 848"/>
              <a:gd name="T29" fmla="*/ 1498225998 h 626"/>
              <a:gd name="T30" fmla="*/ 1202180667 w 848"/>
              <a:gd name="T31" fmla="*/ 1553716979 h 626"/>
              <a:gd name="T32" fmla="*/ 1142692123 w 848"/>
              <a:gd name="T33" fmla="*/ 1593352465 h 626"/>
              <a:gd name="T34" fmla="*/ 1078244232 w 848"/>
              <a:gd name="T35" fmla="*/ 1622418704 h 626"/>
              <a:gd name="T36" fmla="*/ 1006362044 w 848"/>
              <a:gd name="T37" fmla="*/ 1640914072 h 626"/>
              <a:gd name="T38" fmla="*/ 941915727 w 848"/>
              <a:gd name="T39" fmla="*/ 1654126443 h 626"/>
              <a:gd name="T40" fmla="*/ 865074193 w 848"/>
              <a:gd name="T41" fmla="*/ 1646198695 h 626"/>
              <a:gd name="T42" fmla="*/ 800627679 w 848"/>
              <a:gd name="T43" fmla="*/ 1630344826 h 626"/>
              <a:gd name="T44" fmla="*/ 741139135 w 848"/>
              <a:gd name="T45" fmla="*/ 1601278586 h 626"/>
              <a:gd name="T46" fmla="*/ 713872175 w 848"/>
              <a:gd name="T47" fmla="*/ 1564286225 h 626"/>
              <a:gd name="T48" fmla="*/ 713872175 w 848"/>
              <a:gd name="T49" fmla="*/ 1516722992 h 626"/>
              <a:gd name="T50" fmla="*/ 741139135 w 848"/>
              <a:gd name="T51" fmla="*/ 1458590512 h 626"/>
              <a:gd name="T52" fmla="*/ 780798165 w 848"/>
              <a:gd name="T53" fmla="*/ 1403101157 h 626"/>
              <a:gd name="T54" fmla="*/ 803105778 w 848"/>
              <a:gd name="T55" fmla="*/ 1355537924 h 626"/>
              <a:gd name="T56" fmla="*/ 803105778 w 848"/>
              <a:gd name="T57" fmla="*/ 1300048569 h 626"/>
              <a:gd name="T58" fmla="*/ 760968650 w 848"/>
              <a:gd name="T59" fmla="*/ 1260413083 h 626"/>
              <a:gd name="T60" fmla="*/ 699000432 w 848"/>
              <a:gd name="T61" fmla="*/ 1244557588 h 626"/>
              <a:gd name="T62" fmla="*/ 570106225 w 848"/>
              <a:gd name="T63" fmla="*/ 1239272965 h 626"/>
              <a:gd name="T64" fmla="*/ 448649463 w 848"/>
              <a:gd name="T65" fmla="*/ 1252485336 h 626"/>
              <a:gd name="T66" fmla="*/ 302403741 w 848"/>
              <a:gd name="T67" fmla="*/ 1276266952 h 626"/>
              <a:gd name="T68" fmla="*/ 171031385 w 848"/>
              <a:gd name="T69" fmla="*/ 1300048569 h 626"/>
              <a:gd name="T70" fmla="*/ 109063168 w 848"/>
              <a:gd name="T71" fmla="*/ 1321187061 h 626"/>
              <a:gd name="T72" fmla="*/ 79319658 w 848"/>
              <a:gd name="T73" fmla="*/ 1260413083 h 626"/>
              <a:gd name="T74" fmla="*/ 49574586 w 848"/>
              <a:gd name="T75" fmla="*/ 1189068233 h 626"/>
              <a:gd name="T76" fmla="*/ 32223171 w 848"/>
              <a:gd name="T77" fmla="*/ 1096584891 h 626"/>
              <a:gd name="T78" fmla="*/ 42138715 w 848"/>
              <a:gd name="T79" fmla="*/ 1006744673 h 626"/>
              <a:gd name="T80" fmla="*/ 86755529 w 848"/>
              <a:gd name="T81" fmla="*/ 908976708 h 626"/>
              <a:gd name="T82" fmla="*/ 148723772 w 848"/>
              <a:gd name="T83" fmla="*/ 829705533 h 626"/>
              <a:gd name="T84" fmla="*/ 228041880 w 848"/>
              <a:gd name="T85" fmla="*/ 779500801 h 626"/>
              <a:gd name="T86" fmla="*/ 309841187 w 848"/>
              <a:gd name="T87" fmla="*/ 742506814 h 626"/>
              <a:gd name="T88" fmla="*/ 401552889 w 848"/>
              <a:gd name="T89" fmla="*/ 697586705 h 626"/>
              <a:gd name="T90" fmla="*/ 466000879 w 848"/>
              <a:gd name="T91" fmla="*/ 655308095 h 626"/>
              <a:gd name="T92" fmla="*/ 518053552 w 848"/>
              <a:gd name="T93" fmla="*/ 599818740 h 626"/>
              <a:gd name="T94" fmla="*/ 550276710 w 848"/>
              <a:gd name="T95" fmla="*/ 525832391 h 626"/>
              <a:gd name="T96" fmla="*/ 547798611 w 848"/>
              <a:gd name="T97" fmla="*/ 441276796 h 626"/>
              <a:gd name="T98" fmla="*/ 503180235 w 848"/>
              <a:gd name="T99" fmla="*/ 367290346 h 626"/>
              <a:gd name="T100" fmla="*/ 431298047 w 848"/>
              <a:gd name="T101" fmla="*/ 327654860 h 626"/>
              <a:gd name="T102" fmla="*/ 361893860 w 848"/>
              <a:gd name="T103" fmla="*/ 340865605 h 626"/>
              <a:gd name="T104" fmla="*/ 299925642 w 848"/>
              <a:gd name="T105" fmla="*/ 396356586 h 626"/>
              <a:gd name="T106" fmla="*/ 245393296 w 848"/>
              <a:gd name="T107" fmla="*/ 459773790 h 626"/>
              <a:gd name="T108" fmla="*/ 183425029 w 848"/>
              <a:gd name="T109" fmla="*/ 486196905 h 626"/>
              <a:gd name="T110" fmla="*/ 99149173 w 848"/>
              <a:gd name="T111" fmla="*/ 478269158 h 626"/>
              <a:gd name="T112" fmla="*/ 44616814 w 848"/>
              <a:gd name="T113" fmla="*/ 428064426 h 626"/>
              <a:gd name="T114" fmla="*/ 9915548 w 848"/>
              <a:gd name="T115" fmla="*/ 362005723 h 626"/>
              <a:gd name="T116" fmla="*/ 0 w 848"/>
              <a:gd name="T117" fmla="*/ 285376250 h 626"/>
              <a:gd name="T118" fmla="*/ 9915548 w 848"/>
              <a:gd name="T119" fmla="*/ 200820604 h 626"/>
              <a:gd name="T120" fmla="*/ 37180943 w 848"/>
              <a:gd name="T121" fmla="*/ 100409489 h 626"/>
              <a:gd name="T122" fmla="*/ 64446341 w 848"/>
              <a:gd name="T123" fmla="*/ 39635499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99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Freeform 9"/>
          <p:cNvSpPr>
            <a:spLocks/>
          </p:cNvSpPr>
          <p:nvPr/>
        </p:nvSpPr>
        <p:spPr bwMode="auto">
          <a:xfrm>
            <a:off x="3690269" y="2980138"/>
            <a:ext cx="1651000" cy="1154112"/>
          </a:xfrm>
          <a:custGeom>
            <a:avLst/>
            <a:gdLst>
              <a:gd name="T0" fmla="*/ 37086172 w 1050"/>
              <a:gd name="T1" fmla="*/ 1531550454 h 709"/>
              <a:gd name="T2" fmla="*/ 217570349 w 1050"/>
              <a:gd name="T3" fmla="*/ 1497104537 h 709"/>
              <a:gd name="T4" fmla="*/ 449972962 w 1050"/>
              <a:gd name="T5" fmla="*/ 1433509569 h 709"/>
              <a:gd name="T6" fmla="*/ 655181159 w 1050"/>
              <a:gd name="T7" fmla="*/ 1364616106 h 709"/>
              <a:gd name="T8" fmla="*/ 778800120 w 1050"/>
              <a:gd name="T9" fmla="*/ 1354017487 h 709"/>
              <a:gd name="T10" fmla="*/ 912307976 w 1050"/>
              <a:gd name="T11" fmla="*/ 1383164909 h 709"/>
              <a:gd name="T12" fmla="*/ 976590025 w 1050"/>
              <a:gd name="T13" fmla="*/ 1446758249 h 709"/>
              <a:gd name="T14" fmla="*/ 969173107 w 1050"/>
              <a:gd name="T15" fmla="*/ 1528900393 h 709"/>
              <a:gd name="T16" fmla="*/ 902419277 w 1050"/>
              <a:gd name="T17" fmla="*/ 1650788577 h 709"/>
              <a:gd name="T18" fmla="*/ 895002360 w 1050"/>
              <a:gd name="T19" fmla="*/ 1738229623 h 709"/>
              <a:gd name="T20" fmla="*/ 961756190 w 1050"/>
              <a:gd name="T21" fmla="*/ 1830972013 h 709"/>
              <a:gd name="T22" fmla="*/ 1073013097 w 1050"/>
              <a:gd name="T23" fmla="*/ 1873366487 h 709"/>
              <a:gd name="T24" fmla="*/ 1179326441 w 1050"/>
              <a:gd name="T25" fmla="*/ 1865417930 h 709"/>
              <a:gd name="T26" fmla="*/ 1293055130 w 1050"/>
              <a:gd name="T27" fmla="*/ 1809773148 h 709"/>
              <a:gd name="T28" fmla="*/ 1377116149 w 1050"/>
              <a:gd name="T29" fmla="*/ 1730281066 h 709"/>
              <a:gd name="T30" fmla="*/ 1409257173 w 1050"/>
              <a:gd name="T31" fmla="*/ 1611042536 h 709"/>
              <a:gd name="T32" fmla="*/ 1456232032 w 1050"/>
              <a:gd name="T33" fmla="*/ 1539499011 h 709"/>
              <a:gd name="T34" fmla="*/ 1597158182 w 1050"/>
              <a:gd name="T35" fmla="*/ 1486504290 h 709"/>
              <a:gd name="T36" fmla="*/ 1770225749 w 1050"/>
              <a:gd name="T37" fmla="*/ 1441459754 h 709"/>
              <a:gd name="T38" fmla="*/ 2111413388 w 1050"/>
              <a:gd name="T39" fmla="*/ 1412312332 h 709"/>
              <a:gd name="T40" fmla="*/ 2147483647 w 1050"/>
              <a:gd name="T41" fmla="*/ 1401713713 h 709"/>
              <a:gd name="T42" fmla="*/ 2147483647 w 1050"/>
              <a:gd name="T43" fmla="*/ 1319571569 h 709"/>
              <a:gd name="T44" fmla="*/ 2147483647 w 1050"/>
              <a:gd name="T45" fmla="*/ 1232129303 h 709"/>
              <a:gd name="T46" fmla="*/ 2147483647 w 1050"/>
              <a:gd name="T47" fmla="*/ 1142038602 h 709"/>
              <a:gd name="T48" fmla="*/ 2147483647 w 1050"/>
              <a:gd name="T49" fmla="*/ 1043997717 h 709"/>
              <a:gd name="T50" fmla="*/ 2147483647 w 1050"/>
              <a:gd name="T51" fmla="*/ 930059717 h 709"/>
              <a:gd name="T52" fmla="*/ 2147483647 w 1050"/>
              <a:gd name="T53" fmla="*/ 882363492 h 709"/>
              <a:gd name="T54" fmla="*/ 2147483647 w 1050"/>
              <a:gd name="T55" fmla="*/ 903562357 h 709"/>
              <a:gd name="T56" fmla="*/ 2147483647 w 1050"/>
              <a:gd name="T57" fmla="*/ 1012201861 h 709"/>
              <a:gd name="T58" fmla="*/ 2147483647 w 1050"/>
              <a:gd name="T59" fmla="*/ 1094342377 h 709"/>
              <a:gd name="T60" fmla="*/ 2131192359 w 1050"/>
              <a:gd name="T61" fmla="*/ 1099642500 h 709"/>
              <a:gd name="T62" fmla="*/ 2052076476 w 1050"/>
              <a:gd name="T63" fmla="*/ 1057246397 h 709"/>
              <a:gd name="T64" fmla="*/ 2012518534 w 1050"/>
              <a:gd name="T65" fmla="*/ 980404377 h 709"/>
              <a:gd name="T66" fmla="*/ 2007573398 w 1050"/>
              <a:gd name="T67" fmla="*/ 869114811 h 709"/>
              <a:gd name="T68" fmla="*/ 2066910311 w 1050"/>
              <a:gd name="T69" fmla="*/ 776373846 h 709"/>
              <a:gd name="T70" fmla="*/ 2147483647 w 1050"/>
              <a:gd name="T71" fmla="*/ 712780506 h 709"/>
              <a:gd name="T72" fmla="*/ 2147483647 w 1050"/>
              <a:gd name="T73" fmla="*/ 638586920 h 709"/>
              <a:gd name="T74" fmla="*/ 2147483647 w 1050"/>
              <a:gd name="T75" fmla="*/ 511400240 h 709"/>
              <a:gd name="T76" fmla="*/ 2147483647 w 1050"/>
              <a:gd name="T77" fmla="*/ 386861892 h 709"/>
              <a:gd name="T78" fmla="*/ 2147483647 w 1050"/>
              <a:gd name="T79" fmla="*/ 249074966 h 709"/>
              <a:gd name="T80" fmla="*/ 2147483647 w 1050"/>
              <a:gd name="T81" fmla="*/ 124538297 h 709"/>
              <a:gd name="T82" fmla="*/ 2147483647 w 1050"/>
              <a:gd name="T83" fmla="*/ 34445930 h 709"/>
              <a:gd name="T84" fmla="*/ 1903733409 w 1050"/>
              <a:gd name="T85" fmla="*/ 21197244 h 709"/>
              <a:gd name="T86" fmla="*/ 1681219594 w 1050"/>
              <a:gd name="T87" fmla="*/ 0 h 709"/>
              <a:gd name="T88" fmla="*/ 1560072022 w 1050"/>
              <a:gd name="T89" fmla="*/ 21197244 h 709"/>
              <a:gd name="T90" fmla="*/ 1513097163 w 1050"/>
              <a:gd name="T91" fmla="*/ 84792230 h 709"/>
              <a:gd name="T92" fmla="*/ 1545238187 w 1050"/>
              <a:gd name="T93" fmla="*/ 169582833 h 709"/>
              <a:gd name="T94" fmla="*/ 1567488939 w 1050"/>
              <a:gd name="T95" fmla="*/ 264973708 h 709"/>
              <a:gd name="T96" fmla="*/ 1522987434 w 1050"/>
              <a:gd name="T97" fmla="*/ 352415974 h 709"/>
              <a:gd name="T98" fmla="*/ 1426564362 w 1050"/>
              <a:gd name="T99" fmla="*/ 416009314 h 709"/>
              <a:gd name="T100" fmla="*/ 1312834101 w 1050"/>
              <a:gd name="T101" fmla="*/ 439856715 h 709"/>
              <a:gd name="T102" fmla="*/ 1211467465 w 1050"/>
              <a:gd name="T103" fmla="*/ 439856715 h 709"/>
              <a:gd name="T104" fmla="*/ 1132350009 w 1050"/>
              <a:gd name="T105" fmla="*/ 418659376 h 709"/>
              <a:gd name="T106" fmla="*/ 1068067961 w 1050"/>
              <a:gd name="T107" fmla="*/ 360364531 h 709"/>
              <a:gd name="T108" fmla="*/ 1008731049 w 1050"/>
              <a:gd name="T109" fmla="*/ 283522511 h 709"/>
              <a:gd name="T110" fmla="*/ 944449001 w 1050"/>
              <a:gd name="T111" fmla="*/ 190781698 h 709"/>
              <a:gd name="T112" fmla="*/ 857916200 w 1050"/>
              <a:gd name="T113" fmla="*/ 119238174 h 709"/>
              <a:gd name="T114" fmla="*/ 744187314 w 1050"/>
              <a:gd name="T115" fmla="*/ 87440664 h 709"/>
              <a:gd name="T116" fmla="*/ 608206300 w 1050"/>
              <a:gd name="T117" fmla="*/ 82142169 h 709"/>
              <a:gd name="T118" fmla="*/ 472225286 w 1050"/>
              <a:gd name="T119" fmla="*/ 100690972 h 709"/>
              <a:gd name="T120" fmla="*/ 304103150 w 1050"/>
              <a:gd name="T121" fmla="*/ 135136916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7C8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6" name="Rectangle 14"/>
          <p:cNvSpPr>
            <a:spLocks noChangeArrowheads="1"/>
          </p:cNvSpPr>
          <p:nvPr/>
        </p:nvSpPr>
        <p:spPr bwMode="auto">
          <a:xfrm>
            <a:off x="4256882" y="1204936"/>
            <a:ext cx="405923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/>
              <a:t>Application-specific functionality </a:t>
            </a:r>
          </a:p>
        </p:txBody>
      </p:sp>
      <p:sp>
        <p:nvSpPr>
          <p:cNvPr id="29728" name="Rectangle 16"/>
          <p:cNvSpPr>
            <a:spLocks noChangeArrowheads="1"/>
          </p:cNvSpPr>
          <p:nvPr/>
        </p:nvSpPr>
        <p:spPr bwMode="auto">
          <a:xfrm>
            <a:off x="10885" y="1101520"/>
            <a:ext cx="3679383" cy="18620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They exhibit </a:t>
            </a:r>
            <a:r>
              <a:rPr lang="en-US" sz="2000" dirty="0"/>
              <a:t>“inversion of control” </a:t>
            </a:r>
            <a:r>
              <a:rPr lang="en-US" sz="2000" dirty="0" smtClean="0"/>
              <a:t>via callbacks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AKA, “Hollywood Principle”</a:t>
            </a:r>
          </a:p>
          <a:p>
            <a:pPr marL="0" lvl="1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defRPr/>
            </a:pP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29732" name="Line 32"/>
          <p:cNvSpPr>
            <a:spLocks noChangeShapeType="1"/>
          </p:cNvSpPr>
          <p:nvPr/>
        </p:nvSpPr>
        <p:spPr bwMode="auto">
          <a:xfrm flipV="1">
            <a:off x="5122069" y="2578100"/>
            <a:ext cx="579437" cy="199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9733" name="Line 33"/>
          <p:cNvSpPr>
            <a:spLocks noChangeShapeType="1"/>
          </p:cNvSpPr>
          <p:nvPr/>
        </p:nvSpPr>
        <p:spPr bwMode="auto">
          <a:xfrm flipH="1" flipV="1">
            <a:off x="7348005" y="2508249"/>
            <a:ext cx="218281" cy="2030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96" y="5089708"/>
            <a:ext cx="499831" cy="39011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20" y="4324163"/>
            <a:ext cx="499831" cy="39011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90" y="4378592"/>
            <a:ext cx="499831" cy="39011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197" y="6441512"/>
            <a:ext cx="9122227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www.dre.vanderbilt.edu</a:t>
            </a:r>
            <a:r>
              <a:rPr lang="en-US" sz="2000" dirty="0">
                <a:hlinkClick r:id="rId4"/>
              </a:rPr>
              <a:t>/~</a:t>
            </a:r>
            <a:r>
              <a:rPr lang="en-US" sz="2000" dirty="0" smtClean="0">
                <a:hlinkClick r:id="rId4"/>
              </a:rPr>
              <a:t>schmidt/Coursera/articles/hollywood-principle.txt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654306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46"/>
          <p:cNvSpPr>
            <a:spLocks noChangeArrowheads="1"/>
          </p:cNvSpPr>
          <p:nvPr/>
        </p:nvSpPr>
        <p:spPr bwMode="auto">
          <a:xfrm>
            <a:off x="1328425" y="2765012"/>
            <a:ext cx="2047875" cy="990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213" name="Rectangle 50"/>
          <p:cNvSpPr>
            <a:spLocks noChangeArrowheads="1"/>
          </p:cNvSpPr>
          <p:nvPr/>
        </p:nvSpPr>
        <p:spPr bwMode="auto">
          <a:xfrm>
            <a:off x="6067113" y="2861849"/>
            <a:ext cx="2047875" cy="7223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216" name="Rectangle 56"/>
          <p:cNvSpPr>
            <a:spLocks noChangeArrowheads="1"/>
          </p:cNvSpPr>
          <p:nvPr/>
        </p:nvSpPr>
        <p:spPr bwMode="auto">
          <a:xfrm>
            <a:off x="1625288" y="5254212"/>
            <a:ext cx="2046287" cy="4095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168" name="Rectangle 257"/>
          <p:cNvSpPr>
            <a:spLocks noChangeArrowheads="1"/>
          </p:cNvSpPr>
          <p:nvPr/>
        </p:nvSpPr>
        <p:spPr bwMode="auto">
          <a:xfrm>
            <a:off x="3316369" y="5433554"/>
            <a:ext cx="1588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9" name="Rectangle 305"/>
          <p:cNvSpPr>
            <a:spLocks noChangeArrowheads="1"/>
          </p:cNvSpPr>
          <p:nvPr/>
        </p:nvSpPr>
        <p:spPr bwMode="auto">
          <a:xfrm>
            <a:off x="5005758" y="5988652"/>
            <a:ext cx="1588" cy="1587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0" name="Rectangle 306"/>
          <p:cNvSpPr>
            <a:spLocks noChangeArrowheads="1"/>
          </p:cNvSpPr>
          <p:nvPr/>
        </p:nvSpPr>
        <p:spPr bwMode="auto">
          <a:xfrm>
            <a:off x="5747121" y="6280752"/>
            <a:ext cx="1587" cy="1587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1" name="Rectangle 343"/>
          <p:cNvSpPr>
            <a:spLocks noChangeArrowheads="1"/>
          </p:cNvSpPr>
          <p:nvPr/>
        </p:nvSpPr>
        <p:spPr bwMode="auto">
          <a:xfrm>
            <a:off x="8860208" y="5915627"/>
            <a:ext cx="1588" cy="17462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2" name="Rectangle 344"/>
          <p:cNvSpPr>
            <a:spLocks noChangeArrowheads="1"/>
          </p:cNvSpPr>
          <p:nvPr/>
        </p:nvSpPr>
        <p:spPr bwMode="auto">
          <a:xfrm>
            <a:off x="7756896" y="5739414"/>
            <a:ext cx="1587" cy="17463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4" name="Rectangle 173"/>
          <p:cNvSpPr/>
          <p:nvPr/>
        </p:nvSpPr>
        <p:spPr bwMode="auto">
          <a:xfrm>
            <a:off x="3912189" y="3368539"/>
            <a:ext cx="1052257" cy="369332"/>
          </a:xfrm>
          <a:prstGeom prst="rect">
            <a:avLst/>
          </a:prstGeom>
          <a:solidFill>
            <a:srgbClr val="3366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5" name="Rectangle 61"/>
          <p:cNvSpPr>
            <a:spLocks noChangeArrowheads="1"/>
          </p:cNvSpPr>
          <p:nvPr/>
        </p:nvSpPr>
        <p:spPr bwMode="auto">
          <a:xfrm>
            <a:off x="6424300" y="5422487"/>
            <a:ext cx="1393825" cy="63817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176" name="Rectangle 2"/>
          <p:cNvSpPr>
            <a:spLocks noChangeArrowheads="1"/>
          </p:cNvSpPr>
          <p:nvPr/>
        </p:nvSpPr>
        <p:spPr bwMode="auto">
          <a:xfrm>
            <a:off x="1736413" y="4006437"/>
            <a:ext cx="1587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77" name="Rectangle 4"/>
          <p:cNvSpPr>
            <a:spLocks noChangeArrowheads="1"/>
          </p:cNvSpPr>
          <p:nvPr/>
        </p:nvSpPr>
        <p:spPr bwMode="auto">
          <a:xfrm>
            <a:off x="4562163" y="3847687"/>
            <a:ext cx="1587" cy="2063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78" name="Rectangle 5"/>
          <p:cNvSpPr>
            <a:spLocks noChangeArrowheads="1"/>
          </p:cNvSpPr>
          <p:nvPr/>
        </p:nvSpPr>
        <p:spPr bwMode="auto">
          <a:xfrm>
            <a:off x="4246250" y="3868324"/>
            <a:ext cx="1588" cy="1905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79" name="Rectangle 6"/>
          <p:cNvSpPr>
            <a:spLocks noChangeArrowheads="1"/>
          </p:cNvSpPr>
          <p:nvPr/>
        </p:nvSpPr>
        <p:spPr bwMode="auto">
          <a:xfrm>
            <a:off x="3396938" y="4422362"/>
            <a:ext cx="1587" cy="2063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80" name="Rectangle 7"/>
          <p:cNvSpPr>
            <a:spLocks noChangeArrowheads="1"/>
          </p:cNvSpPr>
          <p:nvPr/>
        </p:nvSpPr>
        <p:spPr bwMode="auto">
          <a:xfrm>
            <a:off x="7938775" y="3049174"/>
            <a:ext cx="1588" cy="2063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81" name="Rectangle 8"/>
          <p:cNvSpPr>
            <a:spLocks noChangeArrowheads="1"/>
          </p:cNvSpPr>
          <p:nvPr/>
        </p:nvSpPr>
        <p:spPr bwMode="auto">
          <a:xfrm>
            <a:off x="2646050" y="3273012"/>
            <a:ext cx="79375" cy="1587"/>
          </a:xfrm>
          <a:prstGeom prst="rect">
            <a:avLst/>
          </a:pr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82" name="Rectangle 11"/>
          <p:cNvSpPr>
            <a:spLocks noChangeArrowheads="1"/>
          </p:cNvSpPr>
          <p:nvPr/>
        </p:nvSpPr>
        <p:spPr bwMode="auto">
          <a:xfrm>
            <a:off x="2784163" y="2353849"/>
            <a:ext cx="1587" cy="269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83" name="Rectangle 12"/>
          <p:cNvSpPr>
            <a:spLocks noChangeArrowheads="1"/>
          </p:cNvSpPr>
          <p:nvPr/>
        </p:nvSpPr>
        <p:spPr bwMode="auto">
          <a:xfrm>
            <a:off x="2784163" y="3095212"/>
            <a:ext cx="1587" cy="269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84" name="Rectangle 15"/>
          <p:cNvSpPr>
            <a:spLocks noChangeArrowheads="1"/>
          </p:cNvSpPr>
          <p:nvPr/>
        </p:nvSpPr>
        <p:spPr bwMode="auto">
          <a:xfrm>
            <a:off x="3390588" y="2779299"/>
            <a:ext cx="2665412" cy="254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85" name="Rectangle 20"/>
          <p:cNvSpPr>
            <a:spLocks noChangeArrowheads="1"/>
          </p:cNvSpPr>
          <p:nvPr/>
        </p:nvSpPr>
        <p:spPr bwMode="auto">
          <a:xfrm>
            <a:off x="4138023" y="3451187"/>
            <a:ext cx="59631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>
                <a:solidFill>
                  <a:schemeClr val="bg1"/>
                </a:solidFill>
              </a:rPr>
              <a:t>Handle</a:t>
            </a:r>
            <a:endParaRPr lang="en-US" b="1" u="none" dirty="0">
              <a:solidFill>
                <a:schemeClr val="bg1"/>
              </a:solidFill>
            </a:endParaRPr>
          </a:p>
        </p:txBody>
      </p:sp>
      <p:sp>
        <p:nvSpPr>
          <p:cNvPr id="186" name="Rectangle 21"/>
          <p:cNvSpPr>
            <a:spLocks noChangeArrowheads="1"/>
          </p:cNvSpPr>
          <p:nvPr/>
        </p:nvSpPr>
        <p:spPr bwMode="auto">
          <a:xfrm>
            <a:off x="2561913" y="4315999"/>
            <a:ext cx="23812" cy="2667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87" name="Freeform 22"/>
          <p:cNvSpPr>
            <a:spLocks/>
          </p:cNvSpPr>
          <p:nvPr/>
        </p:nvSpPr>
        <p:spPr bwMode="auto">
          <a:xfrm>
            <a:off x="2561913" y="4315999"/>
            <a:ext cx="96837" cy="346075"/>
          </a:xfrm>
          <a:custGeom>
            <a:avLst/>
            <a:gdLst>
              <a:gd name="T0" fmla="*/ 2147483647 w 48"/>
              <a:gd name="T1" fmla="*/ 0 h 157"/>
              <a:gd name="T2" fmla="*/ 2147483647 w 48"/>
              <a:gd name="T3" fmla="*/ 0 h 157"/>
              <a:gd name="T4" fmla="*/ 0 w 48"/>
              <a:gd name="T5" fmla="*/ 2147483647 h 157"/>
              <a:gd name="T6" fmla="*/ 0 w 48"/>
              <a:gd name="T7" fmla="*/ 2147483647 h 157"/>
              <a:gd name="T8" fmla="*/ 2147483647 w 48"/>
              <a:gd name="T9" fmla="*/ 2147483647 h 157"/>
              <a:gd name="T10" fmla="*/ 2147483647 w 48"/>
              <a:gd name="T11" fmla="*/ 2147483647 h 157"/>
              <a:gd name="T12" fmla="*/ 2147483647 w 48"/>
              <a:gd name="T13" fmla="*/ 0 h 1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157"/>
              <a:gd name="T23" fmla="*/ 48 w 48"/>
              <a:gd name="T24" fmla="*/ 157 h 1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157">
                <a:moveTo>
                  <a:pt x="48" y="0"/>
                </a:moveTo>
                <a:lnTo>
                  <a:pt x="36" y="0"/>
                </a:lnTo>
                <a:lnTo>
                  <a:pt x="0" y="121"/>
                </a:lnTo>
                <a:lnTo>
                  <a:pt x="12" y="157"/>
                </a:lnTo>
                <a:lnTo>
                  <a:pt x="12" y="121"/>
                </a:lnTo>
                <a:lnTo>
                  <a:pt x="48" y="0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88" name="Freeform 23"/>
          <p:cNvSpPr>
            <a:spLocks/>
          </p:cNvSpPr>
          <p:nvPr/>
        </p:nvSpPr>
        <p:spPr bwMode="auto">
          <a:xfrm>
            <a:off x="2490475" y="4315999"/>
            <a:ext cx="95250" cy="266700"/>
          </a:xfrm>
          <a:custGeom>
            <a:avLst/>
            <a:gdLst>
              <a:gd name="T0" fmla="*/ 2147483647 w 48"/>
              <a:gd name="T1" fmla="*/ 2147483647 h 121"/>
              <a:gd name="T2" fmla="*/ 2147483647 w 48"/>
              <a:gd name="T3" fmla="*/ 2147483647 h 121"/>
              <a:gd name="T4" fmla="*/ 2147483647 w 48"/>
              <a:gd name="T5" fmla="*/ 0 h 121"/>
              <a:gd name="T6" fmla="*/ 0 w 48"/>
              <a:gd name="T7" fmla="*/ 0 h 121"/>
              <a:gd name="T8" fmla="*/ 2147483647 w 48"/>
              <a:gd name="T9" fmla="*/ 2147483647 h 1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121"/>
              <a:gd name="T17" fmla="*/ 48 w 48"/>
              <a:gd name="T18" fmla="*/ 121 h 1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121">
                <a:moveTo>
                  <a:pt x="36" y="121"/>
                </a:moveTo>
                <a:lnTo>
                  <a:pt x="48" y="121"/>
                </a:lnTo>
                <a:lnTo>
                  <a:pt x="12" y="0"/>
                </a:lnTo>
                <a:lnTo>
                  <a:pt x="0" y="0"/>
                </a:lnTo>
                <a:lnTo>
                  <a:pt x="36" y="121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89" name="Rectangle 24"/>
          <p:cNvSpPr>
            <a:spLocks noChangeArrowheads="1"/>
          </p:cNvSpPr>
          <p:nvPr/>
        </p:nvSpPr>
        <p:spPr bwMode="auto">
          <a:xfrm>
            <a:off x="2561913" y="3839749"/>
            <a:ext cx="23812" cy="106363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90" name="Rectangle 25"/>
          <p:cNvSpPr>
            <a:spLocks noChangeArrowheads="1"/>
          </p:cNvSpPr>
          <p:nvPr/>
        </p:nvSpPr>
        <p:spPr bwMode="auto">
          <a:xfrm>
            <a:off x="2561913" y="4209637"/>
            <a:ext cx="23812" cy="106362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91" name="Rectangle 26"/>
          <p:cNvSpPr>
            <a:spLocks noChangeArrowheads="1"/>
          </p:cNvSpPr>
          <p:nvPr/>
        </p:nvSpPr>
        <p:spPr bwMode="auto">
          <a:xfrm>
            <a:off x="3390588" y="3519074"/>
            <a:ext cx="503237" cy="269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92" name="Rectangle 27"/>
          <p:cNvSpPr>
            <a:spLocks noChangeArrowheads="1"/>
          </p:cNvSpPr>
          <p:nvPr/>
        </p:nvSpPr>
        <p:spPr bwMode="auto">
          <a:xfrm>
            <a:off x="4973325" y="3519074"/>
            <a:ext cx="1082675" cy="269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93" name="Rectangle 28"/>
          <p:cNvSpPr>
            <a:spLocks noChangeArrowheads="1"/>
          </p:cNvSpPr>
          <p:nvPr/>
        </p:nvSpPr>
        <p:spPr bwMode="auto">
          <a:xfrm>
            <a:off x="5046350" y="3255549"/>
            <a:ext cx="41838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>
                <a:solidFill>
                  <a:srgbClr val="000000"/>
                </a:solidFill>
              </a:rPr>
              <a:t>owns</a:t>
            </a:r>
            <a:endParaRPr lang="en-US" sz="2000" b="1" u="none"/>
          </a:p>
        </p:txBody>
      </p:sp>
      <p:sp>
        <p:nvSpPr>
          <p:cNvPr id="194" name="Rectangle 29"/>
          <p:cNvSpPr>
            <a:spLocks noChangeArrowheads="1"/>
          </p:cNvSpPr>
          <p:nvPr/>
        </p:nvSpPr>
        <p:spPr bwMode="auto">
          <a:xfrm>
            <a:off x="4973325" y="2858674"/>
            <a:ext cx="856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</a:rPr>
              <a:t>dispatches</a:t>
            </a:r>
            <a:endParaRPr lang="en-US" sz="2000" b="1" u="none" dirty="0"/>
          </a:p>
        </p:txBody>
      </p:sp>
      <p:sp>
        <p:nvSpPr>
          <p:cNvPr id="195" name="Rectangle 30"/>
          <p:cNvSpPr>
            <a:spLocks noChangeArrowheads="1"/>
          </p:cNvSpPr>
          <p:nvPr/>
        </p:nvSpPr>
        <p:spPr bwMode="auto">
          <a:xfrm>
            <a:off x="5840100" y="2511012"/>
            <a:ext cx="103188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sp>
        <p:nvSpPr>
          <p:cNvPr id="196" name="Rectangle 31"/>
          <p:cNvSpPr>
            <a:spLocks noChangeArrowheads="1"/>
          </p:cNvSpPr>
          <p:nvPr/>
        </p:nvSpPr>
        <p:spPr bwMode="auto">
          <a:xfrm>
            <a:off x="4446275" y="3812762"/>
            <a:ext cx="56746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>
                <a:solidFill>
                  <a:srgbClr val="000000"/>
                </a:solidFill>
              </a:rPr>
              <a:t>notifies</a:t>
            </a:r>
            <a:endParaRPr lang="en-US" sz="2000" b="1" u="none"/>
          </a:p>
        </p:txBody>
      </p:sp>
      <p:sp>
        <p:nvSpPr>
          <p:cNvPr id="197" name="Rectangle 32"/>
          <p:cNvSpPr>
            <a:spLocks noChangeArrowheads="1"/>
          </p:cNvSpPr>
          <p:nvPr/>
        </p:nvSpPr>
        <p:spPr bwMode="auto">
          <a:xfrm>
            <a:off x="3677925" y="5112924"/>
            <a:ext cx="384175" cy="254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98" name="Rectangle 33"/>
          <p:cNvSpPr>
            <a:spLocks noChangeArrowheads="1"/>
          </p:cNvSpPr>
          <p:nvPr/>
        </p:nvSpPr>
        <p:spPr bwMode="auto">
          <a:xfrm>
            <a:off x="4038288" y="3760374"/>
            <a:ext cx="23812" cy="135255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99" name="Rectangle 34"/>
          <p:cNvSpPr>
            <a:spLocks noChangeArrowheads="1"/>
          </p:cNvSpPr>
          <p:nvPr/>
        </p:nvSpPr>
        <p:spPr bwMode="auto">
          <a:xfrm>
            <a:off x="4120838" y="3814072"/>
            <a:ext cx="10419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 dirty="0">
                <a:solidFill>
                  <a:srgbClr val="000000"/>
                </a:solidFill>
              </a:rPr>
              <a:t>*</a:t>
            </a:r>
            <a:endParaRPr lang="en-US" b="1" u="none" dirty="0"/>
          </a:p>
        </p:txBody>
      </p:sp>
      <p:sp>
        <p:nvSpPr>
          <p:cNvPr id="200" name="Rectangle 35"/>
          <p:cNvSpPr>
            <a:spLocks noChangeArrowheads="1"/>
          </p:cNvSpPr>
          <p:nvPr/>
        </p:nvSpPr>
        <p:spPr bwMode="auto">
          <a:xfrm>
            <a:off x="3677925" y="3255549"/>
            <a:ext cx="10477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sp>
        <p:nvSpPr>
          <p:cNvPr id="201" name="Freeform 36"/>
          <p:cNvSpPr>
            <a:spLocks/>
          </p:cNvSpPr>
          <p:nvPr/>
        </p:nvSpPr>
        <p:spPr bwMode="auto">
          <a:xfrm>
            <a:off x="3485838" y="3654012"/>
            <a:ext cx="215900" cy="344487"/>
          </a:xfrm>
          <a:custGeom>
            <a:avLst/>
            <a:gdLst>
              <a:gd name="T0" fmla="*/ 2147483647 w 108"/>
              <a:gd name="T1" fmla="*/ 2147483647 h 156"/>
              <a:gd name="T2" fmla="*/ 0 w 108"/>
              <a:gd name="T3" fmla="*/ 2147483647 h 156"/>
              <a:gd name="T4" fmla="*/ 0 w 108"/>
              <a:gd name="T5" fmla="*/ 2147483647 h 156"/>
              <a:gd name="T6" fmla="*/ 0 w 108"/>
              <a:gd name="T7" fmla="*/ 2147483647 h 156"/>
              <a:gd name="T8" fmla="*/ 2147483647 w 108"/>
              <a:gd name="T9" fmla="*/ 2147483647 h 156"/>
              <a:gd name="T10" fmla="*/ 2147483647 w 108"/>
              <a:gd name="T11" fmla="*/ 0 h 156"/>
              <a:gd name="T12" fmla="*/ 2147483647 w 108"/>
              <a:gd name="T13" fmla="*/ 2147483647 h 156"/>
              <a:gd name="T14" fmla="*/ 2147483647 w 108"/>
              <a:gd name="T15" fmla="*/ 2147483647 h 156"/>
              <a:gd name="T16" fmla="*/ 2147483647 w 108"/>
              <a:gd name="T17" fmla="*/ 2147483647 h 156"/>
              <a:gd name="T18" fmla="*/ 2147483647 w 108"/>
              <a:gd name="T19" fmla="*/ 2147483647 h 156"/>
              <a:gd name="T20" fmla="*/ 2147483647 w 108"/>
              <a:gd name="T21" fmla="*/ 2147483647 h 156"/>
              <a:gd name="T22" fmla="*/ 2147483647 w 108"/>
              <a:gd name="T23" fmla="*/ 2147483647 h 156"/>
              <a:gd name="T24" fmla="*/ 2147483647 w 108"/>
              <a:gd name="T25" fmla="*/ 2147483647 h 156"/>
              <a:gd name="T26" fmla="*/ 2147483647 w 108"/>
              <a:gd name="T27" fmla="*/ 2147483647 h 156"/>
              <a:gd name="T28" fmla="*/ 2147483647 w 108"/>
              <a:gd name="T29" fmla="*/ 2147483647 h 156"/>
              <a:gd name="T30" fmla="*/ 0 w 108"/>
              <a:gd name="T31" fmla="*/ 2147483647 h 156"/>
              <a:gd name="T32" fmla="*/ 2147483647 w 108"/>
              <a:gd name="T33" fmla="*/ 2147483647 h 156"/>
              <a:gd name="T34" fmla="*/ 2147483647 w 108"/>
              <a:gd name="T35" fmla="*/ 2147483647 h 156"/>
              <a:gd name="T36" fmla="*/ 2147483647 w 108"/>
              <a:gd name="T37" fmla="*/ 2147483647 h 15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8"/>
              <a:gd name="T58" fmla="*/ 0 h 156"/>
              <a:gd name="T59" fmla="*/ 108 w 108"/>
              <a:gd name="T60" fmla="*/ 156 h 15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8" h="156">
                <a:moveTo>
                  <a:pt x="24" y="120"/>
                </a:moveTo>
                <a:lnTo>
                  <a:pt x="0" y="108"/>
                </a:lnTo>
                <a:lnTo>
                  <a:pt x="84" y="36"/>
                </a:lnTo>
                <a:lnTo>
                  <a:pt x="108" y="0"/>
                </a:lnTo>
                <a:lnTo>
                  <a:pt x="96" y="48"/>
                </a:lnTo>
                <a:lnTo>
                  <a:pt x="72" y="156"/>
                </a:lnTo>
                <a:lnTo>
                  <a:pt x="60" y="144"/>
                </a:lnTo>
                <a:lnTo>
                  <a:pt x="84" y="36"/>
                </a:lnTo>
                <a:lnTo>
                  <a:pt x="96" y="48"/>
                </a:lnTo>
                <a:lnTo>
                  <a:pt x="12" y="120"/>
                </a:lnTo>
                <a:lnTo>
                  <a:pt x="0" y="108"/>
                </a:lnTo>
                <a:lnTo>
                  <a:pt x="12" y="96"/>
                </a:lnTo>
                <a:lnTo>
                  <a:pt x="36" y="108"/>
                </a:lnTo>
                <a:lnTo>
                  <a:pt x="24" y="120"/>
                </a:lnTo>
                <a:close/>
              </a:path>
            </a:pathLst>
          </a:cu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202" name="Freeform 37"/>
          <p:cNvSpPr>
            <a:spLocks/>
          </p:cNvSpPr>
          <p:nvPr/>
        </p:nvSpPr>
        <p:spPr bwMode="auto">
          <a:xfrm>
            <a:off x="3533463" y="3892137"/>
            <a:ext cx="96837" cy="79375"/>
          </a:xfrm>
          <a:custGeom>
            <a:avLst/>
            <a:gdLst>
              <a:gd name="T0" fmla="*/ 2147483647 w 48"/>
              <a:gd name="T1" fmla="*/ 2147483647 h 36"/>
              <a:gd name="T2" fmla="*/ 0 w 48"/>
              <a:gd name="T3" fmla="*/ 2147483647 h 36"/>
              <a:gd name="T4" fmla="*/ 2147483647 w 48"/>
              <a:gd name="T5" fmla="*/ 0 h 36"/>
              <a:gd name="T6" fmla="*/ 2147483647 w 48"/>
              <a:gd name="T7" fmla="*/ 0 h 36"/>
              <a:gd name="T8" fmla="*/ 2147483647 w 48"/>
              <a:gd name="T9" fmla="*/ 0 h 36"/>
              <a:gd name="T10" fmla="*/ 2147483647 w 48"/>
              <a:gd name="T11" fmla="*/ 2147483647 h 36"/>
              <a:gd name="T12" fmla="*/ 2147483647 w 48"/>
              <a:gd name="T13" fmla="*/ 2147483647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36"/>
              <a:gd name="T23" fmla="*/ 48 w 48"/>
              <a:gd name="T24" fmla="*/ 36 h 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36">
                <a:moveTo>
                  <a:pt x="36" y="36"/>
                </a:moveTo>
                <a:lnTo>
                  <a:pt x="0" y="12"/>
                </a:lnTo>
                <a:lnTo>
                  <a:pt x="12" y="0"/>
                </a:lnTo>
                <a:lnTo>
                  <a:pt x="48" y="24"/>
                </a:lnTo>
                <a:lnTo>
                  <a:pt x="36" y="36"/>
                </a:lnTo>
                <a:close/>
              </a:path>
            </a:pathLst>
          </a:cu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203" name="Freeform 38"/>
          <p:cNvSpPr>
            <a:spLocks/>
          </p:cNvSpPr>
          <p:nvPr/>
        </p:nvSpPr>
        <p:spPr bwMode="auto">
          <a:xfrm>
            <a:off x="3485838" y="3733387"/>
            <a:ext cx="168275" cy="238125"/>
          </a:xfrm>
          <a:custGeom>
            <a:avLst/>
            <a:gdLst>
              <a:gd name="T0" fmla="*/ 2147483647 w 84"/>
              <a:gd name="T1" fmla="*/ 2147483647 h 108"/>
              <a:gd name="T2" fmla="*/ 0 w 84"/>
              <a:gd name="T3" fmla="*/ 2147483647 h 108"/>
              <a:gd name="T4" fmla="*/ 2147483647 w 84"/>
              <a:gd name="T5" fmla="*/ 0 h 108"/>
              <a:gd name="T6" fmla="*/ 2147483647 w 84"/>
              <a:gd name="T7" fmla="*/ 2147483647 h 108"/>
              <a:gd name="T8" fmla="*/ 2147483647 w 84"/>
              <a:gd name="T9" fmla="*/ 2147483647 h 1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"/>
              <a:gd name="T16" fmla="*/ 0 h 108"/>
              <a:gd name="T17" fmla="*/ 84 w 84"/>
              <a:gd name="T18" fmla="*/ 108 h 1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" h="108">
                <a:moveTo>
                  <a:pt x="24" y="84"/>
                </a:moveTo>
                <a:lnTo>
                  <a:pt x="0" y="72"/>
                </a:lnTo>
                <a:lnTo>
                  <a:pt x="84" y="0"/>
                </a:lnTo>
                <a:lnTo>
                  <a:pt x="60" y="108"/>
                </a:lnTo>
                <a:lnTo>
                  <a:pt x="24" y="84"/>
                </a:lnTo>
                <a:close/>
              </a:path>
            </a:pathLst>
          </a:cu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204" name="Freeform 39"/>
          <p:cNvSpPr>
            <a:spLocks/>
          </p:cNvSpPr>
          <p:nvPr/>
        </p:nvSpPr>
        <p:spPr bwMode="auto">
          <a:xfrm>
            <a:off x="3462025" y="4077874"/>
            <a:ext cx="23813" cy="26988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2147483647 w 12"/>
              <a:gd name="T5" fmla="*/ 2147483647 h 12"/>
              <a:gd name="T6" fmla="*/ 2147483647 w 12"/>
              <a:gd name="T7" fmla="*/ 214748364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205" name="Freeform 40"/>
          <p:cNvSpPr>
            <a:spLocks/>
          </p:cNvSpPr>
          <p:nvPr/>
        </p:nvSpPr>
        <p:spPr bwMode="auto">
          <a:xfrm>
            <a:off x="3533463" y="3946112"/>
            <a:ext cx="23812" cy="25400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2147483647 w 12"/>
              <a:gd name="T5" fmla="*/ 2147483647 h 12"/>
              <a:gd name="T6" fmla="*/ 2147483647 w 12"/>
              <a:gd name="T7" fmla="*/ 214748364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206" name="Freeform 41"/>
          <p:cNvSpPr>
            <a:spLocks/>
          </p:cNvSpPr>
          <p:nvPr/>
        </p:nvSpPr>
        <p:spPr bwMode="auto">
          <a:xfrm>
            <a:off x="3462025" y="3946112"/>
            <a:ext cx="95250" cy="158750"/>
          </a:xfrm>
          <a:custGeom>
            <a:avLst/>
            <a:gdLst>
              <a:gd name="T0" fmla="*/ 0 w 48"/>
              <a:gd name="T1" fmla="*/ 2147483647 h 72"/>
              <a:gd name="T2" fmla="*/ 2147483647 w 48"/>
              <a:gd name="T3" fmla="*/ 2147483647 h 72"/>
              <a:gd name="T4" fmla="*/ 2147483647 w 48"/>
              <a:gd name="T5" fmla="*/ 2147483647 h 72"/>
              <a:gd name="T6" fmla="*/ 2147483647 w 48"/>
              <a:gd name="T7" fmla="*/ 0 h 72"/>
              <a:gd name="T8" fmla="*/ 0 w 48"/>
              <a:gd name="T9" fmla="*/ 2147483647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72"/>
              <a:gd name="T17" fmla="*/ 48 w 48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72">
                <a:moveTo>
                  <a:pt x="0" y="60"/>
                </a:moveTo>
                <a:lnTo>
                  <a:pt x="12" y="72"/>
                </a:lnTo>
                <a:lnTo>
                  <a:pt x="48" y="12"/>
                </a:lnTo>
                <a:lnTo>
                  <a:pt x="36" y="0"/>
                </a:lnTo>
                <a:lnTo>
                  <a:pt x="0" y="60"/>
                </a:lnTo>
                <a:close/>
              </a:path>
            </a:pathLst>
          </a:cu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207" name="Rectangle 42"/>
          <p:cNvSpPr>
            <a:spLocks noChangeArrowheads="1"/>
          </p:cNvSpPr>
          <p:nvPr/>
        </p:nvSpPr>
        <p:spPr bwMode="auto">
          <a:xfrm>
            <a:off x="2814325" y="4077874"/>
            <a:ext cx="82554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>
                <a:solidFill>
                  <a:srgbClr val="000000"/>
                </a:solidFill>
              </a:rPr>
              <a:t>handle set</a:t>
            </a:r>
            <a:endParaRPr lang="en-US" sz="2000" b="1" u="none"/>
          </a:p>
        </p:txBody>
      </p:sp>
      <p:sp>
        <p:nvSpPr>
          <p:cNvPr id="208" name="Rectangle 44"/>
          <p:cNvSpPr>
            <a:spLocks noChangeArrowheads="1"/>
          </p:cNvSpPr>
          <p:nvPr/>
        </p:nvSpPr>
        <p:spPr bwMode="auto">
          <a:xfrm>
            <a:off x="1328425" y="2379249"/>
            <a:ext cx="2047875" cy="385763"/>
          </a:xfrm>
          <a:prstGeom prst="rect">
            <a:avLst/>
          </a:prstGeom>
          <a:solidFill>
            <a:srgbClr val="3366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209" name="Rectangle 45"/>
          <p:cNvSpPr>
            <a:spLocks noChangeArrowheads="1"/>
          </p:cNvSpPr>
          <p:nvPr/>
        </p:nvSpPr>
        <p:spPr bwMode="auto">
          <a:xfrm>
            <a:off x="1304613" y="2765012"/>
            <a:ext cx="2201862" cy="935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u="none" dirty="0" err="1">
                <a:solidFill>
                  <a:srgbClr val="000000"/>
                </a:solidFill>
                <a:cs typeface="Times New Roman" pitchFamily="18" charset="0"/>
              </a:rPr>
              <a:t>handle_events</a:t>
            </a:r>
            <a:r>
              <a:rPr lang="en-GB" sz="16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600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u="none" dirty="0" err="1">
                <a:solidFill>
                  <a:srgbClr val="000000"/>
                </a:solidFill>
                <a:cs typeface="Times New Roman" pitchFamily="18" charset="0"/>
              </a:rPr>
              <a:t>register_handler</a:t>
            </a:r>
            <a:r>
              <a:rPr lang="en-GB" sz="16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600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u="none" dirty="0" err="1">
                <a:solidFill>
                  <a:srgbClr val="000000"/>
                </a:solidFill>
                <a:cs typeface="Times New Roman" pitchFamily="18" charset="0"/>
              </a:rPr>
              <a:t>remove_handler</a:t>
            </a:r>
            <a:r>
              <a:rPr lang="en-GB" sz="16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600" u="none" dirty="0">
              <a:cs typeface="Times New Roman" pitchFamily="18" charset="0"/>
            </a:endParaRPr>
          </a:p>
          <a:p>
            <a:pPr>
              <a:tabLst>
                <a:tab pos="611188" algn="l"/>
              </a:tabLst>
            </a:pPr>
            <a:endParaRPr lang="en-US" sz="1600" u="none" dirty="0"/>
          </a:p>
        </p:txBody>
      </p:sp>
      <p:sp>
        <p:nvSpPr>
          <p:cNvPr id="211" name="Rectangle 48"/>
          <p:cNvSpPr>
            <a:spLocks noChangeArrowheads="1"/>
          </p:cNvSpPr>
          <p:nvPr/>
        </p:nvSpPr>
        <p:spPr bwMode="auto">
          <a:xfrm>
            <a:off x="6067113" y="2476087"/>
            <a:ext cx="2047875" cy="385762"/>
          </a:xfrm>
          <a:prstGeom prst="rect">
            <a:avLst/>
          </a:prstGeom>
          <a:solidFill>
            <a:srgbClr val="3366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212" name="Rectangle 49"/>
          <p:cNvSpPr>
            <a:spLocks noChangeArrowheads="1"/>
          </p:cNvSpPr>
          <p:nvPr/>
        </p:nvSpPr>
        <p:spPr bwMode="auto">
          <a:xfrm>
            <a:off x="6043300" y="2861849"/>
            <a:ext cx="2201863" cy="935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i="1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600" i="1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i="1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600" i="1" u="none"/>
          </a:p>
        </p:txBody>
      </p:sp>
      <p:sp>
        <p:nvSpPr>
          <p:cNvPr id="214" name="Rectangle 54"/>
          <p:cNvSpPr>
            <a:spLocks noChangeArrowheads="1"/>
          </p:cNvSpPr>
          <p:nvPr/>
        </p:nvSpPr>
        <p:spPr bwMode="auto">
          <a:xfrm>
            <a:off x="1625288" y="4614449"/>
            <a:ext cx="2046287" cy="639763"/>
          </a:xfrm>
          <a:prstGeom prst="rect">
            <a:avLst/>
          </a:prstGeom>
          <a:solidFill>
            <a:srgbClr val="3366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215" name="Rectangle 55"/>
          <p:cNvSpPr>
            <a:spLocks noChangeArrowheads="1"/>
          </p:cNvSpPr>
          <p:nvPr/>
        </p:nvSpPr>
        <p:spPr bwMode="auto">
          <a:xfrm>
            <a:off x="1599888" y="5254212"/>
            <a:ext cx="1677987" cy="48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u="none">
                <a:solidFill>
                  <a:srgbClr val="000000"/>
                </a:solidFill>
                <a:cs typeface="Times New Roman" pitchFamily="18" charset="0"/>
              </a:rPr>
              <a:t>select ()</a:t>
            </a:r>
            <a:endParaRPr lang="en-US" sz="1600" u="none">
              <a:cs typeface="Times New Roman" pitchFamily="18" charset="0"/>
            </a:endParaRPr>
          </a:p>
        </p:txBody>
      </p:sp>
      <p:sp>
        <p:nvSpPr>
          <p:cNvPr id="217" name="Rectangle 57"/>
          <p:cNvSpPr>
            <a:spLocks noChangeArrowheads="1"/>
          </p:cNvSpPr>
          <p:nvPr/>
        </p:nvSpPr>
        <p:spPr bwMode="auto">
          <a:xfrm>
            <a:off x="1737913" y="4269402"/>
            <a:ext cx="7950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</a:rPr>
              <a:t>&lt;&lt;uses&gt;&gt;</a:t>
            </a:r>
            <a:endParaRPr lang="en-US" sz="2000" b="1" u="none" dirty="0"/>
          </a:p>
        </p:txBody>
      </p:sp>
      <p:sp>
        <p:nvSpPr>
          <p:cNvPr id="218" name="Rectangle 60"/>
          <p:cNvSpPr>
            <a:spLocks noChangeArrowheads="1"/>
          </p:cNvSpPr>
          <p:nvPr/>
        </p:nvSpPr>
        <p:spPr bwMode="auto">
          <a:xfrm>
            <a:off x="6378263" y="5490749"/>
            <a:ext cx="1544637" cy="385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HTTP</a:t>
            </a:r>
            <a:endParaRPr lang="en-GB" sz="1400" b="1" u="none" dirty="0">
              <a:solidFill>
                <a:srgbClr val="000000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cs typeface="Times New Roman" pitchFamily="18" charset="0"/>
              </a:rPr>
              <a:t>Handler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219" name="Line 62"/>
          <p:cNvSpPr>
            <a:spLocks noChangeShapeType="1"/>
          </p:cNvSpPr>
          <p:nvPr/>
        </p:nvSpPr>
        <p:spPr bwMode="auto">
          <a:xfrm>
            <a:off x="7131144" y="3584163"/>
            <a:ext cx="1181" cy="18272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220" name="Line 63"/>
          <p:cNvSpPr>
            <a:spLocks noChangeShapeType="1"/>
          </p:cNvSpPr>
          <p:nvPr/>
        </p:nvSpPr>
        <p:spPr bwMode="auto">
          <a:xfrm>
            <a:off x="5943288" y="4169154"/>
            <a:ext cx="245034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221" name="Line 64"/>
          <p:cNvSpPr>
            <a:spLocks noChangeShapeType="1"/>
          </p:cNvSpPr>
          <p:nvPr/>
        </p:nvSpPr>
        <p:spPr bwMode="auto">
          <a:xfrm flipH="1">
            <a:off x="5940313" y="4154074"/>
            <a:ext cx="1587" cy="271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222" name="Line 65"/>
          <p:cNvSpPr>
            <a:spLocks noChangeShapeType="1"/>
          </p:cNvSpPr>
          <p:nvPr/>
        </p:nvSpPr>
        <p:spPr bwMode="auto">
          <a:xfrm flipH="1">
            <a:off x="8392045" y="4154074"/>
            <a:ext cx="1588" cy="271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223" name="Rectangle 43"/>
          <p:cNvSpPr>
            <a:spLocks noChangeArrowheads="1"/>
          </p:cNvSpPr>
          <p:nvPr/>
        </p:nvSpPr>
        <p:spPr bwMode="auto">
          <a:xfrm>
            <a:off x="1373250" y="2433039"/>
            <a:ext cx="1924050" cy="385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chemeClr val="bg1"/>
                </a:solidFill>
                <a:cs typeface="Times New Roman" pitchFamily="18" charset="0"/>
              </a:rPr>
              <a:t> Reactor</a:t>
            </a:r>
            <a:endParaRPr lang="en-US" sz="1400" b="1" u="none" dirty="0">
              <a:solidFill>
                <a:schemeClr val="bg1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solidFill>
                <a:schemeClr val="bg1"/>
              </a:solidFill>
            </a:endParaRPr>
          </a:p>
        </p:txBody>
      </p:sp>
      <p:sp>
        <p:nvSpPr>
          <p:cNvPr id="224" name="Rectangle 47"/>
          <p:cNvSpPr>
            <a:spLocks noChangeArrowheads="1"/>
          </p:cNvSpPr>
          <p:nvPr/>
        </p:nvSpPr>
        <p:spPr bwMode="auto">
          <a:xfrm>
            <a:off x="6030600" y="2529784"/>
            <a:ext cx="2178050" cy="387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>
                <a:solidFill>
                  <a:schemeClr val="bg1"/>
                </a:solidFill>
                <a:cs typeface="Times New Roman" pitchFamily="18" charset="0"/>
              </a:rPr>
              <a:t>Event Handler</a:t>
            </a:r>
            <a:endParaRPr lang="en-US" sz="1400" b="1" i="1" u="none" dirty="0">
              <a:solidFill>
                <a:schemeClr val="bg1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>
              <a:solidFill>
                <a:schemeClr val="bg1"/>
              </a:solidFill>
            </a:endParaRPr>
          </a:p>
        </p:txBody>
      </p:sp>
      <p:sp>
        <p:nvSpPr>
          <p:cNvPr id="225" name="Rectangle 53"/>
          <p:cNvSpPr>
            <a:spLocks noChangeArrowheads="1"/>
          </p:cNvSpPr>
          <p:nvPr/>
        </p:nvSpPr>
        <p:spPr bwMode="auto">
          <a:xfrm>
            <a:off x="1588775" y="4710824"/>
            <a:ext cx="2176463" cy="385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chemeClr val="bg1"/>
                </a:solidFill>
                <a:cs typeface="Times New Roman" pitchFamily="18" charset="0"/>
              </a:rPr>
              <a:t>Synchronous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chemeClr val="bg1"/>
                </a:solidFill>
                <a:cs typeface="Times New Roman" pitchFamily="18" charset="0"/>
              </a:rPr>
              <a:t>Event </a:t>
            </a:r>
            <a:r>
              <a:rPr lang="en-GB" sz="1400" b="1" u="none" dirty="0" err="1">
                <a:solidFill>
                  <a:schemeClr val="bg1"/>
                </a:solidFill>
                <a:cs typeface="Times New Roman" pitchFamily="18" charset="0"/>
              </a:rPr>
              <a:t>Demuxer</a:t>
            </a:r>
            <a:endParaRPr lang="en-US" sz="1400" b="1" u="none" dirty="0">
              <a:solidFill>
                <a:schemeClr val="bg1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solidFill>
                <a:schemeClr val="bg1"/>
              </a:solidFill>
            </a:endParaRPr>
          </a:p>
        </p:txBody>
      </p:sp>
      <p:sp>
        <p:nvSpPr>
          <p:cNvPr id="226" name="Rectangle 59"/>
          <p:cNvSpPr>
            <a:spLocks noChangeArrowheads="1"/>
          </p:cNvSpPr>
          <p:nvPr/>
        </p:nvSpPr>
        <p:spPr bwMode="auto">
          <a:xfrm>
            <a:off x="7659833" y="4416012"/>
            <a:ext cx="1393825" cy="63817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227" name="Rectangle 58"/>
          <p:cNvSpPr>
            <a:spLocks noChangeArrowheads="1"/>
          </p:cNvSpPr>
          <p:nvPr/>
        </p:nvSpPr>
        <p:spPr bwMode="auto">
          <a:xfrm>
            <a:off x="7606510" y="4476337"/>
            <a:ext cx="1544638" cy="385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HTTP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Acceptor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228" name="Rectangle 52"/>
          <p:cNvSpPr>
            <a:spLocks noChangeArrowheads="1"/>
          </p:cNvSpPr>
          <p:nvPr/>
        </p:nvSpPr>
        <p:spPr bwMode="auto">
          <a:xfrm>
            <a:off x="5202125" y="4416012"/>
            <a:ext cx="1393825" cy="63817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229" name="Rectangle 51"/>
          <p:cNvSpPr>
            <a:spLocks noChangeArrowheads="1"/>
          </p:cNvSpPr>
          <p:nvPr/>
        </p:nvSpPr>
        <p:spPr bwMode="auto">
          <a:xfrm>
            <a:off x="5146563" y="4495387"/>
            <a:ext cx="1544637" cy="385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HTTP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Connector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230" name="Isosceles Triangle 229"/>
          <p:cNvSpPr/>
          <p:nvPr/>
        </p:nvSpPr>
        <p:spPr bwMode="auto">
          <a:xfrm>
            <a:off x="6988298" y="3608547"/>
            <a:ext cx="286871" cy="296863"/>
          </a:xfrm>
          <a:prstGeom prst="triangl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20700" y="266700"/>
            <a:ext cx="7924800" cy="9144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Key Characteristics of Frameworks</a:t>
            </a:r>
          </a:p>
        </p:txBody>
      </p:sp>
      <p:sp>
        <p:nvSpPr>
          <p:cNvPr id="35" name="Rectangle 3"/>
          <p:cNvSpPr>
            <a:spLocks noChangeArrowheads="1"/>
          </p:cNvSpPr>
          <p:nvPr/>
        </p:nvSpPr>
        <p:spPr bwMode="auto">
          <a:xfrm>
            <a:off x="955548" y="4219575"/>
            <a:ext cx="79375" cy="1587"/>
          </a:xfrm>
          <a:prstGeom prst="rect">
            <a:avLst/>
          </a:pr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8" name="Line Callout 1 97"/>
          <p:cNvSpPr/>
          <p:nvPr/>
        </p:nvSpPr>
        <p:spPr bwMode="auto">
          <a:xfrm>
            <a:off x="7117909" y="1101520"/>
            <a:ext cx="1822248" cy="646331"/>
          </a:xfrm>
          <a:prstGeom prst="borderCallout1">
            <a:avLst>
              <a:gd name="adj1" fmla="val 103238"/>
              <a:gd name="adj2" fmla="val 83558"/>
              <a:gd name="adj3" fmla="val 339455"/>
              <a:gd name="adj4" fmla="val 1781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Callbacks on “hook methods”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Line Callout 1 98"/>
          <p:cNvSpPr/>
          <p:nvPr/>
        </p:nvSpPr>
        <p:spPr bwMode="auto">
          <a:xfrm>
            <a:off x="158156" y="4047844"/>
            <a:ext cx="1370072" cy="646331"/>
          </a:xfrm>
          <a:prstGeom prst="borderCallout1">
            <a:avLst>
              <a:gd name="adj1" fmla="val -139276"/>
              <a:gd name="adj2" fmla="val 85351"/>
              <a:gd name="adj3" fmla="val -4642"/>
              <a:gd name="adj4" fmla="val 2270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Runs event loop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Rectangle 99"/>
          <p:cNvSpPr/>
          <p:nvPr/>
        </p:nvSpPr>
        <p:spPr bwMode="auto">
          <a:xfrm>
            <a:off x="21772" y="638614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69316" y="6442368"/>
            <a:ext cx="901681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6"/>
              </a:rPr>
              <a:t>www.dre.vanderbilt.edu</a:t>
            </a:r>
            <a:r>
              <a:rPr lang="en-US" sz="2000" dirty="0">
                <a:hlinkClick r:id="rId6"/>
              </a:rPr>
              <a:t>/~</a:t>
            </a:r>
            <a:r>
              <a:rPr lang="en-US" sz="2000" dirty="0" smtClean="0">
                <a:hlinkClick r:id="rId6"/>
              </a:rPr>
              <a:t>schmidt/PDF/Reactor1-93.pdf</a:t>
            </a:r>
            <a:r>
              <a:rPr lang="en-US" sz="2000" dirty="0" smtClean="0"/>
              <a:t> has more on Reactor</a:t>
            </a:r>
            <a:endParaRPr lang="en-US" sz="2000" dirty="0"/>
          </a:p>
        </p:txBody>
      </p:sp>
      <p:sp>
        <p:nvSpPr>
          <p:cNvPr id="103" name="Rectangle 16"/>
          <p:cNvSpPr>
            <a:spLocks noChangeArrowheads="1"/>
          </p:cNvSpPr>
          <p:nvPr/>
        </p:nvSpPr>
        <p:spPr bwMode="auto">
          <a:xfrm>
            <a:off x="10885" y="1101520"/>
            <a:ext cx="3679383" cy="18620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They exhibit </a:t>
            </a:r>
            <a:r>
              <a:rPr lang="en-US" sz="2000" dirty="0"/>
              <a:t>“inversion of control” </a:t>
            </a:r>
            <a:r>
              <a:rPr lang="en-US" sz="2000" dirty="0" smtClean="0"/>
              <a:t>via callbacks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AKA, “Hollywood Principle”</a:t>
            </a:r>
          </a:p>
          <a:p>
            <a:pPr marL="0" lvl="1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defRPr/>
            </a:pP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102" name="Line Callout 1 101"/>
          <p:cNvSpPr/>
          <p:nvPr/>
        </p:nvSpPr>
        <p:spPr bwMode="auto">
          <a:xfrm>
            <a:off x="4152275" y="5575300"/>
            <a:ext cx="1829298" cy="646331"/>
          </a:xfrm>
          <a:prstGeom prst="borderCallout1">
            <a:avLst>
              <a:gd name="adj1" fmla="val 60038"/>
              <a:gd name="adj2" fmla="val -288"/>
              <a:gd name="adj3" fmla="val 13195"/>
              <a:gd name="adj4" fmla="val -7352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Waits for events to occur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247220" y="1798924"/>
            <a:ext cx="3087705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 smtClean="0"/>
              <a:t>ACE Acceptor-Connector </a:t>
            </a:r>
            <a:br>
              <a:rPr lang="en-US" b="1" i="1" dirty="0" smtClean="0"/>
            </a:br>
            <a:r>
              <a:rPr lang="en-US" b="1" i="1" dirty="0" smtClean="0"/>
              <a:t>&amp; Reactor frameworks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9169845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/>
      <p:bldP spid="100" grpId="0" animBg="1"/>
      <p:bldP spid="10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ctangle 328"/>
          <p:cNvSpPr/>
          <p:nvPr/>
        </p:nvSpPr>
        <p:spPr bwMode="auto">
          <a:xfrm>
            <a:off x="21772" y="638614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57" y="2528599"/>
            <a:ext cx="7999232" cy="350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20700" y="266700"/>
            <a:ext cx="7924800" cy="9144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Key Characteristics of Frameworks</a:t>
            </a:r>
          </a:p>
        </p:txBody>
      </p:sp>
      <p:sp>
        <p:nvSpPr>
          <p:cNvPr id="327" name="Line Callout 1 326"/>
          <p:cNvSpPr/>
          <p:nvPr/>
        </p:nvSpPr>
        <p:spPr bwMode="auto">
          <a:xfrm>
            <a:off x="6741776" y="3853001"/>
            <a:ext cx="1856170" cy="646331"/>
          </a:xfrm>
          <a:prstGeom prst="borderCallout1">
            <a:avLst>
              <a:gd name="adj1" fmla="val 97690"/>
              <a:gd name="adj2" fmla="val 595"/>
              <a:gd name="adj3" fmla="val 207842"/>
              <a:gd name="adj4" fmla="val -3775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Start of event handling phase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8" name="Line Callout 1 327"/>
          <p:cNvSpPr/>
          <p:nvPr/>
        </p:nvSpPr>
        <p:spPr bwMode="auto">
          <a:xfrm>
            <a:off x="796076" y="5639377"/>
            <a:ext cx="1856170" cy="646331"/>
          </a:xfrm>
          <a:prstGeom prst="borderCallout1">
            <a:avLst>
              <a:gd name="adj1" fmla="val 14220"/>
              <a:gd name="adj2" fmla="val 99658"/>
              <a:gd name="adj3" fmla="val -5350"/>
              <a:gd name="adj4" fmla="val 16729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Callbacks on hook methods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9316" y="6430793"/>
            <a:ext cx="901681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4"/>
              </a:rPr>
              <a:t>www.dre.vanderbilt.edu</a:t>
            </a:r>
            <a:r>
              <a:rPr lang="en-US" sz="2000" dirty="0">
                <a:hlinkClick r:id="rId4"/>
              </a:rPr>
              <a:t>/~</a:t>
            </a:r>
            <a:r>
              <a:rPr lang="en-US" sz="2000" dirty="0" smtClean="0">
                <a:hlinkClick r:id="rId4"/>
              </a:rPr>
              <a:t>schmidt/PDF/Reactor2-93.pdf</a:t>
            </a:r>
            <a:r>
              <a:rPr lang="en-US" sz="2000" dirty="0" smtClean="0"/>
              <a:t> has more on Reactor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262670" y="2546266"/>
            <a:ext cx="1554095" cy="655933"/>
          </a:xfrm>
          <a:prstGeom prst="rect">
            <a:avLst/>
          </a:prstGeom>
          <a:solidFill>
            <a:srgbClr val="336699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u="sng" dirty="0" smtClean="0">
                <a:solidFill>
                  <a:schemeClr val="bg1"/>
                </a:solidFill>
              </a:rPr>
              <a:t>: Reactor</a:t>
            </a:r>
            <a:endParaRPr lang="en-US" u="sng" dirty="0">
              <a:solidFill>
                <a:schemeClr val="bg1"/>
              </a:solidFill>
            </a:endParaRPr>
          </a:p>
        </p:txBody>
      </p:sp>
      <p:sp>
        <p:nvSpPr>
          <p:cNvPr id="330" name="TextBox 329"/>
          <p:cNvSpPr txBox="1"/>
          <p:nvPr/>
        </p:nvSpPr>
        <p:spPr>
          <a:xfrm>
            <a:off x="7169320" y="2549456"/>
            <a:ext cx="1697568" cy="825272"/>
          </a:xfrm>
          <a:prstGeom prst="rect">
            <a:avLst/>
          </a:prstGeom>
          <a:solidFill>
            <a:srgbClr val="336699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u="sng" dirty="0" smtClean="0">
                <a:solidFill>
                  <a:schemeClr val="bg1"/>
                </a:solidFill>
              </a:rPr>
              <a:t>: Synchronous</a:t>
            </a:r>
            <a:br>
              <a:rPr lang="en-US" sz="1600" u="sng" dirty="0" smtClean="0">
                <a:solidFill>
                  <a:schemeClr val="bg1"/>
                </a:solidFill>
              </a:rPr>
            </a:br>
            <a:r>
              <a:rPr lang="en-US" sz="1600" u="sng" dirty="0" smtClean="0">
                <a:solidFill>
                  <a:schemeClr val="bg1"/>
                </a:solidFill>
              </a:rPr>
              <a:t>Event </a:t>
            </a:r>
            <a:br>
              <a:rPr lang="en-US" sz="1600" u="sng" dirty="0" smtClean="0">
                <a:solidFill>
                  <a:schemeClr val="bg1"/>
                </a:solidFill>
              </a:rPr>
            </a:br>
            <a:r>
              <a:rPr lang="en-US" sz="1600" u="sng" dirty="0" err="1" smtClean="0">
                <a:solidFill>
                  <a:schemeClr val="bg1"/>
                </a:solidFill>
              </a:rPr>
              <a:t>Demultiplexer</a:t>
            </a:r>
            <a:endParaRPr lang="en-US" sz="1600" u="sng" dirty="0">
              <a:solidFill>
                <a:schemeClr val="bg1"/>
              </a:solidFill>
            </a:endParaRPr>
          </a:p>
        </p:txBody>
      </p:sp>
      <p:sp>
        <p:nvSpPr>
          <p:cNvPr id="331" name="TextBox 330"/>
          <p:cNvSpPr txBox="1"/>
          <p:nvPr/>
        </p:nvSpPr>
        <p:spPr>
          <a:xfrm>
            <a:off x="3200787" y="2555058"/>
            <a:ext cx="1672969" cy="64494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u="sng" dirty="0" smtClean="0"/>
              <a:t>: Concrete</a:t>
            </a:r>
            <a:br>
              <a:rPr lang="en-US" u="sng" dirty="0" smtClean="0"/>
            </a:br>
            <a:r>
              <a:rPr lang="en-US" u="sng" dirty="0" smtClean="0"/>
              <a:t>Event Handler</a:t>
            </a:r>
            <a:endParaRPr lang="en-US" u="sng" dirty="0"/>
          </a:p>
        </p:txBody>
      </p:sp>
      <p:sp>
        <p:nvSpPr>
          <p:cNvPr id="332" name="TextBox 331"/>
          <p:cNvSpPr txBox="1"/>
          <p:nvPr/>
        </p:nvSpPr>
        <p:spPr>
          <a:xfrm>
            <a:off x="1108312" y="2543851"/>
            <a:ext cx="1723228" cy="64494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u="sng" dirty="0" smtClean="0"/>
              <a:t>: Main Program</a:t>
            </a:r>
            <a:endParaRPr lang="en-US" u="sng" dirty="0"/>
          </a:p>
        </p:txBody>
      </p:sp>
      <p:sp>
        <p:nvSpPr>
          <p:cNvPr id="326" name="Line Callout 1 325"/>
          <p:cNvSpPr/>
          <p:nvPr/>
        </p:nvSpPr>
        <p:spPr bwMode="auto">
          <a:xfrm>
            <a:off x="189974" y="3951976"/>
            <a:ext cx="1444333" cy="646331"/>
          </a:xfrm>
          <a:prstGeom prst="borderCallout1">
            <a:avLst>
              <a:gd name="adj1" fmla="val -601"/>
              <a:gd name="adj2" fmla="val 24164"/>
              <a:gd name="adj3" fmla="val -36264"/>
              <a:gd name="adj4" fmla="val 149907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Initialization phase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3" name="Rectangle 16"/>
          <p:cNvSpPr>
            <a:spLocks noChangeArrowheads="1"/>
          </p:cNvSpPr>
          <p:nvPr/>
        </p:nvSpPr>
        <p:spPr bwMode="auto">
          <a:xfrm>
            <a:off x="10885" y="1101520"/>
            <a:ext cx="3679383" cy="18620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They exhibit </a:t>
            </a:r>
            <a:r>
              <a:rPr lang="en-US" sz="2000" dirty="0"/>
              <a:t>“inversion of control” </a:t>
            </a:r>
            <a:r>
              <a:rPr lang="en-US" sz="2000" dirty="0" smtClean="0"/>
              <a:t>via callbacks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AKA, “Hollywood Principle”</a:t>
            </a:r>
          </a:p>
          <a:p>
            <a:pPr marL="0" lvl="1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defRPr/>
            </a:pP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334" name="Rectangle 333"/>
          <p:cNvSpPr/>
          <p:nvPr/>
        </p:nvSpPr>
        <p:spPr>
          <a:xfrm>
            <a:off x="4247220" y="1798924"/>
            <a:ext cx="3087705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 smtClean="0"/>
              <a:t>ACE Acceptor-Connector </a:t>
            </a:r>
            <a:br>
              <a:rPr lang="en-US" b="1" i="1" dirty="0" smtClean="0"/>
            </a:br>
            <a:r>
              <a:rPr lang="en-US" b="1" i="1" dirty="0" smtClean="0"/>
              <a:t>&amp; Reactor frameworks</a:t>
            </a:r>
            <a:endParaRPr lang="en-US" b="1" i="1" dirty="0"/>
          </a:p>
        </p:txBody>
      </p:sp>
      <p:sp>
        <p:nvSpPr>
          <p:cNvPr id="15" name="Line Callout 1 14"/>
          <p:cNvSpPr/>
          <p:nvPr/>
        </p:nvSpPr>
        <p:spPr bwMode="auto">
          <a:xfrm>
            <a:off x="1850574" y="4598307"/>
            <a:ext cx="2186695" cy="646331"/>
          </a:xfrm>
          <a:prstGeom prst="borderCallout1">
            <a:avLst>
              <a:gd name="adj1" fmla="val -601"/>
              <a:gd name="adj2" fmla="val 24164"/>
              <a:gd name="adj3" fmla="val -38055"/>
              <a:gd name="adj4" fmla="val 18272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Store event handlers &amp; handles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692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0" animBg="1"/>
      <p:bldP spid="327" grpId="0" animBg="1"/>
      <p:bldP spid="328" grpId="0" animBg="1"/>
      <p:bldP spid="2" grpId="0" animBg="1"/>
      <p:bldP spid="326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5"/>
          <p:cNvSpPr>
            <a:spLocks/>
          </p:cNvSpPr>
          <p:nvPr/>
        </p:nvSpPr>
        <p:spPr bwMode="auto">
          <a:xfrm>
            <a:off x="7480906" y="2900888"/>
            <a:ext cx="1535113" cy="1127125"/>
          </a:xfrm>
          <a:custGeom>
            <a:avLst/>
            <a:gdLst>
              <a:gd name="T0" fmla="*/ 200385723 w 976"/>
              <a:gd name="T1" fmla="*/ 1484643714 h 691"/>
              <a:gd name="T2" fmla="*/ 343871616 w 976"/>
              <a:gd name="T3" fmla="*/ 1516571842 h 691"/>
              <a:gd name="T4" fmla="*/ 487357558 w 976"/>
              <a:gd name="T5" fmla="*/ 1513911437 h 691"/>
              <a:gd name="T6" fmla="*/ 628369291 w 976"/>
              <a:gd name="T7" fmla="*/ 1455375990 h 691"/>
              <a:gd name="T8" fmla="*/ 774329245 w 976"/>
              <a:gd name="T9" fmla="*/ 1415466645 h 691"/>
              <a:gd name="T10" fmla="*/ 895549861 w 976"/>
              <a:gd name="T11" fmla="*/ 1471340055 h 691"/>
              <a:gd name="T12" fmla="*/ 875758548 w 976"/>
              <a:gd name="T13" fmla="*/ 1636301509 h 691"/>
              <a:gd name="T14" fmla="*/ 905444732 w 976"/>
              <a:gd name="T15" fmla="*/ 1779976865 h 691"/>
              <a:gd name="T16" fmla="*/ 1058827019 w 976"/>
              <a:gd name="T17" fmla="*/ 1830529464 h 691"/>
              <a:gd name="T18" fmla="*/ 1256738581 w 976"/>
              <a:gd name="T19" fmla="*/ 1822546616 h 691"/>
              <a:gd name="T20" fmla="*/ 1412593406 w 976"/>
              <a:gd name="T21" fmla="*/ 1753369548 h 691"/>
              <a:gd name="T22" fmla="*/ 1476915569 w 976"/>
              <a:gd name="T23" fmla="*/ 1599052570 h 691"/>
              <a:gd name="T24" fmla="*/ 1523918955 w 976"/>
              <a:gd name="T25" fmla="*/ 1455375990 h 691"/>
              <a:gd name="T26" fmla="*/ 1659982860 w 976"/>
              <a:gd name="T27" fmla="*/ 1378217705 h 691"/>
              <a:gd name="T28" fmla="*/ 1847999553 w 976"/>
              <a:gd name="T29" fmla="*/ 1362253641 h 691"/>
              <a:gd name="T30" fmla="*/ 2026119802 w 976"/>
              <a:gd name="T31" fmla="*/ 1378217705 h 691"/>
              <a:gd name="T32" fmla="*/ 2105283483 w 976"/>
              <a:gd name="T33" fmla="*/ 109086465 h 691"/>
              <a:gd name="T34" fmla="*/ 1951902769 w 976"/>
              <a:gd name="T35" fmla="*/ 31928141 h 691"/>
              <a:gd name="T36" fmla="*/ 1746568874 w 976"/>
              <a:gd name="T37" fmla="*/ 2660406 h 691"/>
              <a:gd name="T38" fmla="*/ 1504127642 w 976"/>
              <a:gd name="T39" fmla="*/ 5320813 h 691"/>
              <a:gd name="T40" fmla="*/ 1318585060 w 976"/>
              <a:gd name="T41" fmla="*/ 37248953 h 691"/>
              <a:gd name="T42" fmla="*/ 1236947268 w 976"/>
              <a:gd name="T43" fmla="*/ 109086465 h 691"/>
              <a:gd name="T44" fmla="*/ 1274055784 w 976"/>
              <a:gd name="T45" fmla="*/ 202208814 h 691"/>
              <a:gd name="T46" fmla="*/ 1207261084 w 976"/>
              <a:gd name="T47" fmla="*/ 316617721 h 691"/>
              <a:gd name="T48" fmla="*/ 1083564981 w 976"/>
              <a:gd name="T49" fmla="*/ 385794790 h 691"/>
              <a:gd name="T50" fmla="*/ 947501470 w 976"/>
              <a:gd name="T51" fmla="*/ 417722919 h 691"/>
              <a:gd name="T52" fmla="*/ 806489540 w 976"/>
              <a:gd name="T53" fmla="*/ 393776007 h 691"/>
              <a:gd name="T54" fmla="*/ 719903526 w 976"/>
              <a:gd name="T55" fmla="*/ 327259344 h 691"/>
              <a:gd name="T56" fmla="*/ 747115599 w 976"/>
              <a:gd name="T57" fmla="*/ 220833335 h 691"/>
              <a:gd name="T58" fmla="*/ 808963651 w 976"/>
              <a:gd name="T59" fmla="*/ 117069313 h 691"/>
              <a:gd name="T60" fmla="*/ 766906913 w 976"/>
              <a:gd name="T61" fmla="*/ 21284882 h 691"/>
              <a:gd name="T62" fmla="*/ 576417682 w 976"/>
              <a:gd name="T63" fmla="*/ 0 h 691"/>
              <a:gd name="T64" fmla="*/ 309237210 w 976"/>
              <a:gd name="T65" fmla="*/ 37248953 h 691"/>
              <a:gd name="T66" fmla="*/ 116273820 w 976"/>
              <a:gd name="T67" fmla="*/ 82480753 h 691"/>
              <a:gd name="T68" fmla="*/ 141011782 w 976"/>
              <a:gd name="T69" fmla="*/ 218172930 h 691"/>
              <a:gd name="T70" fmla="*/ 108851487 w 976"/>
              <a:gd name="T71" fmla="*/ 343223408 h 691"/>
              <a:gd name="T72" fmla="*/ 44530861 w 976"/>
              <a:gd name="T73" fmla="*/ 505524559 h 691"/>
              <a:gd name="T74" fmla="*/ 2474112 w 976"/>
              <a:gd name="T75" fmla="*/ 659841129 h 691"/>
              <a:gd name="T76" fmla="*/ 32160307 w 976"/>
              <a:gd name="T77" fmla="*/ 795534861 h 691"/>
              <a:gd name="T78" fmla="*/ 163277206 w 976"/>
              <a:gd name="T79" fmla="*/ 819480142 h 691"/>
              <a:gd name="T80" fmla="*/ 277076915 w 976"/>
              <a:gd name="T81" fmla="*/ 702412511 h 691"/>
              <a:gd name="T82" fmla="*/ 338923394 w 976"/>
              <a:gd name="T83" fmla="*/ 574699997 h 691"/>
              <a:gd name="T84" fmla="*/ 465092133 w 976"/>
              <a:gd name="T85" fmla="*/ 545433904 h 691"/>
              <a:gd name="T86" fmla="*/ 588786664 w 976"/>
              <a:gd name="T87" fmla="*/ 603967720 h 691"/>
              <a:gd name="T88" fmla="*/ 628369291 w 976"/>
              <a:gd name="T89" fmla="*/ 747642668 h 691"/>
              <a:gd name="T90" fmla="*/ 556626369 w 976"/>
              <a:gd name="T91" fmla="*/ 901961073 h 691"/>
              <a:gd name="T92" fmla="*/ 437880060 w 976"/>
              <a:gd name="T93" fmla="*/ 1011047487 h 691"/>
              <a:gd name="T94" fmla="*/ 304288989 w 976"/>
              <a:gd name="T95" fmla="*/ 1045636021 h 691"/>
              <a:gd name="T96" fmla="*/ 178120298 w 976"/>
              <a:gd name="T97" fmla="*/ 1122794306 h 691"/>
              <a:gd name="T98" fmla="*/ 94008371 w 976"/>
              <a:gd name="T99" fmla="*/ 1250506821 h 691"/>
              <a:gd name="T100" fmla="*/ 81637817 w 976"/>
              <a:gd name="T101" fmla="*/ 1402162986 h 69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976"/>
              <a:gd name="T154" fmla="*/ 0 h 691"/>
              <a:gd name="T155" fmla="*/ 976 w 976"/>
              <a:gd name="T156" fmla="*/ 691 h 69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976" h="691">
                <a:moveTo>
                  <a:pt x="39" y="562"/>
                </a:moveTo>
                <a:lnTo>
                  <a:pt x="51" y="559"/>
                </a:lnTo>
                <a:lnTo>
                  <a:pt x="68" y="556"/>
                </a:lnTo>
                <a:lnTo>
                  <a:pt x="81" y="558"/>
                </a:lnTo>
                <a:lnTo>
                  <a:pt x="95" y="560"/>
                </a:lnTo>
                <a:lnTo>
                  <a:pt x="109" y="563"/>
                </a:lnTo>
                <a:lnTo>
                  <a:pt x="123" y="567"/>
                </a:lnTo>
                <a:lnTo>
                  <a:pt x="139" y="570"/>
                </a:lnTo>
                <a:lnTo>
                  <a:pt x="152" y="572"/>
                </a:lnTo>
                <a:lnTo>
                  <a:pt x="168" y="573"/>
                </a:lnTo>
                <a:lnTo>
                  <a:pt x="184" y="572"/>
                </a:lnTo>
                <a:lnTo>
                  <a:pt x="197" y="569"/>
                </a:lnTo>
                <a:lnTo>
                  <a:pt x="212" y="565"/>
                </a:lnTo>
                <a:lnTo>
                  <a:pt x="227" y="559"/>
                </a:lnTo>
                <a:lnTo>
                  <a:pt x="240" y="553"/>
                </a:lnTo>
                <a:lnTo>
                  <a:pt x="254" y="547"/>
                </a:lnTo>
                <a:lnTo>
                  <a:pt x="268" y="541"/>
                </a:lnTo>
                <a:lnTo>
                  <a:pt x="284" y="536"/>
                </a:lnTo>
                <a:lnTo>
                  <a:pt x="297" y="533"/>
                </a:lnTo>
                <a:lnTo>
                  <a:pt x="313" y="532"/>
                </a:lnTo>
                <a:lnTo>
                  <a:pt x="327" y="534"/>
                </a:lnTo>
                <a:lnTo>
                  <a:pt x="341" y="538"/>
                </a:lnTo>
                <a:lnTo>
                  <a:pt x="354" y="546"/>
                </a:lnTo>
                <a:lnTo>
                  <a:pt x="362" y="553"/>
                </a:lnTo>
                <a:lnTo>
                  <a:pt x="366" y="567"/>
                </a:lnTo>
                <a:lnTo>
                  <a:pt x="364" y="581"/>
                </a:lnTo>
                <a:lnTo>
                  <a:pt x="360" y="597"/>
                </a:lnTo>
                <a:lnTo>
                  <a:pt x="354" y="615"/>
                </a:lnTo>
                <a:lnTo>
                  <a:pt x="349" y="629"/>
                </a:lnTo>
                <a:lnTo>
                  <a:pt x="350" y="643"/>
                </a:lnTo>
                <a:lnTo>
                  <a:pt x="356" y="658"/>
                </a:lnTo>
                <a:lnTo>
                  <a:pt x="366" y="669"/>
                </a:lnTo>
                <a:lnTo>
                  <a:pt x="376" y="676"/>
                </a:lnTo>
                <a:lnTo>
                  <a:pt x="391" y="680"/>
                </a:lnTo>
                <a:lnTo>
                  <a:pt x="406" y="684"/>
                </a:lnTo>
                <a:lnTo>
                  <a:pt x="428" y="688"/>
                </a:lnTo>
                <a:lnTo>
                  <a:pt x="446" y="690"/>
                </a:lnTo>
                <a:lnTo>
                  <a:pt x="469" y="691"/>
                </a:lnTo>
                <a:lnTo>
                  <a:pt x="489" y="689"/>
                </a:lnTo>
                <a:lnTo>
                  <a:pt x="508" y="685"/>
                </a:lnTo>
                <a:lnTo>
                  <a:pt x="527" y="680"/>
                </a:lnTo>
                <a:lnTo>
                  <a:pt x="545" y="674"/>
                </a:lnTo>
                <a:lnTo>
                  <a:pt x="558" y="667"/>
                </a:lnTo>
                <a:lnTo>
                  <a:pt x="571" y="659"/>
                </a:lnTo>
                <a:lnTo>
                  <a:pt x="582" y="650"/>
                </a:lnTo>
                <a:lnTo>
                  <a:pt x="591" y="638"/>
                </a:lnTo>
                <a:lnTo>
                  <a:pt x="596" y="624"/>
                </a:lnTo>
                <a:lnTo>
                  <a:pt x="597" y="601"/>
                </a:lnTo>
                <a:lnTo>
                  <a:pt x="597" y="584"/>
                </a:lnTo>
                <a:lnTo>
                  <a:pt x="600" y="569"/>
                </a:lnTo>
                <a:lnTo>
                  <a:pt x="606" y="557"/>
                </a:lnTo>
                <a:lnTo>
                  <a:pt x="616" y="547"/>
                </a:lnTo>
                <a:lnTo>
                  <a:pt x="626" y="538"/>
                </a:lnTo>
                <a:lnTo>
                  <a:pt x="639" y="530"/>
                </a:lnTo>
                <a:lnTo>
                  <a:pt x="652" y="524"/>
                </a:lnTo>
                <a:lnTo>
                  <a:pt x="671" y="518"/>
                </a:lnTo>
                <a:lnTo>
                  <a:pt x="688" y="516"/>
                </a:lnTo>
                <a:lnTo>
                  <a:pt x="707" y="514"/>
                </a:lnTo>
                <a:lnTo>
                  <a:pt x="726" y="513"/>
                </a:lnTo>
                <a:lnTo>
                  <a:pt x="747" y="512"/>
                </a:lnTo>
                <a:lnTo>
                  <a:pt x="769" y="513"/>
                </a:lnTo>
                <a:lnTo>
                  <a:pt x="787" y="514"/>
                </a:lnTo>
                <a:lnTo>
                  <a:pt x="802" y="516"/>
                </a:lnTo>
                <a:lnTo>
                  <a:pt x="819" y="518"/>
                </a:lnTo>
                <a:lnTo>
                  <a:pt x="834" y="520"/>
                </a:lnTo>
                <a:lnTo>
                  <a:pt x="851" y="521"/>
                </a:lnTo>
                <a:lnTo>
                  <a:pt x="976" y="525"/>
                </a:lnTo>
                <a:lnTo>
                  <a:pt x="851" y="41"/>
                </a:lnTo>
                <a:lnTo>
                  <a:pt x="833" y="31"/>
                </a:lnTo>
                <a:lnTo>
                  <a:pt x="821" y="24"/>
                </a:lnTo>
                <a:lnTo>
                  <a:pt x="806" y="18"/>
                </a:lnTo>
                <a:lnTo>
                  <a:pt x="789" y="12"/>
                </a:lnTo>
                <a:lnTo>
                  <a:pt x="771" y="8"/>
                </a:lnTo>
                <a:lnTo>
                  <a:pt x="751" y="5"/>
                </a:lnTo>
                <a:lnTo>
                  <a:pt x="727" y="2"/>
                </a:lnTo>
                <a:lnTo>
                  <a:pt x="706" y="1"/>
                </a:lnTo>
                <a:lnTo>
                  <a:pt x="684" y="0"/>
                </a:lnTo>
                <a:lnTo>
                  <a:pt x="660" y="0"/>
                </a:lnTo>
                <a:lnTo>
                  <a:pt x="631" y="0"/>
                </a:lnTo>
                <a:lnTo>
                  <a:pt x="608" y="2"/>
                </a:lnTo>
                <a:lnTo>
                  <a:pt x="586" y="4"/>
                </a:lnTo>
                <a:lnTo>
                  <a:pt x="566" y="6"/>
                </a:lnTo>
                <a:lnTo>
                  <a:pt x="548" y="10"/>
                </a:lnTo>
                <a:lnTo>
                  <a:pt x="533" y="14"/>
                </a:lnTo>
                <a:lnTo>
                  <a:pt x="521" y="19"/>
                </a:lnTo>
                <a:lnTo>
                  <a:pt x="511" y="25"/>
                </a:lnTo>
                <a:lnTo>
                  <a:pt x="504" y="31"/>
                </a:lnTo>
                <a:lnTo>
                  <a:pt x="500" y="41"/>
                </a:lnTo>
                <a:lnTo>
                  <a:pt x="500" y="50"/>
                </a:lnTo>
                <a:lnTo>
                  <a:pt x="505" y="59"/>
                </a:lnTo>
                <a:lnTo>
                  <a:pt x="511" y="67"/>
                </a:lnTo>
                <a:lnTo>
                  <a:pt x="515" y="76"/>
                </a:lnTo>
                <a:lnTo>
                  <a:pt x="515" y="88"/>
                </a:lnTo>
                <a:lnTo>
                  <a:pt x="509" y="98"/>
                </a:lnTo>
                <a:lnTo>
                  <a:pt x="501" y="108"/>
                </a:lnTo>
                <a:lnTo>
                  <a:pt x="488" y="119"/>
                </a:lnTo>
                <a:lnTo>
                  <a:pt x="476" y="128"/>
                </a:lnTo>
                <a:lnTo>
                  <a:pt x="464" y="134"/>
                </a:lnTo>
                <a:lnTo>
                  <a:pt x="451" y="139"/>
                </a:lnTo>
                <a:lnTo>
                  <a:pt x="438" y="145"/>
                </a:lnTo>
                <a:lnTo>
                  <a:pt x="424" y="149"/>
                </a:lnTo>
                <a:lnTo>
                  <a:pt x="409" y="152"/>
                </a:lnTo>
                <a:lnTo>
                  <a:pt x="395" y="154"/>
                </a:lnTo>
                <a:lnTo>
                  <a:pt x="383" y="157"/>
                </a:lnTo>
                <a:lnTo>
                  <a:pt x="366" y="157"/>
                </a:lnTo>
                <a:lnTo>
                  <a:pt x="352" y="154"/>
                </a:lnTo>
                <a:lnTo>
                  <a:pt x="338" y="152"/>
                </a:lnTo>
                <a:lnTo>
                  <a:pt x="326" y="148"/>
                </a:lnTo>
                <a:lnTo>
                  <a:pt x="313" y="143"/>
                </a:lnTo>
                <a:lnTo>
                  <a:pt x="302" y="137"/>
                </a:lnTo>
                <a:lnTo>
                  <a:pt x="294" y="130"/>
                </a:lnTo>
                <a:lnTo>
                  <a:pt x="291" y="123"/>
                </a:lnTo>
                <a:lnTo>
                  <a:pt x="290" y="116"/>
                </a:lnTo>
                <a:lnTo>
                  <a:pt x="291" y="105"/>
                </a:lnTo>
                <a:lnTo>
                  <a:pt x="294" y="95"/>
                </a:lnTo>
                <a:lnTo>
                  <a:pt x="302" y="83"/>
                </a:lnTo>
                <a:lnTo>
                  <a:pt x="311" y="71"/>
                </a:lnTo>
                <a:lnTo>
                  <a:pt x="318" y="62"/>
                </a:lnTo>
                <a:lnTo>
                  <a:pt x="323" y="55"/>
                </a:lnTo>
                <a:lnTo>
                  <a:pt x="327" y="44"/>
                </a:lnTo>
                <a:lnTo>
                  <a:pt x="330" y="33"/>
                </a:lnTo>
                <a:lnTo>
                  <a:pt x="327" y="23"/>
                </a:lnTo>
                <a:lnTo>
                  <a:pt x="321" y="15"/>
                </a:lnTo>
                <a:lnTo>
                  <a:pt x="310" y="8"/>
                </a:lnTo>
                <a:lnTo>
                  <a:pt x="297" y="5"/>
                </a:lnTo>
                <a:lnTo>
                  <a:pt x="285" y="2"/>
                </a:lnTo>
                <a:lnTo>
                  <a:pt x="268" y="0"/>
                </a:lnTo>
                <a:lnTo>
                  <a:pt x="233" y="0"/>
                </a:lnTo>
                <a:lnTo>
                  <a:pt x="207" y="2"/>
                </a:lnTo>
                <a:lnTo>
                  <a:pt x="184" y="5"/>
                </a:lnTo>
                <a:lnTo>
                  <a:pt x="153" y="9"/>
                </a:lnTo>
                <a:lnTo>
                  <a:pt x="125" y="14"/>
                </a:lnTo>
                <a:lnTo>
                  <a:pt x="94" y="19"/>
                </a:lnTo>
                <a:lnTo>
                  <a:pt x="74" y="23"/>
                </a:lnTo>
                <a:lnTo>
                  <a:pt x="56" y="27"/>
                </a:lnTo>
                <a:lnTo>
                  <a:pt x="47" y="31"/>
                </a:lnTo>
                <a:lnTo>
                  <a:pt x="50" y="41"/>
                </a:lnTo>
                <a:lnTo>
                  <a:pt x="54" y="56"/>
                </a:lnTo>
                <a:lnTo>
                  <a:pt x="56" y="70"/>
                </a:lnTo>
                <a:lnTo>
                  <a:pt x="57" y="82"/>
                </a:lnTo>
                <a:lnTo>
                  <a:pt x="55" y="95"/>
                </a:lnTo>
                <a:lnTo>
                  <a:pt x="52" y="106"/>
                </a:lnTo>
                <a:lnTo>
                  <a:pt x="48" y="119"/>
                </a:lnTo>
                <a:lnTo>
                  <a:pt x="44" y="129"/>
                </a:lnTo>
                <a:lnTo>
                  <a:pt x="39" y="144"/>
                </a:lnTo>
                <a:lnTo>
                  <a:pt x="33" y="160"/>
                </a:lnTo>
                <a:lnTo>
                  <a:pt x="27" y="175"/>
                </a:lnTo>
                <a:lnTo>
                  <a:pt x="18" y="190"/>
                </a:lnTo>
                <a:lnTo>
                  <a:pt x="13" y="205"/>
                </a:lnTo>
                <a:lnTo>
                  <a:pt x="9" y="217"/>
                </a:lnTo>
                <a:lnTo>
                  <a:pt x="5" y="230"/>
                </a:lnTo>
                <a:lnTo>
                  <a:pt x="1" y="248"/>
                </a:lnTo>
                <a:lnTo>
                  <a:pt x="0" y="263"/>
                </a:lnTo>
                <a:lnTo>
                  <a:pt x="2" y="276"/>
                </a:lnTo>
                <a:lnTo>
                  <a:pt x="6" y="290"/>
                </a:lnTo>
                <a:lnTo>
                  <a:pt x="13" y="299"/>
                </a:lnTo>
                <a:lnTo>
                  <a:pt x="22" y="307"/>
                </a:lnTo>
                <a:lnTo>
                  <a:pt x="35" y="311"/>
                </a:lnTo>
                <a:lnTo>
                  <a:pt x="48" y="311"/>
                </a:lnTo>
                <a:lnTo>
                  <a:pt x="66" y="308"/>
                </a:lnTo>
                <a:lnTo>
                  <a:pt x="81" y="301"/>
                </a:lnTo>
                <a:lnTo>
                  <a:pt x="94" y="293"/>
                </a:lnTo>
                <a:lnTo>
                  <a:pt x="105" y="280"/>
                </a:lnTo>
                <a:lnTo>
                  <a:pt x="112" y="264"/>
                </a:lnTo>
                <a:lnTo>
                  <a:pt x="114" y="249"/>
                </a:lnTo>
                <a:lnTo>
                  <a:pt x="119" y="236"/>
                </a:lnTo>
                <a:lnTo>
                  <a:pt x="127" y="225"/>
                </a:lnTo>
                <a:lnTo>
                  <a:pt x="137" y="216"/>
                </a:lnTo>
                <a:lnTo>
                  <a:pt x="150" y="209"/>
                </a:lnTo>
                <a:lnTo>
                  <a:pt x="163" y="206"/>
                </a:lnTo>
                <a:lnTo>
                  <a:pt x="174" y="205"/>
                </a:lnTo>
                <a:lnTo>
                  <a:pt x="188" y="205"/>
                </a:lnTo>
                <a:lnTo>
                  <a:pt x="203" y="207"/>
                </a:lnTo>
                <a:lnTo>
                  <a:pt x="215" y="211"/>
                </a:lnTo>
                <a:lnTo>
                  <a:pt x="227" y="217"/>
                </a:lnTo>
                <a:lnTo>
                  <a:pt x="238" y="227"/>
                </a:lnTo>
                <a:lnTo>
                  <a:pt x="246" y="238"/>
                </a:lnTo>
                <a:lnTo>
                  <a:pt x="253" y="253"/>
                </a:lnTo>
                <a:lnTo>
                  <a:pt x="255" y="267"/>
                </a:lnTo>
                <a:lnTo>
                  <a:pt x="254" y="281"/>
                </a:lnTo>
                <a:lnTo>
                  <a:pt x="250" y="296"/>
                </a:lnTo>
                <a:lnTo>
                  <a:pt x="244" y="311"/>
                </a:lnTo>
                <a:lnTo>
                  <a:pt x="236" y="325"/>
                </a:lnTo>
                <a:lnTo>
                  <a:pt x="225" y="339"/>
                </a:lnTo>
                <a:lnTo>
                  <a:pt x="214" y="350"/>
                </a:lnTo>
                <a:lnTo>
                  <a:pt x="201" y="363"/>
                </a:lnTo>
                <a:lnTo>
                  <a:pt x="190" y="372"/>
                </a:lnTo>
                <a:lnTo>
                  <a:pt x="177" y="380"/>
                </a:lnTo>
                <a:lnTo>
                  <a:pt x="166" y="384"/>
                </a:lnTo>
                <a:lnTo>
                  <a:pt x="150" y="388"/>
                </a:lnTo>
                <a:lnTo>
                  <a:pt x="137" y="390"/>
                </a:lnTo>
                <a:lnTo>
                  <a:pt x="123" y="393"/>
                </a:lnTo>
                <a:lnTo>
                  <a:pt x="111" y="397"/>
                </a:lnTo>
                <a:lnTo>
                  <a:pt x="95" y="405"/>
                </a:lnTo>
                <a:lnTo>
                  <a:pt x="82" y="413"/>
                </a:lnTo>
                <a:lnTo>
                  <a:pt x="72" y="422"/>
                </a:lnTo>
                <a:lnTo>
                  <a:pt x="60" y="433"/>
                </a:lnTo>
                <a:lnTo>
                  <a:pt x="52" y="444"/>
                </a:lnTo>
                <a:lnTo>
                  <a:pt x="43" y="458"/>
                </a:lnTo>
                <a:lnTo>
                  <a:pt x="38" y="470"/>
                </a:lnTo>
                <a:lnTo>
                  <a:pt x="33" y="485"/>
                </a:lnTo>
                <a:lnTo>
                  <a:pt x="31" y="499"/>
                </a:lnTo>
                <a:lnTo>
                  <a:pt x="31" y="511"/>
                </a:lnTo>
                <a:lnTo>
                  <a:pt x="33" y="527"/>
                </a:lnTo>
                <a:lnTo>
                  <a:pt x="36" y="545"/>
                </a:lnTo>
                <a:lnTo>
                  <a:pt x="39" y="562"/>
                </a:lnTo>
                <a:close/>
              </a:path>
            </a:pathLst>
          </a:custGeom>
          <a:solidFill>
            <a:srgbClr val="FFFFCC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Freeform 6"/>
          <p:cNvSpPr>
            <a:spLocks/>
          </p:cNvSpPr>
          <p:nvPr/>
        </p:nvSpPr>
        <p:spPr bwMode="auto">
          <a:xfrm>
            <a:off x="5595144" y="3179763"/>
            <a:ext cx="1828800" cy="1196975"/>
          </a:xfrm>
          <a:custGeom>
            <a:avLst/>
            <a:gdLst>
              <a:gd name="T0" fmla="*/ 2147483647 w 1165"/>
              <a:gd name="T1" fmla="*/ 535731836 h 735"/>
              <a:gd name="T2" fmla="*/ 2147483647 w 1165"/>
              <a:gd name="T3" fmla="*/ 763814940 h 735"/>
              <a:gd name="T4" fmla="*/ 2147483647 w 1165"/>
              <a:gd name="T5" fmla="*/ 970681668 h 735"/>
              <a:gd name="T6" fmla="*/ 2147483647 w 1165"/>
              <a:gd name="T7" fmla="*/ 1105939798 h 735"/>
              <a:gd name="T8" fmla="*/ 2147483647 w 1165"/>
              <a:gd name="T9" fmla="*/ 1015767712 h 735"/>
              <a:gd name="T10" fmla="*/ 2147483647 w 1165"/>
              <a:gd name="T11" fmla="*/ 843378737 h 735"/>
              <a:gd name="T12" fmla="*/ 2147483647 w 1165"/>
              <a:gd name="T13" fmla="*/ 838074593 h 735"/>
              <a:gd name="T14" fmla="*/ 2147483647 w 1165"/>
              <a:gd name="T15" fmla="*/ 965377524 h 735"/>
              <a:gd name="T16" fmla="*/ 2147483647 w 1165"/>
              <a:gd name="T17" fmla="*/ 1119200974 h 735"/>
              <a:gd name="T18" fmla="*/ 2147483647 w 1165"/>
              <a:gd name="T19" fmla="*/ 1283632714 h 735"/>
              <a:gd name="T20" fmla="*/ 2147483647 w 1165"/>
              <a:gd name="T21" fmla="*/ 1334022902 h 735"/>
              <a:gd name="T22" fmla="*/ 2147483647 w 1165"/>
              <a:gd name="T23" fmla="*/ 1442760309 h 735"/>
              <a:gd name="T24" fmla="*/ 2147483647 w 1165"/>
              <a:gd name="T25" fmla="*/ 1639018544 h 735"/>
              <a:gd name="T26" fmla="*/ 2147483647 w 1165"/>
              <a:gd name="T27" fmla="*/ 1739800956 h 735"/>
              <a:gd name="T28" fmla="*/ 2119233744 w 1165"/>
              <a:gd name="T29" fmla="*/ 1729191038 h 735"/>
              <a:gd name="T30" fmla="*/ 1882668752 w 1165"/>
              <a:gd name="T31" fmla="*/ 1803450691 h 735"/>
              <a:gd name="T32" fmla="*/ 1648566752 w 1165"/>
              <a:gd name="T33" fmla="*/ 1901579809 h 735"/>
              <a:gd name="T34" fmla="*/ 1384894325 w 1165"/>
              <a:gd name="T35" fmla="*/ 1944014594 h 735"/>
              <a:gd name="T36" fmla="*/ 1239505570 w 1165"/>
              <a:gd name="T37" fmla="*/ 1837928445 h 735"/>
              <a:gd name="T38" fmla="*/ 1318360568 w 1165"/>
              <a:gd name="T39" fmla="*/ 1686757474 h 735"/>
              <a:gd name="T40" fmla="*/ 1520427970 w 1165"/>
              <a:gd name="T41" fmla="*/ 1596585388 h 735"/>
              <a:gd name="T42" fmla="*/ 1668281679 w 1165"/>
              <a:gd name="T43" fmla="*/ 1493152125 h 735"/>
              <a:gd name="T44" fmla="*/ 1569711362 w 1165"/>
              <a:gd name="T45" fmla="*/ 1395023007 h 735"/>
              <a:gd name="T46" fmla="*/ 1345467611 w 1165"/>
              <a:gd name="T47" fmla="*/ 1405631297 h 735"/>
              <a:gd name="T48" fmla="*/ 1136008092 w 1165"/>
              <a:gd name="T49" fmla="*/ 1490499239 h 735"/>
              <a:gd name="T50" fmla="*/ 899443100 w 1165"/>
              <a:gd name="T51" fmla="*/ 1639018544 h 735"/>
              <a:gd name="T52" fmla="*/ 620985066 w 1165"/>
              <a:gd name="T53" fmla="*/ 1729191038 h 735"/>
              <a:gd name="T54" fmla="*/ 344991693 w 1165"/>
              <a:gd name="T55" fmla="*/ 1747756359 h 735"/>
              <a:gd name="T56" fmla="*/ 480523866 w 1165"/>
              <a:gd name="T57" fmla="*/ 1572715923 h 735"/>
              <a:gd name="T58" fmla="*/ 584021345 w 1165"/>
              <a:gd name="T59" fmla="*/ 1384414718 h 735"/>
              <a:gd name="T60" fmla="*/ 537200945 w 1165"/>
              <a:gd name="T61" fmla="*/ 1222634237 h 735"/>
              <a:gd name="T62" fmla="*/ 406597895 w 1165"/>
              <a:gd name="T63" fmla="*/ 1227938381 h 735"/>
              <a:gd name="T64" fmla="*/ 298171293 w 1165"/>
              <a:gd name="T65" fmla="*/ 1371153542 h 735"/>
              <a:gd name="T66" fmla="*/ 135532125 w 1165"/>
              <a:gd name="T67" fmla="*/ 1424196617 h 735"/>
              <a:gd name="T68" fmla="*/ 9856682 w 1165"/>
              <a:gd name="T69" fmla="*/ 1299545147 h 735"/>
              <a:gd name="T70" fmla="*/ 39428296 w 1165"/>
              <a:gd name="T71" fmla="*/ 1129809263 h 735"/>
              <a:gd name="T72" fmla="*/ 211924179 w 1165"/>
              <a:gd name="T73" fmla="*/ 1013114825 h 735"/>
              <a:gd name="T74" fmla="*/ 322813774 w 1165"/>
              <a:gd name="T75" fmla="*/ 830117561 h 735"/>
              <a:gd name="T76" fmla="*/ 253815455 w 1165"/>
              <a:gd name="T77" fmla="*/ 594077427 h 735"/>
              <a:gd name="T78" fmla="*/ 229172974 w 1165"/>
              <a:gd name="T79" fmla="*/ 363342964 h 735"/>
              <a:gd name="T80" fmla="*/ 448489269 w 1165"/>
              <a:gd name="T81" fmla="*/ 395167831 h 735"/>
              <a:gd name="T82" fmla="*/ 793480863 w 1165"/>
              <a:gd name="T83" fmla="*/ 408429007 h 735"/>
              <a:gd name="T84" fmla="*/ 980762659 w 1165"/>
              <a:gd name="T85" fmla="*/ 347428901 h 735"/>
              <a:gd name="T86" fmla="*/ 985690214 w 1165"/>
              <a:gd name="T87" fmla="*/ 198909545 h 735"/>
              <a:gd name="T88" fmla="*/ 1042367292 w 1165"/>
              <a:gd name="T89" fmla="*/ 53043087 h 735"/>
              <a:gd name="T90" fmla="*/ 1264148051 w 1165"/>
              <a:gd name="T91" fmla="*/ 0 h 735"/>
              <a:gd name="T92" fmla="*/ 1473607570 w 1165"/>
              <a:gd name="T93" fmla="*/ 47738943 h 735"/>
              <a:gd name="T94" fmla="*/ 1542605889 w 1165"/>
              <a:gd name="T95" fmla="*/ 182997111 h 735"/>
              <a:gd name="T96" fmla="*/ 1478535125 w 1165"/>
              <a:gd name="T97" fmla="*/ 358038819 h 735"/>
              <a:gd name="T98" fmla="*/ 1616531762 w 1165"/>
              <a:gd name="T99" fmla="*/ 453515152 h 735"/>
              <a:gd name="T100" fmla="*/ 1887597876 w 1165"/>
              <a:gd name="T101" fmla="*/ 450862266 h 735"/>
              <a:gd name="T102" fmla="*/ 2147483647 w 1165"/>
              <a:gd name="T103" fmla="*/ 384559542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66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10"/>
          <p:cNvSpPr>
            <a:spLocks/>
          </p:cNvSpPr>
          <p:nvPr/>
        </p:nvSpPr>
        <p:spPr bwMode="auto">
          <a:xfrm>
            <a:off x="5491956" y="4883572"/>
            <a:ext cx="1589087" cy="1038225"/>
          </a:xfrm>
          <a:custGeom>
            <a:avLst/>
            <a:gdLst>
              <a:gd name="T0" fmla="*/ 2147483647 w 1009"/>
              <a:gd name="T1" fmla="*/ 331479875 h 635"/>
              <a:gd name="T2" fmla="*/ 2048769686 w 1009"/>
              <a:gd name="T3" fmla="*/ 363558562 h 635"/>
              <a:gd name="T4" fmla="*/ 1850341747 w 1009"/>
              <a:gd name="T5" fmla="*/ 441082160 h 635"/>
              <a:gd name="T6" fmla="*/ 1622149145 w 1009"/>
              <a:gd name="T7" fmla="*/ 529298551 h 635"/>
              <a:gd name="T8" fmla="*/ 1426201694 w 1009"/>
              <a:gd name="T9" fmla="*/ 564050463 h 635"/>
              <a:gd name="T10" fmla="*/ 1289782781 w 1009"/>
              <a:gd name="T11" fmla="*/ 518605655 h 635"/>
              <a:gd name="T12" fmla="*/ 1250096564 w 1009"/>
              <a:gd name="T13" fmla="*/ 430389264 h 635"/>
              <a:gd name="T14" fmla="*/ 1312105590 w 1009"/>
              <a:gd name="T15" fmla="*/ 315440531 h 635"/>
              <a:gd name="T16" fmla="*/ 1451004989 w 1009"/>
              <a:gd name="T17" fmla="*/ 232570588 h 635"/>
              <a:gd name="T18" fmla="*/ 1612227197 w 1009"/>
              <a:gd name="T19" fmla="*/ 173759609 h 635"/>
              <a:gd name="T20" fmla="*/ 1676717104 w 1009"/>
              <a:gd name="T21" fmla="*/ 74850297 h 635"/>
              <a:gd name="T22" fmla="*/ 1584943415 w 1009"/>
              <a:gd name="T23" fmla="*/ 2673225 h 635"/>
              <a:gd name="T24" fmla="*/ 1386515476 w 1009"/>
              <a:gd name="T25" fmla="*/ 8019675 h 635"/>
              <a:gd name="T26" fmla="*/ 1193048512 w 1009"/>
              <a:gd name="T27" fmla="*/ 80196745 h 635"/>
              <a:gd name="T28" fmla="*/ 979739226 w 1009"/>
              <a:gd name="T29" fmla="*/ 208511521 h 635"/>
              <a:gd name="T30" fmla="*/ 768908655 w 1009"/>
              <a:gd name="T31" fmla="*/ 312767307 h 635"/>
              <a:gd name="T32" fmla="*/ 540716447 w 1009"/>
              <a:gd name="T33" fmla="*/ 355538890 h 635"/>
              <a:gd name="T34" fmla="*/ 344768897 w 1009"/>
              <a:gd name="T35" fmla="*/ 360885338 h 635"/>
              <a:gd name="T36" fmla="*/ 401816950 w 1009"/>
              <a:gd name="T37" fmla="*/ 588109478 h 635"/>
              <a:gd name="T38" fmla="*/ 456384613 w 1009"/>
              <a:gd name="T39" fmla="*/ 777908380 h 635"/>
              <a:gd name="T40" fmla="*/ 411738898 w 1009"/>
              <a:gd name="T41" fmla="*/ 892857215 h 635"/>
              <a:gd name="T42" fmla="*/ 317485115 w 1009"/>
              <a:gd name="T43" fmla="*/ 919589455 h 635"/>
              <a:gd name="T44" fmla="*/ 215789871 w 1009"/>
              <a:gd name="T45" fmla="*/ 876817872 h 635"/>
              <a:gd name="T46" fmla="*/ 96734294 w 1009"/>
              <a:gd name="T47" fmla="*/ 842065756 h 635"/>
              <a:gd name="T48" fmla="*/ 17361840 w 1009"/>
              <a:gd name="T49" fmla="*/ 922262679 h 635"/>
              <a:gd name="T50" fmla="*/ 4960976 w 1009"/>
              <a:gd name="T51" fmla="*/ 1058597102 h 635"/>
              <a:gd name="T52" fmla="*/ 71929424 w 1009"/>
              <a:gd name="T53" fmla="*/ 1208297644 h 635"/>
              <a:gd name="T54" fmla="*/ 208349985 w 1009"/>
              <a:gd name="T55" fmla="*/ 1280474691 h 635"/>
              <a:gd name="T56" fmla="*/ 379494141 w 1009"/>
              <a:gd name="T57" fmla="*/ 1280474691 h 635"/>
              <a:gd name="T58" fmla="*/ 446462665 w 1009"/>
              <a:gd name="T59" fmla="*/ 1352651739 h 635"/>
              <a:gd name="T60" fmla="*/ 386934027 w 1009"/>
              <a:gd name="T61" fmla="*/ 1518391625 h 635"/>
              <a:gd name="T62" fmla="*/ 292681820 w 1009"/>
              <a:gd name="T63" fmla="*/ 1665418943 h 635"/>
              <a:gd name="T64" fmla="*/ 2147483647 w 1009"/>
              <a:gd name="T65" fmla="*/ 1627993808 h 635"/>
              <a:gd name="T66" fmla="*/ 2147483647 w 1009"/>
              <a:gd name="T67" fmla="*/ 1515718401 h 635"/>
              <a:gd name="T68" fmla="*/ 2147483647 w 1009"/>
              <a:gd name="T69" fmla="*/ 1416809114 h 635"/>
              <a:gd name="T70" fmla="*/ 2147483647 w 1009"/>
              <a:gd name="T71" fmla="*/ 1283147915 h 635"/>
              <a:gd name="T72" fmla="*/ 2147483647 w 1009"/>
              <a:gd name="T73" fmla="*/ 1192258300 h 635"/>
              <a:gd name="T74" fmla="*/ 2147483647 w 1009"/>
              <a:gd name="T75" fmla="*/ 1173545733 h 635"/>
              <a:gd name="T76" fmla="*/ 2147483647 w 1009"/>
              <a:gd name="T77" fmla="*/ 1210970868 h 635"/>
              <a:gd name="T78" fmla="*/ 1991721634 w 1009"/>
              <a:gd name="T79" fmla="*/ 1216317316 h 635"/>
              <a:gd name="T80" fmla="*/ 1885066991 w 1009"/>
              <a:gd name="T81" fmla="*/ 1133447373 h 635"/>
              <a:gd name="T82" fmla="*/ 1907389799 w 1009"/>
              <a:gd name="T83" fmla="*/ 999786174 h 635"/>
              <a:gd name="T84" fmla="*/ 2011563955 w 1009"/>
              <a:gd name="T85" fmla="*/ 911569783 h 635"/>
              <a:gd name="T86" fmla="*/ 2147483647 w 1009"/>
              <a:gd name="T87" fmla="*/ 879491096 h 635"/>
              <a:gd name="T88" fmla="*/ 2147483647 w 1009"/>
              <a:gd name="T89" fmla="*/ 831372860 h 635"/>
              <a:gd name="T90" fmla="*/ 2147483647 w 1009"/>
              <a:gd name="T91" fmla="*/ 713751005 h 635"/>
              <a:gd name="T92" fmla="*/ 2147483647 w 1009"/>
              <a:gd name="T93" fmla="*/ 537318223 h 635"/>
              <a:gd name="T94" fmla="*/ 2147483647 w 1009"/>
              <a:gd name="T95" fmla="*/ 358212114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66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11"/>
          <p:cNvSpPr>
            <a:spLocks/>
          </p:cNvSpPr>
          <p:nvPr/>
        </p:nvSpPr>
        <p:spPr bwMode="auto">
          <a:xfrm>
            <a:off x="3863894" y="4330313"/>
            <a:ext cx="1716087" cy="863600"/>
          </a:xfrm>
          <a:custGeom>
            <a:avLst/>
            <a:gdLst>
              <a:gd name="T0" fmla="*/ 244493670 w 1092"/>
              <a:gd name="T1" fmla="*/ 179864591 h 531"/>
              <a:gd name="T2" fmla="*/ 325992051 w 1092"/>
              <a:gd name="T3" fmla="*/ 171929558 h 531"/>
              <a:gd name="T4" fmla="*/ 461822260 w 1092"/>
              <a:gd name="T5" fmla="*/ 142833896 h 531"/>
              <a:gd name="T6" fmla="*/ 617409364 w 1092"/>
              <a:gd name="T7" fmla="*/ 105803175 h 531"/>
              <a:gd name="T8" fmla="*/ 765588381 w 1092"/>
              <a:gd name="T9" fmla="*/ 52900774 h 531"/>
              <a:gd name="T10" fmla="*/ 901417117 w 1092"/>
              <a:gd name="T11" fmla="*/ 10579505 h 531"/>
              <a:gd name="T12" fmla="*/ 985385908 w 1092"/>
              <a:gd name="T13" fmla="*/ 0 h 531"/>
              <a:gd name="T14" fmla="*/ 1079231624 w 1092"/>
              <a:gd name="T15" fmla="*/ 7935036 h 531"/>
              <a:gd name="T16" fmla="*/ 1158259595 w 1092"/>
              <a:gd name="T17" fmla="*/ 29095675 h 531"/>
              <a:gd name="T18" fmla="*/ 1207652077 w 1092"/>
              <a:gd name="T19" fmla="*/ 63481915 h 531"/>
              <a:gd name="T20" fmla="*/ 1227409070 w 1092"/>
              <a:gd name="T21" fmla="*/ 116382702 h 531"/>
              <a:gd name="T22" fmla="*/ 1215061735 w 1092"/>
              <a:gd name="T23" fmla="*/ 174574027 h 531"/>
              <a:gd name="T24" fmla="*/ 1163198843 w 1092"/>
              <a:gd name="T25" fmla="*/ 259216597 h 531"/>
              <a:gd name="T26" fmla="*/ 1140973012 w 1092"/>
              <a:gd name="T27" fmla="*/ 330633519 h 531"/>
              <a:gd name="T28" fmla="*/ 1140973012 w 1092"/>
              <a:gd name="T29" fmla="*/ 386178750 h 531"/>
              <a:gd name="T30" fmla="*/ 1175547749 w 1092"/>
              <a:gd name="T31" fmla="*/ 452305210 h 531"/>
              <a:gd name="T32" fmla="*/ 1237287566 w 1092"/>
              <a:gd name="T33" fmla="*/ 499917033 h 531"/>
              <a:gd name="T34" fmla="*/ 1318785947 w 1092"/>
              <a:gd name="T35" fmla="*/ 523722132 h 531"/>
              <a:gd name="T36" fmla="*/ 1390405832 w 1092"/>
              <a:gd name="T37" fmla="*/ 523722132 h 531"/>
              <a:gd name="T38" fmla="*/ 1462025716 w 1092"/>
              <a:gd name="T39" fmla="*/ 502561502 h 531"/>
              <a:gd name="T40" fmla="*/ 1541053687 w 1092"/>
              <a:gd name="T41" fmla="*/ 457595774 h 531"/>
              <a:gd name="T42" fmla="*/ 1602795076 w 1092"/>
              <a:gd name="T43" fmla="*/ 407339380 h 531"/>
              <a:gd name="T44" fmla="*/ 1642309061 w 1092"/>
              <a:gd name="T45" fmla="*/ 343857490 h 531"/>
              <a:gd name="T46" fmla="*/ 1657127199 w 1092"/>
              <a:gd name="T47" fmla="*/ 259216597 h 531"/>
              <a:gd name="T48" fmla="*/ 1681823440 w 1092"/>
              <a:gd name="T49" fmla="*/ 203669690 h 531"/>
              <a:gd name="T50" fmla="*/ 1741094418 w 1092"/>
              <a:gd name="T51" fmla="*/ 166638994 h 531"/>
              <a:gd name="T52" fmla="*/ 1844820201 w 1092"/>
              <a:gd name="T53" fmla="*/ 132252767 h 531"/>
              <a:gd name="T54" fmla="*/ 1943605165 w 1092"/>
              <a:gd name="T55" fmla="*/ 103157079 h 531"/>
              <a:gd name="T56" fmla="*/ 2121418100 w 1092"/>
              <a:gd name="T57" fmla="*/ 68770853 h 531"/>
              <a:gd name="T58" fmla="*/ 2147483647 w 1092"/>
              <a:gd name="T59" fmla="*/ 58191351 h 531"/>
              <a:gd name="T60" fmla="*/ 2147483647 w 1092"/>
              <a:gd name="T61" fmla="*/ 71416948 h 531"/>
              <a:gd name="T62" fmla="*/ 2147483647 w 1092"/>
              <a:gd name="T63" fmla="*/ 150768928 h 531"/>
              <a:gd name="T64" fmla="*/ 2147483647 w 1092"/>
              <a:gd name="T65" fmla="*/ 277731132 h 531"/>
              <a:gd name="T66" fmla="*/ 2147483647 w 1092"/>
              <a:gd name="T67" fmla="*/ 394113783 h 531"/>
              <a:gd name="T68" fmla="*/ 2147483647 w 1092"/>
              <a:gd name="T69" fmla="*/ 481400872 h 531"/>
              <a:gd name="T70" fmla="*/ 2147483647 w 1092"/>
              <a:gd name="T71" fmla="*/ 544882762 h 531"/>
              <a:gd name="T72" fmla="*/ 2147483647 w 1092"/>
              <a:gd name="T73" fmla="*/ 587204021 h 531"/>
              <a:gd name="T74" fmla="*/ 2147483647 w 1092"/>
              <a:gd name="T75" fmla="*/ 613655215 h 531"/>
              <a:gd name="T76" fmla="*/ 2147483647 w 1092"/>
              <a:gd name="T77" fmla="*/ 608364651 h 531"/>
              <a:gd name="T78" fmla="*/ 2147483647 w 1092"/>
              <a:gd name="T79" fmla="*/ 581913457 h 531"/>
              <a:gd name="T80" fmla="*/ 2147483647 w 1092"/>
              <a:gd name="T81" fmla="*/ 552817795 h 531"/>
              <a:gd name="T82" fmla="*/ 2147483647 w 1092"/>
              <a:gd name="T83" fmla="*/ 536947729 h 531"/>
              <a:gd name="T84" fmla="*/ 2147483647 w 1092"/>
              <a:gd name="T85" fmla="*/ 552817795 h 531"/>
              <a:gd name="T86" fmla="*/ 2147483647 w 1092"/>
              <a:gd name="T87" fmla="*/ 600429618 h 531"/>
              <a:gd name="T88" fmla="*/ 2147483647 w 1092"/>
              <a:gd name="T89" fmla="*/ 663911508 h 531"/>
              <a:gd name="T90" fmla="*/ 2147483647 w 1092"/>
              <a:gd name="T91" fmla="*/ 727391771 h 531"/>
              <a:gd name="T92" fmla="*/ 2147483647 w 1092"/>
              <a:gd name="T93" fmla="*/ 814678759 h 531"/>
              <a:gd name="T94" fmla="*/ 2147483647 w 1092"/>
              <a:gd name="T95" fmla="*/ 888741980 h 531"/>
              <a:gd name="T96" fmla="*/ 2147483647 w 1092"/>
              <a:gd name="T97" fmla="*/ 933707708 h 531"/>
              <a:gd name="T98" fmla="*/ 2147483647 w 1092"/>
              <a:gd name="T99" fmla="*/ 981317906 h 531"/>
              <a:gd name="T100" fmla="*/ 2147483647 w 1092"/>
              <a:gd name="T101" fmla="*/ 999834067 h 531"/>
              <a:gd name="T102" fmla="*/ 2147483647 w 1092"/>
              <a:gd name="T103" fmla="*/ 997189598 h 531"/>
              <a:gd name="T104" fmla="*/ 2147483647 w 1092"/>
              <a:gd name="T105" fmla="*/ 991899034 h 531"/>
              <a:gd name="T106" fmla="*/ 2147483647 w 1092"/>
              <a:gd name="T107" fmla="*/ 1020994696 h 531"/>
              <a:gd name="T108" fmla="*/ 2147483647 w 1092"/>
              <a:gd name="T109" fmla="*/ 1058025392 h 531"/>
              <a:gd name="T110" fmla="*/ 2147483647 w 1092"/>
              <a:gd name="T111" fmla="*/ 1129442314 h 531"/>
              <a:gd name="T112" fmla="*/ 2147483647 w 1092"/>
              <a:gd name="T113" fmla="*/ 1216729303 h 531"/>
              <a:gd name="T114" fmla="*/ 2147483647 w 1092"/>
              <a:gd name="T115" fmla="*/ 1304016291 h 531"/>
              <a:gd name="T116" fmla="*/ 2147483647 w 1092"/>
              <a:gd name="T117" fmla="*/ 1380723777 h 531"/>
              <a:gd name="T118" fmla="*/ 0 w 1092"/>
              <a:gd name="T119" fmla="*/ 1399238312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12"/>
          <p:cNvSpPr>
            <a:spLocks/>
          </p:cNvSpPr>
          <p:nvPr/>
        </p:nvSpPr>
        <p:spPr bwMode="auto">
          <a:xfrm>
            <a:off x="6995194" y="4303713"/>
            <a:ext cx="2014537" cy="879475"/>
          </a:xfrm>
          <a:custGeom>
            <a:avLst/>
            <a:gdLst>
              <a:gd name="T0" fmla="*/ 553240044 w 1279"/>
              <a:gd name="T1" fmla="*/ 115850547 h 542"/>
              <a:gd name="T2" fmla="*/ 654957585 w 1279"/>
              <a:gd name="T3" fmla="*/ 134282192 h 542"/>
              <a:gd name="T4" fmla="*/ 761636650 w 1279"/>
              <a:gd name="T5" fmla="*/ 157979327 h 542"/>
              <a:gd name="T6" fmla="*/ 873277436 w 1279"/>
              <a:gd name="T7" fmla="*/ 150080282 h 542"/>
              <a:gd name="T8" fmla="*/ 979956501 w 1279"/>
              <a:gd name="T9" fmla="*/ 107953124 h 542"/>
              <a:gd name="T10" fmla="*/ 1089114753 w 1279"/>
              <a:gd name="T11" fmla="*/ 63192385 h 542"/>
              <a:gd name="T12" fmla="*/ 1195793818 w 1279"/>
              <a:gd name="T13" fmla="*/ 57925273 h 542"/>
              <a:gd name="T14" fmla="*/ 1282625213 w 1279"/>
              <a:gd name="T15" fmla="*/ 107953124 h 542"/>
              <a:gd name="T16" fmla="*/ 1277663689 w 1279"/>
              <a:gd name="T17" fmla="*/ 223803671 h 542"/>
              <a:gd name="T18" fmla="*/ 1252854494 w 1279"/>
              <a:gd name="T19" fmla="*/ 344921279 h 542"/>
              <a:gd name="T20" fmla="*/ 1317359031 w 1279"/>
              <a:gd name="T21" fmla="*/ 431809252 h 542"/>
              <a:gd name="T22" fmla="*/ 1446364954 w 1279"/>
              <a:gd name="T23" fmla="*/ 463405432 h 542"/>
              <a:gd name="T24" fmla="*/ 1597699309 w 1279"/>
              <a:gd name="T25" fmla="*/ 466038988 h 542"/>
              <a:gd name="T26" fmla="*/ 1736630249 w 1279"/>
              <a:gd name="T27" fmla="*/ 426543763 h 542"/>
              <a:gd name="T28" fmla="*/ 1828423167 w 1279"/>
              <a:gd name="T29" fmla="*/ 363351302 h 542"/>
              <a:gd name="T30" fmla="*/ 1865637747 w 1279"/>
              <a:gd name="T31" fmla="*/ 234336272 h 542"/>
              <a:gd name="T32" fmla="*/ 1887966180 w 1279"/>
              <a:gd name="T33" fmla="*/ 118484103 h 542"/>
              <a:gd name="T34" fmla="*/ 1969834475 w 1279"/>
              <a:gd name="T35" fmla="*/ 47394282 h 542"/>
              <a:gd name="T36" fmla="*/ 2091399687 w 1279"/>
              <a:gd name="T37" fmla="*/ 10532604 h 542"/>
              <a:gd name="T38" fmla="*/ 2147483647 w 1279"/>
              <a:gd name="T39" fmla="*/ 0 h 542"/>
              <a:gd name="T40" fmla="*/ 2147483647 w 1279"/>
              <a:gd name="T41" fmla="*/ 10532604 h 542"/>
              <a:gd name="T42" fmla="*/ 2147483647 w 1279"/>
              <a:gd name="T43" fmla="*/ 23697141 h 542"/>
              <a:gd name="T44" fmla="*/ 434157168 w 1279"/>
              <a:gd name="T45" fmla="*/ 1424444206 h 542"/>
              <a:gd name="T46" fmla="*/ 456485601 w 1279"/>
              <a:gd name="T47" fmla="*/ 1327023733 h 542"/>
              <a:gd name="T48" fmla="*/ 501142467 w 1279"/>
              <a:gd name="T49" fmla="*/ 1245401351 h 542"/>
              <a:gd name="T50" fmla="*/ 570606952 w 1279"/>
              <a:gd name="T51" fmla="*/ 1169044457 h 542"/>
              <a:gd name="T52" fmla="*/ 617744580 w 1279"/>
              <a:gd name="T53" fmla="*/ 1092689186 h 542"/>
              <a:gd name="T54" fmla="*/ 615263818 w 1279"/>
              <a:gd name="T55" fmla="*/ 990001601 h 542"/>
              <a:gd name="T56" fmla="*/ 563164667 w 1279"/>
              <a:gd name="T57" fmla="*/ 926810864 h 542"/>
              <a:gd name="T58" fmla="*/ 468890986 w 1279"/>
              <a:gd name="T59" fmla="*/ 905747285 h 542"/>
              <a:gd name="T60" fmla="*/ 359731061 w 1279"/>
              <a:gd name="T61" fmla="*/ 921545375 h 542"/>
              <a:gd name="T62" fmla="*/ 233204325 w 1279"/>
              <a:gd name="T63" fmla="*/ 953139932 h 542"/>
              <a:gd name="T64" fmla="*/ 114121400 w 1279"/>
              <a:gd name="T65" fmla="*/ 950507999 h 542"/>
              <a:gd name="T66" fmla="*/ 24809201 w 1279"/>
              <a:gd name="T67" fmla="*/ 903113729 h 542"/>
              <a:gd name="T68" fmla="*/ 4961525 w 1279"/>
              <a:gd name="T69" fmla="*/ 800427564 h 542"/>
              <a:gd name="T70" fmla="*/ 52099176 w 1279"/>
              <a:gd name="T71" fmla="*/ 710906137 h 542"/>
              <a:gd name="T72" fmla="*/ 133969071 w 1279"/>
              <a:gd name="T73" fmla="*/ 650347333 h 542"/>
              <a:gd name="T74" fmla="*/ 233204325 w 1279"/>
              <a:gd name="T75" fmla="*/ 626650198 h 542"/>
              <a:gd name="T76" fmla="*/ 362211823 w 1279"/>
              <a:gd name="T77" fmla="*/ 605586619 h 542"/>
              <a:gd name="T78" fmla="*/ 446562553 w 1279"/>
              <a:gd name="T79" fmla="*/ 545027815 h 542"/>
              <a:gd name="T80" fmla="*/ 483775558 w 1279"/>
              <a:gd name="T81" fmla="*/ 455506387 h 542"/>
              <a:gd name="T82" fmla="*/ 481294796 w 1279"/>
              <a:gd name="T83" fmla="*/ 326489633 h 542"/>
              <a:gd name="T84" fmla="*/ 473852510 w 1279"/>
              <a:gd name="T85" fmla="*/ 181676462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CCFF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20700" y="266700"/>
            <a:ext cx="7924800" cy="9144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Key Characteristics of Frameworks</a:t>
            </a:r>
          </a:p>
        </p:txBody>
      </p:sp>
      <p:sp>
        <p:nvSpPr>
          <p:cNvPr id="29699" name="Freeform 4"/>
          <p:cNvSpPr>
            <a:spLocks/>
          </p:cNvSpPr>
          <p:nvPr/>
        </p:nvSpPr>
        <p:spPr bwMode="auto">
          <a:xfrm>
            <a:off x="5158844" y="1700213"/>
            <a:ext cx="1912937" cy="877887"/>
          </a:xfrm>
          <a:custGeom>
            <a:avLst/>
            <a:gdLst>
              <a:gd name="T0" fmla="*/ 532634652 w 1221"/>
              <a:gd name="T1" fmla="*/ 0 h 540"/>
              <a:gd name="T2" fmla="*/ 510544233 w 1221"/>
              <a:gd name="T3" fmla="*/ 89859848 h 540"/>
              <a:gd name="T4" fmla="*/ 552271624 w 1221"/>
              <a:gd name="T5" fmla="*/ 182363110 h 540"/>
              <a:gd name="T6" fmla="*/ 598907474 w 1221"/>
              <a:gd name="T7" fmla="*/ 261652578 h 540"/>
              <a:gd name="T8" fmla="*/ 625907919 w 1221"/>
              <a:gd name="T9" fmla="*/ 354155814 h 540"/>
              <a:gd name="T10" fmla="*/ 618544446 w 1221"/>
              <a:gd name="T11" fmla="*/ 428158505 h 540"/>
              <a:gd name="T12" fmla="*/ 586635541 w 1221"/>
              <a:gd name="T13" fmla="*/ 502161094 h 540"/>
              <a:gd name="T14" fmla="*/ 508089220 w 1221"/>
              <a:gd name="T15" fmla="*/ 541805803 h 540"/>
              <a:gd name="T16" fmla="*/ 412362507 w 1221"/>
              <a:gd name="T17" fmla="*/ 512733125 h 540"/>
              <a:gd name="T18" fmla="*/ 321544155 w 1221"/>
              <a:gd name="T19" fmla="*/ 454587769 h 540"/>
              <a:gd name="T20" fmla="*/ 247907860 w 1221"/>
              <a:gd name="T21" fmla="*/ 409657756 h 540"/>
              <a:gd name="T22" fmla="*/ 161999584 w 1221"/>
              <a:gd name="T23" fmla="*/ 404372554 h 540"/>
              <a:gd name="T24" fmla="*/ 83454805 w 1221"/>
              <a:gd name="T25" fmla="*/ 449302567 h 540"/>
              <a:gd name="T26" fmla="*/ 19636978 w 1221"/>
              <a:gd name="T27" fmla="*/ 547091006 h 540"/>
              <a:gd name="T28" fmla="*/ 2455014 w 1221"/>
              <a:gd name="T29" fmla="*/ 658094889 h 540"/>
              <a:gd name="T30" fmla="*/ 29453903 w 1221"/>
              <a:gd name="T31" fmla="*/ 766456985 h 540"/>
              <a:gd name="T32" fmla="*/ 90818278 w 1221"/>
              <a:gd name="T33" fmla="*/ 853673596 h 540"/>
              <a:gd name="T34" fmla="*/ 201271961 w 1221"/>
              <a:gd name="T35" fmla="*/ 917105781 h 540"/>
              <a:gd name="T36" fmla="*/ 355908073 w 1221"/>
              <a:gd name="T37" fmla="*/ 930319600 h 540"/>
              <a:gd name="T38" fmla="*/ 481090342 w 1221"/>
              <a:gd name="T39" fmla="*/ 932963014 h 540"/>
              <a:gd name="T40" fmla="*/ 549816611 w 1221"/>
              <a:gd name="T41" fmla="*/ 1014894220 h 540"/>
              <a:gd name="T42" fmla="*/ 539998125 w 1221"/>
              <a:gd name="T43" fmla="*/ 1115326073 h 540"/>
              <a:gd name="T44" fmla="*/ 488453815 w 1221"/>
              <a:gd name="T45" fmla="*/ 1234260199 h 540"/>
              <a:gd name="T46" fmla="*/ 468816843 w 1221"/>
              <a:gd name="T47" fmla="*/ 1334692052 h 540"/>
              <a:gd name="T48" fmla="*/ 608725960 w 1221"/>
              <a:gd name="T49" fmla="*/ 1353192699 h 540"/>
              <a:gd name="T50" fmla="*/ 770725495 w 1221"/>
              <a:gd name="T51" fmla="*/ 1371693347 h 540"/>
              <a:gd name="T52" fmla="*/ 1001451495 w 1221"/>
              <a:gd name="T53" fmla="*/ 1371693347 h 540"/>
              <a:gd name="T54" fmla="*/ 1131542125 w 1221"/>
              <a:gd name="T55" fmla="*/ 1347905871 h 540"/>
              <a:gd name="T56" fmla="*/ 1205178420 w 1221"/>
              <a:gd name="T57" fmla="*/ 1292403929 h 540"/>
              <a:gd name="T58" fmla="*/ 1205178420 w 1221"/>
              <a:gd name="T59" fmla="*/ 1199900693 h 540"/>
              <a:gd name="T60" fmla="*/ 1180632989 w 1221"/>
              <a:gd name="T61" fmla="*/ 1094183637 h 540"/>
              <a:gd name="T62" fmla="*/ 1249360824 w 1221"/>
              <a:gd name="T63" fmla="*/ 1017537634 h 540"/>
              <a:gd name="T64" fmla="*/ 1374541428 w 1221"/>
              <a:gd name="T65" fmla="*/ 977892925 h 540"/>
              <a:gd name="T66" fmla="*/ 1516905558 w 1221"/>
              <a:gd name="T67" fmla="*/ 964679106 h 540"/>
              <a:gd name="T68" fmla="*/ 1642086163 w 1221"/>
              <a:gd name="T69" fmla="*/ 991108370 h 540"/>
              <a:gd name="T70" fmla="*/ 1737813268 w 1221"/>
              <a:gd name="T71" fmla="*/ 1059824131 h 540"/>
              <a:gd name="T72" fmla="*/ 1747631754 w 1221"/>
              <a:gd name="T73" fmla="*/ 1147042165 h 540"/>
              <a:gd name="T74" fmla="*/ 1696087444 w 1221"/>
              <a:gd name="T75" fmla="*/ 1252760846 h 540"/>
              <a:gd name="T76" fmla="*/ 1696087444 w 1221"/>
              <a:gd name="T77" fmla="*/ 1355836113 h 540"/>
              <a:gd name="T78" fmla="*/ 1779540658 w 1221"/>
              <a:gd name="T79" fmla="*/ 1406051227 h 540"/>
              <a:gd name="T80" fmla="*/ 1914541315 w 1221"/>
              <a:gd name="T81" fmla="*/ 1427195289 h 540"/>
              <a:gd name="T82" fmla="*/ 2091267796 w 1221"/>
              <a:gd name="T83" fmla="*/ 1413979844 h 540"/>
              <a:gd name="T84" fmla="*/ 2147483647 w 1221"/>
              <a:gd name="T85" fmla="*/ 1382265377 h 540"/>
              <a:gd name="T86" fmla="*/ 2147483647 w 1221"/>
              <a:gd name="T87" fmla="*/ 1321476607 h 540"/>
              <a:gd name="T88" fmla="*/ 2147483647 w 1221"/>
              <a:gd name="T89" fmla="*/ 1226329957 h 540"/>
              <a:gd name="T90" fmla="*/ 2147483647 w 1221"/>
              <a:gd name="T91" fmla="*/ 1096825425 h 540"/>
              <a:gd name="T92" fmla="*/ 2147483647 w 1221"/>
              <a:gd name="T93" fmla="*/ 956748864 h 540"/>
              <a:gd name="T94" fmla="*/ 2147483647 w 1221"/>
              <a:gd name="T95" fmla="*/ 829887543 h 540"/>
              <a:gd name="T96" fmla="*/ 2147483647 w 1221"/>
              <a:gd name="T97" fmla="*/ 758528368 h 540"/>
              <a:gd name="T98" fmla="*/ 2147483647 w 1221"/>
              <a:gd name="T99" fmla="*/ 697739598 h 540"/>
              <a:gd name="T100" fmla="*/ 2147483647 w 1221"/>
              <a:gd name="T101" fmla="*/ 629022211 h 540"/>
              <a:gd name="T102" fmla="*/ 2147483647 w 1221"/>
              <a:gd name="T103" fmla="*/ 525948570 h 540"/>
              <a:gd name="T104" fmla="*/ 2147483647 w 1221"/>
              <a:gd name="T105" fmla="*/ 399085726 h 540"/>
              <a:gd name="T106" fmla="*/ 2147483647 w 1221"/>
              <a:gd name="T107" fmla="*/ 327726551 h 540"/>
              <a:gd name="T108" fmla="*/ 2147483647 w 1221"/>
              <a:gd name="T109" fmla="*/ 367371259 h 540"/>
              <a:gd name="T110" fmla="*/ 2147483647 w 1221"/>
              <a:gd name="T111" fmla="*/ 459874597 h 540"/>
              <a:gd name="T112" fmla="*/ 2147483647 w 1221"/>
              <a:gd name="T113" fmla="*/ 486303861 h 540"/>
              <a:gd name="T114" fmla="*/ 2147483647 w 1221"/>
              <a:gd name="T115" fmla="*/ 428158505 h 540"/>
              <a:gd name="T116" fmla="*/ 2147483647 w 1221"/>
              <a:gd name="T117" fmla="*/ 325083136 h 540"/>
              <a:gd name="T118" fmla="*/ 2147483647 w 1221"/>
              <a:gd name="T119" fmla="*/ 200863757 h 540"/>
              <a:gd name="T120" fmla="*/ 2147483647 w 1221"/>
              <a:gd name="T121" fmla="*/ 71359201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folHlink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Freeform 7"/>
          <p:cNvSpPr>
            <a:spLocks/>
          </p:cNvSpPr>
          <p:nvPr/>
        </p:nvSpPr>
        <p:spPr bwMode="auto">
          <a:xfrm>
            <a:off x="3901281" y="1628775"/>
            <a:ext cx="1347788" cy="1063625"/>
          </a:xfrm>
          <a:custGeom>
            <a:avLst/>
            <a:gdLst>
              <a:gd name="T0" fmla="*/ 2023403860 w 858"/>
              <a:gd name="T1" fmla="*/ 0 h 652"/>
              <a:gd name="T2" fmla="*/ 2001195210 w 858"/>
              <a:gd name="T3" fmla="*/ 90481526 h 652"/>
              <a:gd name="T4" fmla="*/ 2043144707 w 858"/>
              <a:gd name="T5" fmla="*/ 183625377 h 652"/>
              <a:gd name="T6" fmla="*/ 2090028237 w 858"/>
              <a:gd name="T7" fmla="*/ 263460895 h 652"/>
              <a:gd name="T8" fmla="*/ 2117170921 w 858"/>
              <a:gd name="T9" fmla="*/ 356604720 h 652"/>
              <a:gd name="T10" fmla="*/ 2109767514 w 858"/>
              <a:gd name="T11" fmla="*/ 431118903 h 652"/>
              <a:gd name="T12" fmla="*/ 2077689226 w 858"/>
              <a:gd name="T13" fmla="*/ 505632984 h 652"/>
              <a:gd name="T14" fmla="*/ 1998727408 w 858"/>
              <a:gd name="T15" fmla="*/ 545551533 h 652"/>
              <a:gd name="T16" fmla="*/ 1902492544 w 858"/>
              <a:gd name="T17" fmla="*/ 516277387 h 652"/>
              <a:gd name="T18" fmla="*/ 1811193286 w 858"/>
              <a:gd name="T19" fmla="*/ 457730725 h 652"/>
              <a:gd name="T20" fmla="*/ 1737165501 w 858"/>
              <a:gd name="T21" fmla="*/ 412490688 h 652"/>
              <a:gd name="T22" fmla="*/ 1650801847 w 858"/>
              <a:gd name="T23" fmla="*/ 407167671 h 652"/>
              <a:gd name="T24" fmla="*/ 1571839636 w 858"/>
              <a:gd name="T25" fmla="*/ 452409339 h 652"/>
              <a:gd name="T26" fmla="*/ 1507683060 w 858"/>
              <a:gd name="T27" fmla="*/ 550874550 h 652"/>
              <a:gd name="T28" fmla="*/ 1490410015 w 858"/>
              <a:gd name="T29" fmla="*/ 662644856 h 652"/>
              <a:gd name="T30" fmla="*/ 1517552698 w 858"/>
              <a:gd name="T31" fmla="*/ 771756101 h 652"/>
              <a:gd name="T32" fmla="*/ 1579241472 w 858"/>
              <a:gd name="T33" fmla="*/ 859577113 h 652"/>
              <a:gd name="T34" fmla="*/ 1690281970 w 858"/>
              <a:gd name="T35" fmla="*/ 923445160 h 652"/>
              <a:gd name="T36" fmla="*/ 1845739376 w 858"/>
              <a:gd name="T37" fmla="*/ 936751887 h 652"/>
              <a:gd name="T38" fmla="*/ 1971584725 w 858"/>
              <a:gd name="T39" fmla="*/ 939412579 h 652"/>
              <a:gd name="T40" fmla="*/ 2040676905 w 858"/>
              <a:gd name="T41" fmla="*/ 1021910370 h 652"/>
              <a:gd name="T42" fmla="*/ 2030805696 w 858"/>
              <a:gd name="T43" fmla="*/ 1123037905 h 652"/>
              <a:gd name="T44" fmla="*/ 1978988131 w 858"/>
              <a:gd name="T45" fmla="*/ 1242791921 h 652"/>
              <a:gd name="T46" fmla="*/ 1779114998 w 858"/>
              <a:gd name="T47" fmla="*/ 1325291344 h 652"/>
              <a:gd name="T48" fmla="*/ 1596514517 w 858"/>
              <a:gd name="T49" fmla="*/ 1309323924 h 652"/>
              <a:gd name="T50" fmla="*/ 1374434304 w 858"/>
              <a:gd name="T51" fmla="*/ 1288033487 h 652"/>
              <a:gd name="T52" fmla="*/ 1253522989 w 858"/>
              <a:gd name="T53" fmla="*/ 1309323924 h 652"/>
              <a:gd name="T54" fmla="*/ 1206639459 w 858"/>
              <a:gd name="T55" fmla="*/ 1373193602 h 652"/>
              <a:gd name="T56" fmla="*/ 1238717747 w 858"/>
              <a:gd name="T57" fmla="*/ 1458352086 h 652"/>
              <a:gd name="T58" fmla="*/ 1260926396 w 858"/>
              <a:gd name="T59" fmla="*/ 1554156604 h 652"/>
              <a:gd name="T60" fmla="*/ 1216509097 w 858"/>
              <a:gd name="T61" fmla="*/ 1641977412 h 652"/>
              <a:gd name="T62" fmla="*/ 1120274234 w 858"/>
              <a:gd name="T63" fmla="*/ 1705845459 h 652"/>
              <a:gd name="T64" fmla="*/ 1006766325 w 858"/>
              <a:gd name="T65" fmla="*/ 1729796997 h 652"/>
              <a:gd name="T66" fmla="*/ 905595857 w 858"/>
              <a:gd name="T67" fmla="*/ 1729796997 h 652"/>
              <a:gd name="T68" fmla="*/ 826634039 w 858"/>
              <a:gd name="T69" fmla="*/ 1708507783 h 652"/>
              <a:gd name="T70" fmla="*/ 762477267 w 858"/>
              <a:gd name="T71" fmla="*/ 1649961122 h 652"/>
              <a:gd name="T72" fmla="*/ 703256296 w 858"/>
              <a:gd name="T73" fmla="*/ 1572784717 h 652"/>
              <a:gd name="T74" fmla="*/ 639099721 w 858"/>
              <a:gd name="T75" fmla="*/ 1479642523 h 652"/>
              <a:gd name="T76" fmla="*/ 552734495 w 858"/>
              <a:gd name="T77" fmla="*/ 1407789135 h 652"/>
              <a:gd name="T78" fmla="*/ 439226587 w 858"/>
              <a:gd name="T79" fmla="*/ 1375854295 h 652"/>
              <a:gd name="T80" fmla="*/ 303509931 w 858"/>
              <a:gd name="T81" fmla="*/ 1370531278 h 652"/>
              <a:gd name="T82" fmla="*/ 167794895 w 858"/>
              <a:gd name="T83" fmla="*/ 1389161022 h 652"/>
              <a:gd name="T84" fmla="*/ 0 w 858"/>
              <a:gd name="T85" fmla="*/ 1423756554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Freeform 8"/>
          <p:cNvSpPr>
            <a:spLocks/>
          </p:cNvSpPr>
          <p:nvPr/>
        </p:nvSpPr>
        <p:spPr bwMode="auto">
          <a:xfrm>
            <a:off x="7152481" y="1719263"/>
            <a:ext cx="1335088" cy="1017587"/>
          </a:xfrm>
          <a:custGeom>
            <a:avLst/>
            <a:gdLst>
              <a:gd name="T0" fmla="*/ 89233628 w 848"/>
              <a:gd name="T1" fmla="*/ 0 h 626"/>
              <a:gd name="T2" fmla="*/ 2101957691 w 848"/>
              <a:gd name="T3" fmla="*/ 1347610176 h 626"/>
              <a:gd name="T4" fmla="*/ 2027595830 w 848"/>
              <a:gd name="T5" fmla="*/ 1302690068 h 626"/>
              <a:gd name="T6" fmla="*/ 1948276197 w 848"/>
              <a:gd name="T7" fmla="*/ 1270982329 h 626"/>
              <a:gd name="T8" fmla="*/ 1854084821 w 848"/>
              <a:gd name="T9" fmla="*/ 1252485336 h 626"/>
              <a:gd name="T10" fmla="*/ 1742543603 w 848"/>
              <a:gd name="T11" fmla="*/ 1241916089 h 626"/>
              <a:gd name="T12" fmla="*/ 1628520745 w 848"/>
              <a:gd name="T13" fmla="*/ 1239272965 h 626"/>
              <a:gd name="T14" fmla="*/ 1499628111 w 848"/>
              <a:gd name="T15" fmla="*/ 1244557588 h 626"/>
              <a:gd name="T16" fmla="*/ 1395521191 w 848"/>
              <a:gd name="T17" fmla="*/ 1255128460 h 626"/>
              <a:gd name="T18" fmla="*/ 1313723459 w 848"/>
              <a:gd name="T19" fmla="*/ 1276266952 h 626"/>
              <a:gd name="T20" fmla="*/ 1259191112 w 848"/>
              <a:gd name="T21" fmla="*/ 1305333192 h 626"/>
              <a:gd name="T22" fmla="*/ 1231925726 w 848"/>
              <a:gd name="T23" fmla="*/ 1347610176 h 626"/>
              <a:gd name="T24" fmla="*/ 1244319370 w 848"/>
              <a:gd name="T25" fmla="*/ 1395173410 h 626"/>
              <a:gd name="T26" fmla="*/ 1269106657 w 848"/>
              <a:gd name="T27" fmla="*/ 1440093519 h 626"/>
              <a:gd name="T28" fmla="*/ 1254233340 w 848"/>
              <a:gd name="T29" fmla="*/ 1498225998 h 626"/>
              <a:gd name="T30" fmla="*/ 1202180667 w 848"/>
              <a:gd name="T31" fmla="*/ 1553716979 h 626"/>
              <a:gd name="T32" fmla="*/ 1142692123 w 848"/>
              <a:gd name="T33" fmla="*/ 1593352465 h 626"/>
              <a:gd name="T34" fmla="*/ 1078244232 w 848"/>
              <a:gd name="T35" fmla="*/ 1622418704 h 626"/>
              <a:gd name="T36" fmla="*/ 1006362044 w 848"/>
              <a:gd name="T37" fmla="*/ 1640914072 h 626"/>
              <a:gd name="T38" fmla="*/ 941915727 w 848"/>
              <a:gd name="T39" fmla="*/ 1654126443 h 626"/>
              <a:gd name="T40" fmla="*/ 865074193 w 848"/>
              <a:gd name="T41" fmla="*/ 1646198695 h 626"/>
              <a:gd name="T42" fmla="*/ 800627679 w 848"/>
              <a:gd name="T43" fmla="*/ 1630344826 h 626"/>
              <a:gd name="T44" fmla="*/ 741139135 w 848"/>
              <a:gd name="T45" fmla="*/ 1601278586 h 626"/>
              <a:gd name="T46" fmla="*/ 713872175 w 848"/>
              <a:gd name="T47" fmla="*/ 1564286225 h 626"/>
              <a:gd name="T48" fmla="*/ 713872175 w 848"/>
              <a:gd name="T49" fmla="*/ 1516722992 h 626"/>
              <a:gd name="T50" fmla="*/ 741139135 w 848"/>
              <a:gd name="T51" fmla="*/ 1458590512 h 626"/>
              <a:gd name="T52" fmla="*/ 780798165 w 848"/>
              <a:gd name="T53" fmla="*/ 1403101157 h 626"/>
              <a:gd name="T54" fmla="*/ 803105778 w 848"/>
              <a:gd name="T55" fmla="*/ 1355537924 h 626"/>
              <a:gd name="T56" fmla="*/ 803105778 w 848"/>
              <a:gd name="T57" fmla="*/ 1300048569 h 626"/>
              <a:gd name="T58" fmla="*/ 760968650 w 848"/>
              <a:gd name="T59" fmla="*/ 1260413083 h 626"/>
              <a:gd name="T60" fmla="*/ 699000432 w 848"/>
              <a:gd name="T61" fmla="*/ 1244557588 h 626"/>
              <a:gd name="T62" fmla="*/ 570106225 w 848"/>
              <a:gd name="T63" fmla="*/ 1239272965 h 626"/>
              <a:gd name="T64" fmla="*/ 448649463 w 848"/>
              <a:gd name="T65" fmla="*/ 1252485336 h 626"/>
              <a:gd name="T66" fmla="*/ 302403741 w 848"/>
              <a:gd name="T67" fmla="*/ 1276266952 h 626"/>
              <a:gd name="T68" fmla="*/ 171031385 w 848"/>
              <a:gd name="T69" fmla="*/ 1300048569 h 626"/>
              <a:gd name="T70" fmla="*/ 109063168 w 848"/>
              <a:gd name="T71" fmla="*/ 1321187061 h 626"/>
              <a:gd name="T72" fmla="*/ 79319658 w 848"/>
              <a:gd name="T73" fmla="*/ 1260413083 h 626"/>
              <a:gd name="T74" fmla="*/ 49574586 w 848"/>
              <a:gd name="T75" fmla="*/ 1189068233 h 626"/>
              <a:gd name="T76" fmla="*/ 32223171 w 848"/>
              <a:gd name="T77" fmla="*/ 1096584891 h 626"/>
              <a:gd name="T78" fmla="*/ 42138715 w 848"/>
              <a:gd name="T79" fmla="*/ 1006744673 h 626"/>
              <a:gd name="T80" fmla="*/ 86755529 w 848"/>
              <a:gd name="T81" fmla="*/ 908976708 h 626"/>
              <a:gd name="T82" fmla="*/ 148723772 w 848"/>
              <a:gd name="T83" fmla="*/ 829705533 h 626"/>
              <a:gd name="T84" fmla="*/ 228041880 w 848"/>
              <a:gd name="T85" fmla="*/ 779500801 h 626"/>
              <a:gd name="T86" fmla="*/ 309841187 w 848"/>
              <a:gd name="T87" fmla="*/ 742506814 h 626"/>
              <a:gd name="T88" fmla="*/ 401552889 w 848"/>
              <a:gd name="T89" fmla="*/ 697586705 h 626"/>
              <a:gd name="T90" fmla="*/ 466000879 w 848"/>
              <a:gd name="T91" fmla="*/ 655308095 h 626"/>
              <a:gd name="T92" fmla="*/ 518053552 w 848"/>
              <a:gd name="T93" fmla="*/ 599818740 h 626"/>
              <a:gd name="T94" fmla="*/ 550276710 w 848"/>
              <a:gd name="T95" fmla="*/ 525832391 h 626"/>
              <a:gd name="T96" fmla="*/ 547798611 w 848"/>
              <a:gd name="T97" fmla="*/ 441276796 h 626"/>
              <a:gd name="T98" fmla="*/ 503180235 w 848"/>
              <a:gd name="T99" fmla="*/ 367290346 h 626"/>
              <a:gd name="T100" fmla="*/ 431298047 w 848"/>
              <a:gd name="T101" fmla="*/ 327654860 h 626"/>
              <a:gd name="T102" fmla="*/ 361893860 w 848"/>
              <a:gd name="T103" fmla="*/ 340865605 h 626"/>
              <a:gd name="T104" fmla="*/ 299925642 w 848"/>
              <a:gd name="T105" fmla="*/ 396356586 h 626"/>
              <a:gd name="T106" fmla="*/ 245393296 w 848"/>
              <a:gd name="T107" fmla="*/ 459773790 h 626"/>
              <a:gd name="T108" fmla="*/ 183425029 w 848"/>
              <a:gd name="T109" fmla="*/ 486196905 h 626"/>
              <a:gd name="T110" fmla="*/ 99149173 w 848"/>
              <a:gd name="T111" fmla="*/ 478269158 h 626"/>
              <a:gd name="T112" fmla="*/ 44616814 w 848"/>
              <a:gd name="T113" fmla="*/ 428064426 h 626"/>
              <a:gd name="T114" fmla="*/ 9915548 w 848"/>
              <a:gd name="T115" fmla="*/ 362005723 h 626"/>
              <a:gd name="T116" fmla="*/ 0 w 848"/>
              <a:gd name="T117" fmla="*/ 285376250 h 626"/>
              <a:gd name="T118" fmla="*/ 9915548 w 848"/>
              <a:gd name="T119" fmla="*/ 200820604 h 626"/>
              <a:gd name="T120" fmla="*/ 37180943 w 848"/>
              <a:gd name="T121" fmla="*/ 100409489 h 626"/>
              <a:gd name="T122" fmla="*/ 64446341 w 848"/>
              <a:gd name="T123" fmla="*/ 39635499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99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Freeform 9"/>
          <p:cNvSpPr>
            <a:spLocks/>
          </p:cNvSpPr>
          <p:nvPr/>
        </p:nvSpPr>
        <p:spPr bwMode="auto">
          <a:xfrm>
            <a:off x="3690269" y="2980138"/>
            <a:ext cx="1651000" cy="1154112"/>
          </a:xfrm>
          <a:custGeom>
            <a:avLst/>
            <a:gdLst>
              <a:gd name="T0" fmla="*/ 37086172 w 1050"/>
              <a:gd name="T1" fmla="*/ 1531550454 h 709"/>
              <a:gd name="T2" fmla="*/ 217570349 w 1050"/>
              <a:gd name="T3" fmla="*/ 1497104537 h 709"/>
              <a:gd name="T4" fmla="*/ 449972962 w 1050"/>
              <a:gd name="T5" fmla="*/ 1433509569 h 709"/>
              <a:gd name="T6" fmla="*/ 655181159 w 1050"/>
              <a:gd name="T7" fmla="*/ 1364616106 h 709"/>
              <a:gd name="T8" fmla="*/ 778800120 w 1050"/>
              <a:gd name="T9" fmla="*/ 1354017487 h 709"/>
              <a:gd name="T10" fmla="*/ 912307976 w 1050"/>
              <a:gd name="T11" fmla="*/ 1383164909 h 709"/>
              <a:gd name="T12" fmla="*/ 976590025 w 1050"/>
              <a:gd name="T13" fmla="*/ 1446758249 h 709"/>
              <a:gd name="T14" fmla="*/ 969173107 w 1050"/>
              <a:gd name="T15" fmla="*/ 1528900393 h 709"/>
              <a:gd name="T16" fmla="*/ 902419277 w 1050"/>
              <a:gd name="T17" fmla="*/ 1650788577 h 709"/>
              <a:gd name="T18" fmla="*/ 895002360 w 1050"/>
              <a:gd name="T19" fmla="*/ 1738229623 h 709"/>
              <a:gd name="T20" fmla="*/ 961756190 w 1050"/>
              <a:gd name="T21" fmla="*/ 1830972013 h 709"/>
              <a:gd name="T22" fmla="*/ 1073013097 w 1050"/>
              <a:gd name="T23" fmla="*/ 1873366487 h 709"/>
              <a:gd name="T24" fmla="*/ 1179326441 w 1050"/>
              <a:gd name="T25" fmla="*/ 1865417930 h 709"/>
              <a:gd name="T26" fmla="*/ 1293055130 w 1050"/>
              <a:gd name="T27" fmla="*/ 1809773148 h 709"/>
              <a:gd name="T28" fmla="*/ 1377116149 w 1050"/>
              <a:gd name="T29" fmla="*/ 1730281066 h 709"/>
              <a:gd name="T30" fmla="*/ 1409257173 w 1050"/>
              <a:gd name="T31" fmla="*/ 1611042536 h 709"/>
              <a:gd name="T32" fmla="*/ 1456232032 w 1050"/>
              <a:gd name="T33" fmla="*/ 1539499011 h 709"/>
              <a:gd name="T34" fmla="*/ 1597158182 w 1050"/>
              <a:gd name="T35" fmla="*/ 1486504290 h 709"/>
              <a:gd name="T36" fmla="*/ 1770225749 w 1050"/>
              <a:gd name="T37" fmla="*/ 1441459754 h 709"/>
              <a:gd name="T38" fmla="*/ 2111413388 w 1050"/>
              <a:gd name="T39" fmla="*/ 1412312332 h 709"/>
              <a:gd name="T40" fmla="*/ 2147483647 w 1050"/>
              <a:gd name="T41" fmla="*/ 1401713713 h 709"/>
              <a:gd name="T42" fmla="*/ 2147483647 w 1050"/>
              <a:gd name="T43" fmla="*/ 1319571569 h 709"/>
              <a:gd name="T44" fmla="*/ 2147483647 w 1050"/>
              <a:gd name="T45" fmla="*/ 1232129303 h 709"/>
              <a:gd name="T46" fmla="*/ 2147483647 w 1050"/>
              <a:gd name="T47" fmla="*/ 1142038602 h 709"/>
              <a:gd name="T48" fmla="*/ 2147483647 w 1050"/>
              <a:gd name="T49" fmla="*/ 1043997717 h 709"/>
              <a:gd name="T50" fmla="*/ 2147483647 w 1050"/>
              <a:gd name="T51" fmla="*/ 930059717 h 709"/>
              <a:gd name="T52" fmla="*/ 2147483647 w 1050"/>
              <a:gd name="T53" fmla="*/ 882363492 h 709"/>
              <a:gd name="T54" fmla="*/ 2147483647 w 1050"/>
              <a:gd name="T55" fmla="*/ 903562357 h 709"/>
              <a:gd name="T56" fmla="*/ 2147483647 w 1050"/>
              <a:gd name="T57" fmla="*/ 1012201861 h 709"/>
              <a:gd name="T58" fmla="*/ 2147483647 w 1050"/>
              <a:gd name="T59" fmla="*/ 1094342377 h 709"/>
              <a:gd name="T60" fmla="*/ 2131192359 w 1050"/>
              <a:gd name="T61" fmla="*/ 1099642500 h 709"/>
              <a:gd name="T62" fmla="*/ 2052076476 w 1050"/>
              <a:gd name="T63" fmla="*/ 1057246397 h 709"/>
              <a:gd name="T64" fmla="*/ 2012518534 w 1050"/>
              <a:gd name="T65" fmla="*/ 980404377 h 709"/>
              <a:gd name="T66" fmla="*/ 2007573398 w 1050"/>
              <a:gd name="T67" fmla="*/ 869114811 h 709"/>
              <a:gd name="T68" fmla="*/ 2066910311 w 1050"/>
              <a:gd name="T69" fmla="*/ 776373846 h 709"/>
              <a:gd name="T70" fmla="*/ 2147483647 w 1050"/>
              <a:gd name="T71" fmla="*/ 712780506 h 709"/>
              <a:gd name="T72" fmla="*/ 2147483647 w 1050"/>
              <a:gd name="T73" fmla="*/ 638586920 h 709"/>
              <a:gd name="T74" fmla="*/ 2147483647 w 1050"/>
              <a:gd name="T75" fmla="*/ 511400240 h 709"/>
              <a:gd name="T76" fmla="*/ 2147483647 w 1050"/>
              <a:gd name="T77" fmla="*/ 386861892 h 709"/>
              <a:gd name="T78" fmla="*/ 2147483647 w 1050"/>
              <a:gd name="T79" fmla="*/ 249074966 h 709"/>
              <a:gd name="T80" fmla="*/ 2147483647 w 1050"/>
              <a:gd name="T81" fmla="*/ 124538297 h 709"/>
              <a:gd name="T82" fmla="*/ 2147483647 w 1050"/>
              <a:gd name="T83" fmla="*/ 34445930 h 709"/>
              <a:gd name="T84" fmla="*/ 1903733409 w 1050"/>
              <a:gd name="T85" fmla="*/ 21197244 h 709"/>
              <a:gd name="T86" fmla="*/ 1681219594 w 1050"/>
              <a:gd name="T87" fmla="*/ 0 h 709"/>
              <a:gd name="T88" fmla="*/ 1560072022 w 1050"/>
              <a:gd name="T89" fmla="*/ 21197244 h 709"/>
              <a:gd name="T90" fmla="*/ 1513097163 w 1050"/>
              <a:gd name="T91" fmla="*/ 84792230 h 709"/>
              <a:gd name="T92" fmla="*/ 1545238187 w 1050"/>
              <a:gd name="T93" fmla="*/ 169582833 h 709"/>
              <a:gd name="T94" fmla="*/ 1567488939 w 1050"/>
              <a:gd name="T95" fmla="*/ 264973708 h 709"/>
              <a:gd name="T96" fmla="*/ 1522987434 w 1050"/>
              <a:gd name="T97" fmla="*/ 352415974 h 709"/>
              <a:gd name="T98" fmla="*/ 1426564362 w 1050"/>
              <a:gd name="T99" fmla="*/ 416009314 h 709"/>
              <a:gd name="T100" fmla="*/ 1312834101 w 1050"/>
              <a:gd name="T101" fmla="*/ 439856715 h 709"/>
              <a:gd name="T102" fmla="*/ 1211467465 w 1050"/>
              <a:gd name="T103" fmla="*/ 439856715 h 709"/>
              <a:gd name="T104" fmla="*/ 1132350009 w 1050"/>
              <a:gd name="T105" fmla="*/ 418659376 h 709"/>
              <a:gd name="T106" fmla="*/ 1068067961 w 1050"/>
              <a:gd name="T107" fmla="*/ 360364531 h 709"/>
              <a:gd name="T108" fmla="*/ 1008731049 w 1050"/>
              <a:gd name="T109" fmla="*/ 283522511 h 709"/>
              <a:gd name="T110" fmla="*/ 944449001 w 1050"/>
              <a:gd name="T111" fmla="*/ 190781698 h 709"/>
              <a:gd name="T112" fmla="*/ 857916200 w 1050"/>
              <a:gd name="T113" fmla="*/ 119238174 h 709"/>
              <a:gd name="T114" fmla="*/ 744187314 w 1050"/>
              <a:gd name="T115" fmla="*/ 87440664 h 709"/>
              <a:gd name="T116" fmla="*/ 608206300 w 1050"/>
              <a:gd name="T117" fmla="*/ 82142169 h 709"/>
              <a:gd name="T118" fmla="*/ 472225286 w 1050"/>
              <a:gd name="T119" fmla="*/ 100690972 h 709"/>
              <a:gd name="T120" fmla="*/ 304103150 w 1050"/>
              <a:gd name="T121" fmla="*/ 135136916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7C8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6" name="Rectangle 14"/>
          <p:cNvSpPr>
            <a:spLocks noChangeArrowheads="1"/>
          </p:cNvSpPr>
          <p:nvPr/>
        </p:nvSpPr>
        <p:spPr bwMode="auto">
          <a:xfrm>
            <a:off x="4256882" y="1204936"/>
            <a:ext cx="405923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/>
              <a:t>Application-specific functionality </a:t>
            </a:r>
          </a:p>
        </p:txBody>
      </p:sp>
      <p:sp>
        <p:nvSpPr>
          <p:cNvPr id="29728" name="Rectangle 16"/>
          <p:cNvSpPr>
            <a:spLocks noChangeArrowheads="1"/>
          </p:cNvSpPr>
          <p:nvPr/>
        </p:nvSpPr>
        <p:spPr bwMode="auto">
          <a:xfrm>
            <a:off x="10886" y="1101520"/>
            <a:ext cx="3439886" cy="24006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They exhibit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“inversion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control” via callbacks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They provide </a:t>
            </a:r>
            <a:br>
              <a:rPr lang="en-US" sz="2000" dirty="0"/>
            </a:br>
            <a:r>
              <a:rPr lang="en-US" sz="2000" dirty="0"/>
              <a:t>integrated domain-</a:t>
            </a:r>
            <a:br>
              <a:rPr lang="en-US" sz="2000" dirty="0"/>
            </a:br>
            <a:r>
              <a:rPr lang="en-US" sz="2000" dirty="0"/>
              <a:t>specific structures </a:t>
            </a:r>
            <a:br>
              <a:rPr lang="en-US" sz="2000" dirty="0"/>
            </a:br>
            <a:r>
              <a:rPr lang="en-US" sz="2000" dirty="0"/>
              <a:t>&amp; functionality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29732" name="Line 32"/>
          <p:cNvSpPr>
            <a:spLocks noChangeShapeType="1"/>
          </p:cNvSpPr>
          <p:nvPr/>
        </p:nvSpPr>
        <p:spPr bwMode="auto">
          <a:xfrm flipV="1">
            <a:off x="5122069" y="2578100"/>
            <a:ext cx="579437" cy="199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9733" name="Line 33"/>
          <p:cNvSpPr>
            <a:spLocks noChangeShapeType="1"/>
          </p:cNvSpPr>
          <p:nvPr/>
        </p:nvSpPr>
        <p:spPr bwMode="auto">
          <a:xfrm flipH="1" flipV="1">
            <a:off x="7348005" y="2508249"/>
            <a:ext cx="218281" cy="2030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96" y="5089708"/>
            <a:ext cx="499831" cy="39011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20" y="4324163"/>
            <a:ext cx="499831" cy="39011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90" y="4378592"/>
            <a:ext cx="499831" cy="39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64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6"/>
          <p:cNvSpPr>
            <a:spLocks/>
          </p:cNvSpPr>
          <p:nvPr/>
        </p:nvSpPr>
        <p:spPr bwMode="auto">
          <a:xfrm>
            <a:off x="5595144" y="3179763"/>
            <a:ext cx="1828800" cy="1196975"/>
          </a:xfrm>
          <a:custGeom>
            <a:avLst/>
            <a:gdLst>
              <a:gd name="T0" fmla="*/ 2147483647 w 1165"/>
              <a:gd name="T1" fmla="*/ 535731836 h 735"/>
              <a:gd name="T2" fmla="*/ 2147483647 w 1165"/>
              <a:gd name="T3" fmla="*/ 763814940 h 735"/>
              <a:gd name="T4" fmla="*/ 2147483647 w 1165"/>
              <a:gd name="T5" fmla="*/ 970681668 h 735"/>
              <a:gd name="T6" fmla="*/ 2147483647 w 1165"/>
              <a:gd name="T7" fmla="*/ 1105939798 h 735"/>
              <a:gd name="T8" fmla="*/ 2147483647 w 1165"/>
              <a:gd name="T9" fmla="*/ 1015767712 h 735"/>
              <a:gd name="T10" fmla="*/ 2147483647 w 1165"/>
              <a:gd name="T11" fmla="*/ 843378737 h 735"/>
              <a:gd name="T12" fmla="*/ 2147483647 w 1165"/>
              <a:gd name="T13" fmla="*/ 838074593 h 735"/>
              <a:gd name="T14" fmla="*/ 2147483647 w 1165"/>
              <a:gd name="T15" fmla="*/ 965377524 h 735"/>
              <a:gd name="T16" fmla="*/ 2147483647 w 1165"/>
              <a:gd name="T17" fmla="*/ 1119200974 h 735"/>
              <a:gd name="T18" fmla="*/ 2147483647 w 1165"/>
              <a:gd name="T19" fmla="*/ 1283632714 h 735"/>
              <a:gd name="T20" fmla="*/ 2147483647 w 1165"/>
              <a:gd name="T21" fmla="*/ 1334022902 h 735"/>
              <a:gd name="T22" fmla="*/ 2147483647 w 1165"/>
              <a:gd name="T23" fmla="*/ 1442760309 h 735"/>
              <a:gd name="T24" fmla="*/ 2147483647 w 1165"/>
              <a:gd name="T25" fmla="*/ 1639018544 h 735"/>
              <a:gd name="T26" fmla="*/ 2147483647 w 1165"/>
              <a:gd name="T27" fmla="*/ 1739800956 h 735"/>
              <a:gd name="T28" fmla="*/ 2119233744 w 1165"/>
              <a:gd name="T29" fmla="*/ 1729191038 h 735"/>
              <a:gd name="T30" fmla="*/ 1882668752 w 1165"/>
              <a:gd name="T31" fmla="*/ 1803450691 h 735"/>
              <a:gd name="T32" fmla="*/ 1648566752 w 1165"/>
              <a:gd name="T33" fmla="*/ 1901579809 h 735"/>
              <a:gd name="T34" fmla="*/ 1384894325 w 1165"/>
              <a:gd name="T35" fmla="*/ 1944014594 h 735"/>
              <a:gd name="T36" fmla="*/ 1239505570 w 1165"/>
              <a:gd name="T37" fmla="*/ 1837928445 h 735"/>
              <a:gd name="T38" fmla="*/ 1318360568 w 1165"/>
              <a:gd name="T39" fmla="*/ 1686757474 h 735"/>
              <a:gd name="T40" fmla="*/ 1520427970 w 1165"/>
              <a:gd name="T41" fmla="*/ 1596585388 h 735"/>
              <a:gd name="T42" fmla="*/ 1668281679 w 1165"/>
              <a:gd name="T43" fmla="*/ 1493152125 h 735"/>
              <a:gd name="T44" fmla="*/ 1569711362 w 1165"/>
              <a:gd name="T45" fmla="*/ 1395023007 h 735"/>
              <a:gd name="T46" fmla="*/ 1345467611 w 1165"/>
              <a:gd name="T47" fmla="*/ 1405631297 h 735"/>
              <a:gd name="T48" fmla="*/ 1136008092 w 1165"/>
              <a:gd name="T49" fmla="*/ 1490499239 h 735"/>
              <a:gd name="T50" fmla="*/ 899443100 w 1165"/>
              <a:gd name="T51" fmla="*/ 1639018544 h 735"/>
              <a:gd name="T52" fmla="*/ 620985066 w 1165"/>
              <a:gd name="T53" fmla="*/ 1729191038 h 735"/>
              <a:gd name="T54" fmla="*/ 344991693 w 1165"/>
              <a:gd name="T55" fmla="*/ 1747756359 h 735"/>
              <a:gd name="T56" fmla="*/ 480523866 w 1165"/>
              <a:gd name="T57" fmla="*/ 1572715923 h 735"/>
              <a:gd name="T58" fmla="*/ 584021345 w 1165"/>
              <a:gd name="T59" fmla="*/ 1384414718 h 735"/>
              <a:gd name="T60" fmla="*/ 537200945 w 1165"/>
              <a:gd name="T61" fmla="*/ 1222634237 h 735"/>
              <a:gd name="T62" fmla="*/ 406597895 w 1165"/>
              <a:gd name="T63" fmla="*/ 1227938381 h 735"/>
              <a:gd name="T64" fmla="*/ 298171293 w 1165"/>
              <a:gd name="T65" fmla="*/ 1371153542 h 735"/>
              <a:gd name="T66" fmla="*/ 135532125 w 1165"/>
              <a:gd name="T67" fmla="*/ 1424196617 h 735"/>
              <a:gd name="T68" fmla="*/ 9856682 w 1165"/>
              <a:gd name="T69" fmla="*/ 1299545147 h 735"/>
              <a:gd name="T70" fmla="*/ 39428296 w 1165"/>
              <a:gd name="T71" fmla="*/ 1129809263 h 735"/>
              <a:gd name="T72" fmla="*/ 211924179 w 1165"/>
              <a:gd name="T73" fmla="*/ 1013114825 h 735"/>
              <a:gd name="T74" fmla="*/ 322813774 w 1165"/>
              <a:gd name="T75" fmla="*/ 830117561 h 735"/>
              <a:gd name="T76" fmla="*/ 253815455 w 1165"/>
              <a:gd name="T77" fmla="*/ 594077427 h 735"/>
              <a:gd name="T78" fmla="*/ 229172974 w 1165"/>
              <a:gd name="T79" fmla="*/ 363342964 h 735"/>
              <a:gd name="T80" fmla="*/ 448489269 w 1165"/>
              <a:gd name="T81" fmla="*/ 395167831 h 735"/>
              <a:gd name="T82" fmla="*/ 793480863 w 1165"/>
              <a:gd name="T83" fmla="*/ 408429007 h 735"/>
              <a:gd name="T84" fmla="*/ 980762659 w 1165"/>
              <a:gd name="T85" fmla="*/ 347428901 h 735"/>
              <a:gd name="T86" fmla="*/ 985690214 w 1165"/>
              <a:gd name="T87" fmla="*/ 198909545 h 735"/>
              <a:gd name="T88" fmla="*/ 1042367292 w 1165"/>
              <a:gd name="T89" fmla="*/ 53043087 h 735"/>
              <a:gd name="T90" fmla="*/ 1264148051 w 1165"/>
              <a:gd name="T91" fmla="*/ 0 h 735"/>
              <a:gd name="T92" fmla="*/ 1473607570 w 1165"/>
              <a:gd name="T93" fmla="*/ 47738943 h 735"/>
              <a:gd name="T94" fmla="*/ 1542605889 w 1165"/>
              <a:gd name="T95" fmla="*/ 182997111 h 735"/>
              <a:gd name="T96" fmla="*/ 1478535125 w 1165"/>
              <a:gd name="T97" fmla="*/ 358038819 h 735"/>
              <a:gd name="T98" fmla="*/ 1616531762 w 1165"/>
              <a:gd name="T99" fmla="*/ 453515152 h 735"/>
              <a:gd name="T100" fmla="*/ 1887597876 w 1165"/>
              <a:gd name="T101" fmla="*/ 450862266 h 735"/>
              <a:gd name="T102" fmla="*/ 2147483647 w 1165"/>
              <a:gd name="T103" fmla="*/ 384559542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66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10"/>
          <p:cNvSpPr>
            <a:spLocks/>
          </p:cNvSpPr>
          <p:nvPr/>
        </p:nvSpPr>
        <p:spPr bwMode="auto">
          <a:xfrm>
            <a:off x="5491956" y="4883572"/>
            <a:ext cx="1589087" cy="1038225"/>
          </a:xfrm>
          <a:custGeom>
            <a:avLst/>
            <a:gdLst>
              <a:gd name="T0" fmla="*/ 2147483647 w 1009"/>
              <a:gd name="T1" fmla="*/ 331479875 h 635"/>
              <a:gd name="T2" fmla="*/ 2048769686 w 1009"/>
              <a:gd name="T3" fmla="*/ 363558562 h 635"/>
              <a:gd name="T4" fmla="*/ 1850341747 w 1009"/>
              <a:gd name="T5" fmla="*/ 441082160 h 635"/>
              <a:gd name="T6" fmla="*/ 1622149145 w 1009"/>
              <a:gd name="T7" fmla="*/ 529298551 h 635"/>
              <a:gd name="T8" fmla="*/ 1426201694 w 1009"/>
              <a:gd name="T9" fmla="*/ 564050463 h 635"/>
              <a:gd name="T10" fmla="*/ 1289782781 w 1009"/>
              <a:gd name="T11" fmla="*/ 518605655 h 635"/>
              <a:gd name="T12" fmla="*/ 1250096564 w 1009"/>
              <a:gd name="T13" fmla="*/ 430389264 h 635"/>
              <a:gd name="T14" fmla="*/ 1312105590 w 1009"/>
              <a:gd name="T15" fmla="*/ 315440531 h 635"/>
              <a:gd name="T16" fmla="*/ 1451004989 w 1009"/>
              <a:gd name="T17" fmla="*/ 232570588 h 635"/>
              <a:gd name="T18" fmla="*/ 1612227197 w 1009"/>
              <a:gd name="T19" fmla="*/ 173759609 h 635"/>
              <a:gd name="T20" fmla="*/ 1676717104 w 1009"/>
              <a:gd name="T21" fmla="*/ 74850297 h 635"/>
              <a:gd name="T22" fmla="*/ 1584943415 w 1009"/>
              <a:gd name="T23" fmla="*/ 2673225 h 635"/>
              <a:gd name="T24" fmla="*/ 1386515476 w 1009"/>
              <a:gd name="T25" fmla="*/ 8019675 h 635"/>
              <a:gd name="T26" fmla="*/ 1193048512 w 1009"/>
              <a:gd name="T27" fmla="*/ 80196745 h 635"/>
              <a:gd name="T28" fmla="*/ 979739226 w 1009"/>
              <a:gd name="T29" fmla="*/ 208511521 h 635"/>
              <a:gd name="T30" fmla="*/ 768908655 w 1009"/>
              <a:gd name="T31" fmla="*/ 312767307 h 635"/>
              <a:gd name="T32" fmla="*/ 540716447 w 1009"/>
              <a:gd name="T33" fmla="*/ 355538890 h 635"/>
              <a:gd name="T34" fmla="*/ 344768897 w 1009"/>
              <a:gd name="T35" fmla="*/ 360885338 h 635"/>
              <a:gd name="T36" fmla="*/ 401816950 w 1009"/>
              <a:gd name="T37" fmla="*/ 588109478 h 635"/>
              <a:gd name="T38" fmla="*/ 456384613 w 1009"/>
              <a:gd name="T39" fmla="*/ 777908380 h 635"/>
              <a:gd name="T40" fmla="*/ 411738898 w 1009"/>
              <a:gd name="T41" fmla="*/ 892857215 h 635"/>
              <a:gd name="T42" fmla="*/ 317485115 w 1009"/>
              <a:gd name="T43" fmla="*/ 919589455 h 635"/>
              <a:gd name="T44" fmla="*/ 215789871 w 1009"/>
              <a:gd name="T45" fmla="*/ 876817872 h 635"/>
              <a:gd name="T46" fmla="*/ 96734294 w 1009"/>
              <a:gd name="T47" fmla="*/ 842065756 h 635"/>
              <a:gd name="T48" fmla="*/ 17361840 w 1009"/>
              <a:gd name="T49" fmla="*/ 922262679 h 635"/>
              <a:gd name="T50" fmla="*/ 4960976 w 1009"/>
              <a:gd name="T51" fmla="*/ 1058597102 h 635"/>
              <a:gd name="T52" fmla="*/ 71929424 w 1009"/>
              <a:gd name="T53" fmla="*/ 1208297644 h 635"/>
              <a:gd name="T54" fmla="*/ 208349985 w 1009"/>
              <a:gd name="T55" fmla="*/ 1280474691 h 635"/>
              <a:gd name="T56" fmla="*/ 379494141 w 1009"/>
              <a:gd name="T57" fmla="*/ 1280474691 h 635"/>
              <a:gd name="T58" fmla="*/ 446462665 w 1009"/>
              <a:gd name="T59" fmla="*/ 1352651739 h 635"/>
              <a:gd name="T60" fmla="*/ 386934027 w 1009"/>
              <a:gd name="T61" fmla="*/ 1518391625 h 635"/>
              <a:gd name="T62" fmla="*/ 292681820 w 1009"/>
              <a:gd name="T63" fmla="*/ 1665418943 h 635"/>
              <a:gd name="T64" fmla="*/ 2147483647 w 1009"/>
              <a:gd name="T65" fmla="*/ 1627993808 h 635"/>
              <a:gd name="T66" fmla="*/ 2147483647 w 1009"/>
              <a:gd name="T67" fmla="*/ 1515718401 h 635"/>
              <a:gd name="T68" fmla="*/ 2147483647 w 1009"/>
              <a:gd name="T69" fmla="*/ 1416809114 h 635"/>
              <a:gd name="T70" fmla="*/ 2147483647 w 1009"/>
              <a:gd name="T71" fmla="*/ 1283147915 h 635"/>
              <a:gd name="T72" fmla="*/ 2147483647 w 1009"/>
              <a:gd name="T73" fmla="*/ 1192258300 h 635"/>
              <a:gd name="T74" fmla="*/ 2147483647 w 1009"/>
              <a:gd name="T75" fmla="*/ 1173545733 h 635"/>
              <a:gd name="T76" fmla="*/ 2147483647 w 1009"/>
              <a:gd name="T77" fmla="*/ 1210970868 h 635"/>
              <a:gd name="T78" fmla="*/ 1991721634 w 1009"/>
              <a:gd name="T79" fmla="*/ 1216317316 h 635"/>
              <a:gd name="T80" fmla="*/ 1885066991 w 1009"/>
              <a:gd name="T81" fmla="*/ 1133447373 h 635"/>
              <a:gd name="T82" fmla="*/ 1907389799 w 1009"/>
              <a:gd name="T83" fmla="*/ 999786174 h 635"/>
              <a:gd name="T84" fmla="*/ 2011563955 w 1009"/>
              <a:gd name="T85" fmla="*/ 911569783 h 635"/>
              <a:gd name="T86" fmla="*/ 2147483647 w 1009"/>
              <a:gd name="T87" fmla="*/ 879491096 h 635"/>
              <a:gd name="T88" fmla="*/ 2147483647 w 1009"/>
              <a:gd name="T89" fmla="*/ 831372860 h 635"/>
              <a:gd name="T90" fmla="*/ 2147483647 w 1009"/>
              <a:gd name="T91" fmla="*/ 713751005 h 635"/>
              <a:gd name="T92" fmla="*/ 2147483647 w 1009"/>
              <a:gd name="T93" fmla="*/ 537318223 h 635"/>
              <a:gd name="T94" fmla="*/ 2147483647 w 1009"/>
              <a:gd name="T95" fmla="*/ 358212114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66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20700" y="266700"/>
            <a:ext cx="7924800" cy="9144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Key Characteristics of Frameworks</a:t>
            </a:r>
          </a:p>
        </p:txBody>
      </p:sp>
      <p:sp>
        <p:nvSpPr>
          <p:cNvPr id="29699" name="Freeform 4"/>
          <p:cNvSpPr>
            <a:spLocks/>
          </p:cNvSpPr>
          <p:nvPr/>
        </p:nvSpPr>
        <p:spPr bwMode="auto">
          <a:xfrm>
            <a:off x="5158844" y="1700213"/>
            <a:ext cx="1912937" cy="877887"/>
          </a:xfrm>
          <a:custGeom>
            <a:avLst/>
            <a:gdLst>
              <a:gd name="T0" fmla="*/ 532634652 w 1221"/>
              <a:gd name="T1" fmla="*/ 0 h 540"/>
              <a:gd name="T2" fmla="*/ 510544233 w 1221"/>
              <a:gd name="T3" fmla="*/ 89859848 h 540"/>
              <a:gd name="T4" fmla="*/ 552271624 w 1221"/>
              <a:gd name="T5" fmla="*/ 182363110 h 540"/>
              <a:gd name="T6" fmla="*/ 598907474 w 1221"/>
              <a:gd name="T7" fmla="*/ 261652578 h 540"/>
              <a:gd name="T8" fmla="*/ 625907919 w 1221"/>
              <a:gd name="T9" fmla="*/ 354155814 h 540"/>
              <a:gd name="T10" fmla="*/ 618544446 w 1221"/>
              <a:gd name="T11" fmla="*/ 428158505 h 540"/>
              <a:gd name="T12" fmla="*/ 586635541 w 1221"/>
              <a:gd name="T13" fmla="*/ 502161094 h 540"/>
              <a:gd name="T14" fmla="*/ 508089220 w 1221"/>
              <a:gd name="T15" fmla="*/ 541805803 h 540"/>
              <a:gd name="T16" fmla="*/ 412362507 w 1221"/>
              <a:gd name="T17" fmla="*/ 512733125 h 540"/>
              <a:gd name="T18" fmla="*/ 321544155 w 1221"/>
              <a:gd name="T19" fmla="*/ 454587769 h 540"/>
              <a:gd name="T20" fmla="*/ 247907860 w 1221"/>
              <a:gd name="T21" fmla="*/ 409657756 h 540"/>
              <a:gd name="T22" fmla="*/ 161999584 w 1221"/>
              <a:gd name="T23" fmla="*/ 404372554 h 540"/>
              <a:gd name="T24" fmla="*/ 83454805 w 1221"/>
              <a:gd name="T25" fmla="*/ 449302567 h 540"/>
              <a:gd name="T26" fmla="*/ 19636978 w 1221"/>
              <a:gd name="T27" fmla="*/ 547091006 h 540"/>
              <a:gd name="T28" fmla="*/ 2455014 w 1221"/>
              <a:gd name="T29" fmla="*/ 658094889 h 540"/>
              <a:gd name="T30" fmla="*/ 29453903 w 1221"/>
              <a:gd name="T31" fmla="*/ 766456985 h 540"/>
              <a:gd name="T32" fmla="*/ 90818278 w 1221"/>
              <a:gd name="T33" fmla="*/ 853673596 h 540"/>
              <a:gd name="T34" fmla="*/ 201271961 w 1221"/>
              <a:gd name="T35" fmla="*/ 917105781 h 540"/>
              <a:gd name="T36" fmla="*/ 355908073 w 1221"/>
              <a:gd name="T37" fmla="*/ 930319600 h 540"/>
              <a:gd name="T38" fmla="*/ 481090342 w 1221"/>
              <a:gd name="T39" fmla="*/ 932963014 h 540"/>
              <a:gd name="T40" fmla="*/ 549816611 w 1221"/>
              <a:gd name="T41" fmla="*/ 1014894220 h 540"/>
              <a:gd name="T42" fmla="*/ 539998125 w 1221"/>
              <a:gd name="T43" fmla="*/ 1115326073 h 540"/>
              <a:gd name="T44" fmla="*/ 488453815 w 1221"/>
              <a:gd name="T45" fmla="*/ 1234260199 h 540"/>
              <a:gd name="T46" fmla="*/ 468816843 w 1221"/>
              <a:gd name="T47" fmla="*/ 1334692052 h 540"/>
              <a:gd name="T48" fmla="*/ 608725960 w 1221"/>
              <a:gd name="T49" fmla="*/ 1353192699 h 540"/>
              <a:gd name="T50" fmla="*/ 770725495 w 1221"/>
              <a:gd name="T51" fmla="*/ 1371693347 h 540"/>
              <a:gd name="T52" fmla="*/ 1001451495 w 1221"/>
              <a:gd name="T53" fmla="*/ 1371693347 h 540"/>
              <a:gd name="T54" fmla="*/ 1131542125 w 1221"/>
              <a:gd name="T55" fmla="*/ 1347905871 h 540"/>
              <a:gd name="T56" fmla="*/ 1205178420 w 1221"/>
              <a:gd name="T57" fmla="*/ 1292403929 h 540"/>
              <a:gd name="T58" fmla="*/ 1205178420 w 1221"/>
              <a:gd name="T59" fmla="*/ 1199900693 h 540"/>
              <a:gd name="T60" fmla="*/ 1180632989 w 1221"/>
              <a:gd name="T61" fmla="*/ 1094183637 h 540"/>
              <a:gd name="T62" fmla="*/ 1249360824 w 1221"/>
              <a:gd name="T63" fmla="*/ 1017537634 h 540"/>
              <a:gd name="T64" fmla="*/ 1374541428 w 1221"/>
              <a:gd name="T65" fmla="*/ 977892925 h 540"/>
              <a:gd name="T66" fmla="*/ 1516905558 w 1221"/>
              <a:gd name="T67" fmla="*/ 964679106 h 540"/>
              <a:gd name="T68" fmla="*/ 1642086163 w 1221"/>
              <a:gd name="T69" fmla="*/ 991108370 h 540"/>
              <a:gd name="T70" fmla="*/ 1737813268 w 1221"/>
              <a:gd name="T71" fmla="*/ 1059824131 h 540"/>
              <a:gd name="T72" fmla="*/ 1747631754 w 1221"/>
              <a:gd name="T73" fmla="*/ 1147042165 h 540"/>
              <a:gd name="T74" fmla="*/ 1696087444 w 1221"/>
              <a:gd name="T75" fmla="*/ 1252760846 h 540"/>
              <a:gd name="T76" fmla="*/ 1696087444 w 1221"/>
              <a:gd name="T77" fmla="*/ 1355836113 h 540"/>
              <a:gd name="T78" fmla="*/ 1779540658 w 1221"/>
              <a:gd name="T79" fmla="*/ 1406051227 h 540"/>
              <a:gd name="T80" fmla="*/ 1914541315 w 1221"/>
              <a:gd name="T81" fmla="*/ 1427195289 h 540"/>
              <a:gd name="T82" fmla="*/ 2091267796 w 1221"/>
              <a:gd name="T83" fmla="*/ 1413979844 h 540"/>
              <a:gd name="T84" fmla="*/ 2147483647 w 1221"/>
              <a:gd name="T85" fmla="*/ 1382265377 h 540"/>
              <a:gd name="T86" fmla="*/ 2147483647 w 1221"/>
              <a:gd name="T87" fmla="*/ 1321476607 h 540"/>
              <a:gd name="T88" fmla="*/ 2147483647 w 1221"/>
              <a:gd name="T89" fmla="*/ 1226329957 h 540"/>
              <a:gd name="T90" fmla="*/ 2147483647 w 1221"/>
              <a:gd name="T91" fmla="*/ 1096825425 h 540"/>
              <a:gd name="T92" fmla="*/ 2147483647 w 1221"/>
              <a:gd name="T93" fmla="*/ 956748864 h 540"/>
              <a:gd name="T94" fmla="*/ 2147483647 w 1221"/>
              <a:gd name="T95" fmla="*/ 829887543 h 540"/>
              <a:gd name="T96" fmla="*/ 2147483647 w 1221"/>
              <a:gd name="T97" fmla="*/ 758528368 h 540"/>
              <a:gd name="T98" fmla="*/ 2147483647 w 1221"/>
              <a:gd name="T99" fmla="*/ 697739598 h 540"/>
              <a:gd name="T100" fmla="*/ 2147483647 w 1221"/>
              <a:gd name="T101" fmla="*/ 629022211 h 540"/>
              <a:gd name="T102" fmla="*/ 2147483647 w 1221"/>
              <a:gd name="T103" fmla="*/ 525948570 h 540"/>
              <a:gd name="T104" fmla="*/ 2147483647 w 1221"/>
              <a:gd name="T105" fmla="*/ 399085726 h 540"/>
              <a:gd name="T106" fmla="*/ 2147483647 w 1221"/>
              <a:gd name="T107" fmla="*/ 327726551 h 540"/>
              <a:gd name="T108" fmla="*/ 2147483647 w 1221"/>
              <a:gd name="T109" fmla="*/ 367371259 h 540"/>
              <a:gd name="T110" fmla="*/ 2147483647 w 1221"/>
              <a:gd name="T111" fmla="*/ 459874597 h 540"/>
              <a:gd name="T112" fmla="*/ 2147483647 w 1221"/>
              <a:gd name="T113" fmla="*/ 486303861 h 540"/>
              <a:gd name="T114" fmla="*/ 2147483647 w 1221"/>
              <a:gd name="T115" fmla="*/ 428158505 h 540"/>
              <a:gd name="T116" fmla="*/ 2147483647 w 1221"/>
              <a:gd name="T117" fmla="*/ 325083136 h 540"/>
              <a:gd name="T118" fmla="*/ 2147483647 w 1221"/>
              <a:gd name="T119" fmla="*/ 200863757 h 540"/>
              <a:gd name="T120" fmla="*/ 2147483647 w 1221"/>
              <a:gd name="T121" fmla="*/ 71359201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folHlink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Freeform 7"/>
          <p:cNvSpPr>
            <a:spLocks/>
          </p:cNvSpPr>
          <p:nvPr/>
        </p:nvSpPr>
        <p:spPr bwMode="auto">
          <a:xfrm>
            <a:off x="3901281" y="1628775"/>
            <a:ext cx="1347788" cy="1063625"/>
          </a:xfrm>
          <a:custGeom>
            <a:avLst/>
            <a:gdLst>
              <a:gd name="T0" fmla="*/ 2023403860 w 858"/>
              <a:gd name="T1" fmla="*/ 0 h 652"/>
              <a:gd name="T2" fmla="*/ 2001195210 w 858"/>
              <a:gd name="T3" fmla="*/ 90481526 h 652"/>
              <a:gd name="T4" fmla="*/ 2043144707 w 858"/>
              <a:gd name="T5" fmla="*/ 183625377 h 652"/>
              <a:gd name="T6" fmla="*/ 2090028237 w 858"/>
              <a:gd name="T7" fmla="*/ 263460895 h 652"/>
              <a:gd name="T8" fmla="*/ 2117170921 w 858"/>
              <a:gd name="T9" fmla="*/ 356604720 h 652"/>
              <a:gd name="T10" fmla="*/ 2109767514 w 858"/>
              <a:gd name="T11" fmla="*/ 431118903 h 652"/>
              <a:gd name="T12" fmla="*/ 2077689226 w 858"/>
              <a:gd name="T13" fmla="*/ 505632984 h 652"/>
              <a:gd name="T14" fmla="*/ 1998727408 w 858"/>
              <a:gd name="T15" fmla="*/ 545551533 h 652"/>
              <a:gd name="T16" fmla="*/ 1902492544 w 858"/>
              <a:gd name="T17" fmla="*/ 516277387 h 652"/>
              <a:gd name="T18" fmla="*/ 1811193286 w 858"/>
              <a:gd name="T19" fmla="*/ 457730725 h 652"/>
              <a:gd name="T20" fmla="*/ 1737165501 w 858"/>
              <a:gd name="T21" fmla="*/ 412490688 h 652"/>
              <a:gd name="T22" fmla="*/ 1650801847 w 858"/>
              <a:gd name="T23" fmla="*/ 407167671 h 652"/>
              <a:gd name="T24" fmla="*/ 1571839636 w 858"/>
              <a:gd name="T25" fmla="*/ 452409339 h 652"/>
              <a:gd name="T26" fmla="*/ 1507683060 w 858"/>
              <a:gd name="T27" fmla="*/ 550874550 h 652"/>
              <a:gd name="T28" fmla="*/ 1490410015 w 858"/>
              <a:gd name="T29" fmla="*/ 662644856 h 652"/>
              <a:gd name="T30" fmla="*/ 1517552698 w 858"/>
              <a:gd name="T31" fmla="*/ 771756101 h 652"/>
              <a:gd name="T32" fmla="*/ 1579241472 w 858"/>
              <a:gd name="T33" fmla="*/ 859577113 h 652"/>
              <a:gd name="T34" fmla="*/ 1690281970 w 858"/>
              <a:gd name="T35" fmla="*/ 923445160 h 652"/>
              <a:gd name="T36" fmla="*/ 1845739376 w 858"/>
              <a:gd name="T37" fmla="*/ 936751887 h 652"/>
              <a:gd name="T38" fmla="*/ 1971584725 w 858"/>
              <a:gd name="T39" fmla="*/ 939412579 h 652"/>
              <a:gd name="T40" fmla="*/ 2040676905 w 858"/>
              <a:gd name="T41" fmla="*/ 1021910370 h 652"/>
              <a:gd name="T42" fmla="*/ 2030805696 w 858"/>
              <a:gd name="T43" fmla="*/ 1123037905 h 652"/>
              <a:gd name="T44" fmla="*/ 1978988131 w 858"/>
              <a:gd name="T45" fmla="*/ 1242791921 h 652"/>
              <a:gd name="T46" fmla="*/ 1779114998 w 858"/>
              <a:gd name="T47" fmla="*/ 1325291344 h 652"/>
              <a:gd name="T48" fmla="*/ 1596514517 w 858"/>
              <a:gd name="T49" fmla="*/ 1309323924 h 652"/>
              <a:gd name="T50" fmla="*/ 1374434304 w 858"/>
              <a:gd name="T51" fmla="*/ 1288033487 h 652"/>
              <a:gd name="T52" fmla="*/ 1253522989 w 858"/>
              <a:gd name="T53" fmla="*/ 1309323924 h 652"/>
              <a:gd name="T54" fmla="*/ 1206639459 w 858"/>
              <a:gd name="T55" fmla="*/ 1373193602 h 652"/>
              <a:gd name="T56" fmla="*/ 1238717747 w 858"/>
              <a:gd name="T57" fmla="*/ 1458352086 h 652"/>
              <a:gd name="T58" fmla="*/ 1260926396 w 858"/>
              <a:gd name="T59" fmla="*/ 1554156604 h 652"/>
              <a:gd name="T60" fmla="*/ 1216509097 w 858"/>
              <a:gd name="T61" fmla="*/ 1641977412 h 652"/>
              <a:gd name="T62" fmla="*/ 1120274234 w 858"/>
              <a:gd name="T63" fmla="*/ 1705845459 h 652"/>
              <a:gd name="T64" fmla="*/ 1006766325 w 858"/>
              <a:gd name="T65" fmla="*/ 1729796997 h 652"/>
              <a:gd name="T66" fmla="*/ 905595857 w 858"/>
              <a:gd name="T67" fmla="*/ 1729796997 h 652"/>
              <a:gd name="T68" fmla="*/ 826634039 w 858"/>
              <a:gd name="T69" fmla="*/ 1708507783 h 652"/>
              <a:gd name="T70" fmla="*/ 762477267 w 858"/>
              <a:gd name="T71" fmla="*/ 1649961122 h 652"/>
              <a:gd name="T72" fmla="*/ 703256296 w 858"/>
              <a:gd name="T73" fmla="*/ 1572784717 h 652"/>
              <a:gd name="T74" fmla="*/ 639099721 w 858"/>
              <a:gd name="T75" fmla="*/ 1479642523 h 652"/>
              <a:gd name="T76" fmla="*/ 552734495 w 858"/>
              <a:gd name="T77" fmla="*/ 1407789135 h 652"/>
              <a:gd name="T78" fmla="*/ 439226587 w 858"/>
              <a:gd name="T79" fmla="*/ 1375854295 h 652"/>
              <a:gd name="T80" fmla="*/ 303509931 w 858"/>
              <a:gd name="T81" fmla="*/ 1370531278 h 652"/>
              <a:gd name="T82" fmla="*/ 167794895 w 858"/>
              <a:gd name="T83" fmla="*/ 1389161022 h 652"/>
              <a:gd name="T84" fmla="*/ 0 w 858"/>
              <a:gd name="T85" fmla="*/ 1423756554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Freeform 8"/>
          <p:cNvSpPr>
            <a:spLocks/>
          </p:cNvSpPr>
          <p:nvPr/>
        </p:nvSpPr>
        <p:spPr bwMode="auto">
          <a:xfrm>
            <a:off x="7152481" y="1719263"/>
            <a:ext cx="1335088" cy="1017587"/>
          </a:xfrm>
          <a:custGeom>
            <a:avLst/>
            <a:gdLst>
              <a:gd name="T0" fmla="*/ 89233628 w 848"/>
              <a:gd name="T1" fmla="*/ 0 h 626"/>
              <a:gd name="T2" fmla="*/ 2101957691 w 848"/>
              <a:gd name="T3" fmla="*/ 1347610176 h 626"/>
              <a:gd name="T4" fmla="*/ 2027595830 w 848"/>
              <a:gd name="T5" fmla="*/ 1302690068 h 626"/>
              <a:gd name="T6" fmla="*/ 1948276197 w 848"/>
              <a:gd name="T7" fmla="*/ 1270982329 h 626"/>
              <a:gd name="T8" fmla="*/ 1854084821 w 848"/>
              <a:gd name="T9" fmla="*/ 1252485336 h 626"/>
              <a:gd name="T10" fmla="*/ 1742543603 w 848"/>
              <a:gd name="T11" fmla="*/ 1241916089 h 626"/>
              <a:gd name="T12" fmla="*/ 1628520745 w 848"/>
              <a:gd name="T13" fmla="*/ 1239272965 h 626"/>
              <a:gd name="T14" fmla="*/ 1499628111 w 848"/>
              <a:gd name="T15" fmla="*/ 1244557588 h 626"/>
              <a:gd name="T16" fmla="*/ 1395521191 w 848"/>
              <a:gd name="T17" fmla="*/ 1255128460 h 626"/>
              <a:gd name="T18" fmla="*/ 1313723459 w 848"/>
              <a:gd name="T19" fmla="*/ 1276266952 h 626"/>
              <a:gd name="T20" fmla="*/ 1259191112 w 848"/>
              <a:gd name="T21" fmla="*/ 1305333192 h 626"/>
              <a:gd name="T22" fmla="*/ 1231925726 w 848"/>
              <a:gd name="T23" fmla="*/ 1347610176 h 626"/>
              <a:gd name="T24" fmla="*/ 1244319370 w 848"/>
              <a:gd name="T25" fmla="*/ 1395173410 h 626"/>
              <a:gd name="T26" fmla="*/ 1269106657 w 848"/>
              <a:gd name="T27" fmla="*/ 1440093519 h 626"/>
              <a:gd name="T28" fmla="*/ 1254233340 w 848"/>
              <a:gd name="T29" fmla="*/ 1498225998 h 626"/>
              <a:gd name="T30" fmla="*/ 1202180667 w 848"/>
              <a:gd name="T31" fmla="*/ 1553716979 h 626"/>
              <a:gd name="T32" fmla="*/ 1142692123 w 848"/>
              <a:gd name="T33" fmla="*/ 1593352465 h 626"/>
              <a:gd name="T34" fmla="*/ 1078244232 w 848"/>
              <a:gd name="T35" fmla="*/ 1622418704 h 626"/>
              <a:gd name="T36" fmla="*/ 1006362044 w 848"/>
              <a:gd name="T37" fmla="*/ 1640914072 h 626"/>
              <a:gd name="T38" fmla="*/ 941915727 w 848"/>
              <a:gd name="T39" fmla="*/ 1654126443 h 626"/>
              <a:gd name="T40" fmla="*/ 865074193 w 848"/>
              <a:gd name="T41" fmla="*/ 1646198695 h 626"/>
              <a:gd name="T42" fmla="*/ 800627679 w 848"/>
              <a:gd name="T43" fmla="*/ 1630344826 h 626"/>
              <a:gd name="T44" fmla="*/ 741139135 w 848"/>
              <a:gd name="T45" fmla="*/ 1601278586 h 626"/>
              <a:gd name="T46" fmla="*/ 713872175 w 848"/>
              <a:gd name="T47" fmla="*/ 1564286225 h 626"/>
              <a:gd name="T48" fmla="*/ 713872175 w 848"/>
              <a:gd name="T49" fmla="*/ 1516722992 h 626"/>
              <a:gd name="T50" fmla="*/ 741139135 w 848"/>
              <a:gd name="T51" fmla="*/ 1458590512 h 626"/>
              <a:gd name="T52" fmla="*/ 780798165 w 848"/>
              <a:gd name="T53" fmla="*/ 1403101157 h 626"/>
              <a:gd name="T54" fmla="*/ 803105778 w 848"/>
              <a:gd name="T55" fmla="*/ 1355537924 h 626"/>
              <a:gd name="T56" fmla="*/ 803105778 w 848"/>
              <a:gd name="T57" fmla="*/ 1300048569 h 626"/>
              <a:gd name="T58" fmla="*/ 760968650 w 848"/>
              <a:gd name="T59" fmla="*/ 1260413083 h 626"/>
              <a:gd name="T60" fmla="*/ 699000432 w 848"/>
              <a:gd name="T61" fmla="*/ 1244557588 h 626"/>
              <a:gd name="T62" fmla="*/ 570106225 w 848"/>
              <a:gd name="T63" fmla="*/ 1239272965 h 626"/>
              <a:gd name="T64" fmla="*/ 448649463 w 848"/>
              <a:gd name="T65" fmla="*/ 1252485336 h 626"/>
              <a:gd name="T66" fmla="*/ 302403741 w 848"/>
              <a:gd name="T67" fmla="*/ 1276266952 h 626"/>
              <a:gd name="T68" fmla="*/ 171031385 w 848"/>
              <a:gd name="T69" fmla="*/ 1300048569 h 626"/>
              <a:gd name="T70" fmla="*/ 109063168 w 848"/>
              <a:gd name="T71" fmla="*/ 1321187061 h 626"/>
              <a:gd name="T72" fmla="*/ 79319658 w 848"/>
              <a:gd name="T73" fmla="*/ 1260413083 h 626"/>
              <a:gd name="T74" fmla="*/ 49574586 w 848"/>
              <a:gd name="T75" fmla="*/ 1189068233 h 626"/>
              <a:gd name="T76" fmla="*/ 32223171 w 848"/>
              <a:gd name="T77" fmla="*/ 1096584891 h 626"/>
              <a:gd name="T78" fmla="*/ 42138715 w 848"/>
              <a:gd name="T79" fmla="*/ 1006744673 h 626"/>
              <a:gd name="T80" fmla="*/ 86755529 w 848"/>
              <a:gd name="T81" fmla="*/ 908976708 h 626"/>
              <a:gd name="T82" fmla="*/ 148723772 w 848"/>
              <a:gd name="T83" fmla="*/ 829705533 h 626"/>
              <a:gd name="T84" fmla="*/ 228041880 w 848"/>
              <a:gd name="T85" fmla="*/ 779500801 h 626"/>
              <a:gd name="T86" fmla="*/ 309841187 w 848"/>
              <a:gd name="T87" fmla="*/ 742506814 h 626"/>
              <a:gd name="T88" fmla="*/ 401552889 w 848"/>
              <a:gd name="T89" fmla="*/ 697586705 h 626"/>
              <a:gd name="T90" fmla="*/ 466000879 w 848"/>
              <a:gd name="T91" fmla="*/ 655308095 h 626"/>
              <a:gd name="T92" fmla="*/ 518053552 w 848"/>
              <a:gd name="T93" fmla="*/ 599818740 h 626"/>
              <a:gd name="T94" fmla="*/ 550276710 w 848"/>
              <a:gd name="T95" fmla="*/ 525832391 h 626"/>
              <a:gd name="T96" fmla="*/ 547798611 w 848"/>
              <a:gd name="T97" fmla="*/ 441276796 h 626"/>
              <a:gd name="T98" fmla="*/ 503180235 w 848"/>
              <a:gd name="T99" fmla="*/ 367290346 h 626"/>
              <a:gd name="T100" fmla="*/ 431298047 w 848"/>
              <a:gd name="T101" fmla="*/ 327654860 h 626"/>
              <a:gd name="T102" fmla="*/ 361893860 w 848"/>
              <a:gd name="T103" fmla="*/ 340865605 h 626"/>
              <a:gd name="T104" fmla="*/ 299925642 w 848"/>
              <a:gd name="T105" fmla="*/ 396356586 h 626"/>
              <a:gd name="T106" fmla="*/ 245393296 w 848"/>
              <a:gd name="T107" fmla="*/ 459773790 h 626"/>
              <a:gd name="T108" fmla="*/ 183425029 w 848"/>
              <a:gd name="T109" fmla="*/ 486196905 h 626"/>
              <a:gd name="T110" fmla="*/ 99149173 w 848"/>
              <a:gd name="T111" fmla="*/ 478269158 h 626"/>
              <a:gd name="T112" fmla="*/ 44616814 w 848"/>
              <a:gd name="T113" fmla="*/ 428064426 h 626"/>
              <a:gd name="T114" fmla="*/ 9915548 w 848"/>
              <a:gd name="T115" fmla="*/ 362005723 h 626"/>
              <a:gd name="T116" fmla="*/ 0 w 848"/>
              <a:gd name="T117" fmla="*/ 285376250 h 626"/>
              <a:gd name="T118" fmla="*/ 9915548 w 848"/>
              <a:gd name="T119" fmla="*/ 200820604 h 626"/>
              <a:gd name="T120" fmla="*/ 37180943 w 848"/>
              <a:gd name="T121" fmla="*/ 100409489 h 626"/>
              <a:gd name="T122" fmla="*/ 64446341 w 848"/>
              <a:gd name="T123" fmla="*/ 39635499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99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Freeform 9"/>
          <p:cNvSpPr>
            <a:spLocks/>
          </p:cNvSpPr>
          <p:nvPr/>
        </p:nvSpPr>
        <p:spPr bwMode="auto">
          <a:xfrm>
            <a:off x="3690269" y="2980138"/>
            <a:ext cx="1651000" cy="1154112"/>
          </a:xfrm>
          <a:custGeom>
            <a:avLst/>
            <a:gdLst>
              <a:gd name="T0" fmla="*/ 37086172 w 1050"/>
              <a:gd name="T1" fmla="*/ 1531550454 h 709"/>
              <a:gd name="T2" fmla="*/ 217570349 w 1050"/>
              <a:gd name="T3" fmla="*/ 1497104537 h 709"/>
              <a:gd name="T4" fmla="*/ 449972962 w 1050"/>
              <a:gd name="T5" fmla="*/ 1433509569 h 709"/>
              <a:gd name="T6" fmla="*/ 655181159 w 1050"/>
              <a:gd name="T7" fmla="*/ 1364616106 h 709"/>
              <a:gd name="T8" fmla="*/ 778800120 w 1050"/>
              <a:gd name="T9" fmla="*/ 1354017487 h 709"/>
              <a:gd name="T10" fmla="*/ 912307976 w 1050"/>
              <a:gd name="T11" fmla="*/ 1383164909 h 709"/>
              <a:gd name="T12" fmla="*/ 976590025 w 1050"/>
              <a:gd name="T13" fmla="*/ 1446758249 h 709"/>
              <a:gd name="T14" fmla="*/ 969173107 w 1050"/>
              <a:gd name="T15" fmla="*/ 1528900393 h 709"/>
              <a:gd name="T16" fmla="*/ 902419277 w 1050"/>
              <a:gd name="T17" fmla="*/ 1650788577 h 709"/>
              <a:gd name="T18" fmla="*/ 895002360 w 1050"/>
              <a:gd name="T19" fmla="*/ 1738229623 h 709"/>
              <a:gd name="T20" fmla="*/ 961756190 w 1050"/>
              <a:gd name="T21" fmla="*/ 1830972013 h 709"/>
              <a:gd name="T22" fmla="*/ 1073013097 w 1050"/>
              <a:gd name="T23" fmla="*/ 1873366487 h 709"/>
              <a:gd name="T24" fmla="*/ 1179326441 w 1050"/>
              <a:gd name="T25" fmla="*/ 1865417930 h 709"/>
              <a:gd name="T26" fmla="*/ 1293055130 w 1050"/>
              <a:gd name="T27" fmla="*/ 1809773148 h 709"/>
              <a:gd name="T28" fmla="*/ 1377116149 w 1050"/>
              <a:gd name="T29" fmla="*/ 1730281066 h 709"/>
              <a:gd name="T30" fmla="*/ 1409257173 w 1050"/>
              <a:gd name="T31" fmla="*/ 1611042536 h 709"/>
              <a:gd name="T32" fmla="*/ 1456232032 w 1050"/>
              <a:gd name="T33" fmla="*/ 1539499011 h 709"/>
              <a:gd name="T34" fmla="*/ 1597158182 w 1050"/>
              <a:gd name="T35" fmla="*/ 1486504290 h 709"/>
              <a:gd name="T36" fmla="*/ 1770225749 w 1050"/>
              <a:gd name="T37" fmla="*/ 1441459754 h 709"/>
              <a:gd name="T38" fmla="*/ 2111413388 w 1050"/>
              <a:gd name="T39" fmla="*/ 1412312332 h 709"/>
              <a:gd name="T40" fmla="*/ 2147483647 w 1050"/>
              <a:gd name="T41" fmla="*/ 1401713713 h 709"/>
              <a:gd name="T42" fmla="*/ 2147483647 w 1050"/>
              <a:gd name="T43" fmla="*/ 1319571569 h 709"/>
              <a:gd name="T44" fmla="*/ 2147483647 w 1050"/>
              <a:gd name="T45" fmla="*/ 1232129303 h 709"/>
              <a:gd name="T46" fmla="*/ 2147483647 w 1050"/>
              <a:gd name="T47" fmla="*/ 1142038602 h 709"/>
              <a:gd name="T48" fmla="*/ 2147483647 w 1050"/>
              <a:gd name="T49" fmla="*/ 1043997717 h 709"/>
              <a:gd name="T50" fmla="*/ 2147483647 w 1050"/>
              <a:gd name="T51" fmla="*/ 930059717 h 709"/>
              <a:gd name="T52" fmla="*/ 2147483647 w 1050"/>
              <a:gd name="T53" fmla="*/ 882363492 h 709"/>
              <a:gd name="T54" fmla="*/ 2147483647 w 1050"/>
              <a:gd name="T55" fmla="*/ 903562357 h 709"/>
              <a:gd name="T56" fmla="*/ 2147483647 w 1050"/>
              <a:gd name="T57" fmla="*/ 1012201861 h 709"/>
              <a:gd name="T58" fmla="*/ 2147483647 w 1050"/>
              <a:gd name="T59" fmla="*/ 1094342377 h 709"/>
              <a:gd name="T60" fmla="*/ 2131192359 w 1050"/>
              <a:gd name="T61" fmla="*/ 1099642500 h 709"/>
              <a:gd name="T62" fmla="*/ 2052076476 w 1050"/>
              <a:gd name="T63" fmla="*/ 1057246397 h 709"/>
              <a:gd name="T64" fmla="*/ 2012518534 w 1050"/>
              <a:gd name="T65" fmla="*/ 980404377 h 709"/>
              <a:gd name="T66" fmla="*/ 2007573398 w 1050"/>
              <a:gd name="T67" fmla="*/ 869114811 h 709"/>
              <a:gd name="T68" fmla="*/ 2066910311 w 1050"/>
              <a:gd name="T69" fmla="*/ 776373846 h 709"/>
              <a:gd name="T70" fmla="*/ 2147483647 w 1050"/>
              <a:gd name="T71" fmla="*/ 712780506 h 709"/>
              <a:gd name="T72" fmla="*/ 2147483647 w 1050"/>
              <a:gd name="T73" fmla="*/ 638586920 h 709"/>
              <a:gd name="T74" fmla="*/ 2147483647 w 1050"/>
              <a:gd name="T75" fmla="*/ 511400240 h 709"/>
              <a:gd name="T76" fmla="*/ 2147483647 w 1050"/>
              <a:gd name="T77" fmla="*/ 386861892 h 709"/>
              <a:gd name="T78" fmla="*/ 2147483647 w 1050"/>
              <a:gd name="T79" fmla="*/ 249074966 h 709"/>
              <a:gd name="T80" fmla="*/ 2147483647 w 1050"/>
              <a:gd name="T81" fmla="*/ 124538297 h 709"/>
              <a:gd name="T82" fmla="*/ 2147483647 w 1050"/>
              <a:gd name="T83" fmla="*/ 34445930 h 709"/>
              <a:gd name="T84" fmla="*/ 1903733409 w 1050"/>
              <a:gd name="T85" fmla="*/ 21197244 h 709"/>
              <a:gd name="T86" fmla="*/ 1681219594 w 1050"/>
              <a:gd name="T87" fmla="*/ 0 h 709"/>
              <a:gd name="T88" fmla="*/ 1560072022 w 1050"/>
              <a:gd name="T89" fmla="*/ 21197244 h 709"/>
              <a:gd name="T90" fmla="*/ 1513097163 w 1050"/>
              <a:gd name="T91" fmla="*/ 84792230 h 709"/>
              <a:gd name="T92" fmla="*/ 1545238187 w 1050"/>
              <a:gd name="T93" fmla="*/ 169582833 h 709"/>
              <a:gd name="T94" fmla="*/ 1567488939 w 1050"/>
              <a:gd name="T95" fmla="*/ 264973708 h 709"/>
              <a:gd name="T96" fmla="*/ 1522987434 w 1050"/>
              <a:gd name="T97" fmla="*/ 352415974 h 709"/>
              <a:gd name="T98" fmla="*/ 1426564362 w 1050"/>
              <a:gd name="T99" fmla="*/ 416009314 h 709"/>
              <a:gd name="T100" fmla="*/ 1312834101 w 1050"/>
              <a:gd name="T101" fmla="*/ 439856715 h 709"/>
              <a:gd name="T102" fmla="*/ 1211467465 w 1050"/>
              <a:gd name="T103" fmla="*/ 439856715 h 709"/>
              <a:gd name="T104" fmla="*/ 1132350009 w 1050"/>
              <a:gd name="T105" fmla="*/ 418659376 h 709"/>
              <a:gd name="T106" fmla="*/ 1068067961 w 1050"/>
              <a:gd name="T107" fmla="*/ 360364531 h 709"/>
              <a:gd name="T108" fmla="*/ 1008731049 w 1050"/>
              <a:gd name="T109" fmla="*/ 283522511 h 709"/>
              <a:gd name="T110" fmla="*/ 944449001 w 1050"/>
              <a:gd name="T111" fmla="*/ 190781698 h 709"/>
              <a:gd name="T112" fmla="*/ 857916200 w 1050"/>
              <a:gd name="T113" fmla="*/ 119238174 h 709"/>
              <a:gd name="T114" fmla="*/ 744187314 w 1050"/>
              <a:gd name="T115" fmla="*/ 87440664 h 709"/>
              <a:gd name="T116" fmla="*/ 608206300 w 1050"/>
              <a:gd name="T117" fmla="*/ 82142169 h 709"/>
              <a:gd name="T118" fmla="*/ 472225286 w 1050"/>
              <a:gd name="T119" fmla="*/ 100690972 h 709"/>
              <a:gd name="T120" fmla="*/ 304103150 w 1050"/>
              <a:gd name="T121" fmla="*/ 135136916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7C8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6" name="Rectangle 14"/>
          <p:cNvSpPr>
            <a:spLocks noChangeArrowheads="1"/>
          </p:cNvSpPr>
          <p:nvPr/>
        </p:nvSpPr>
        <p:spPr bwMode="auto">
          <a:xfrm>
            <a:off x="4256882" y="1204936"/>
            <a:ext cx="405923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/>
              <a:t>Application-specific functionality </a:t>
            </a:r>
          </a:p>
        </p:txBody>
      </p:sp>
      <p:sp>
        <p:nvSpPr>
          <p:cNvPr id="29728" name="Rectangle 16"/>
          <p:cNvSpPr>
            <a:spLocks noChangeArrowheads="1"/>
          </p:cNvSpPr>
          <p:nvPr/>
        </p:nvSpPr>
        <p:spPr bwMode="auto">
          <a:xfrm>
            <a:off x="10886" y="1101520"/>
            <a:ext cx="3439886" cy="24006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They exhibit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“inversion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control” via callbacks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They provide </a:t>
            </a:r>
            <a:br>
              <a:rPr lang="en-US" sz="2000" dirty="0"/>
            </a:br>
            <a:r>
              <a:rPr lang="en-US" sz="2000" dirty="0"/>
              <a:t>integrated domain-</a:t>
            </a:r>
            <a:br>
              <a:rPr lang="en-US" sz="2000" dirty="0"/>
            </a:br>
            <a:r>
              <a:rPr lang="en-US" sz="2000" dirty="0"/>
              <a:t>specific structures </a:t>
            </a:r>
            <a:br>
              <a:rPr lang="en-US" sz="2000" dirty="0"/>
            </a:br>
            <a:r>
              <a:rPr lang="en-US" sz="2000" dirty="0"/>
              <a:t>&amp; functionality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29732" name="Line 32"/>
          <p:cNvSpPr>
            <a:spLocks noChangeShapeType="1"/>
          </p:cNvSpPr>
          <p:nvPr/>
        </p:nvSpPr>
        <p:spPr bwMode="auto">
          <a:xfrm flipV="1">
            <a:off x="5122069" y="2578100"/>
            <a:ext cx="579437" cy="199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9733" name="Line 33"/>
          <p:cNvSpPr>
            <a:spLocks noChangeShapeType="1"/>
          </p:cNvSpPr>
          <p:nvPr/>
        </p:nvSpPr>
        <p:spPr bwMode="auto">
          <a:xfrm flipH="1" flipV="1">
            <a:off x="7348005" y="2508249"/>
            <a:ext cx="218281" cy="2030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9719" name="Rectangle 36"/>
          <p:cNvSpPr>
            <a:spLocks noChangeArrowheads="1"/>
          </p:cNvSpPr>
          <p:nvPr/>
        </p:nvSpPr>
        <p:spPr bwMode="auto">
          <a:xfrm>
            <a:off x="5701506" y="5394747"/>
            <a:ext cx="10191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29723" name="Rectangle 40"/>
          <p:cNvSpPr>
            <a:spLocks noChangeArrowheads="1"/>
          </p:cNvSpPr>
          <p:nvPr/>
        </p:nvSpPr>
        <p:spPr bwMode="auto">
          <a:xfrm>
            <a:off x="3693444" y="3211913"/>
            <a:ext cx="1452562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/>
              <a:t>Electronic Trading</a:t>
            </a:r>
            <a:endParaRPr lang="en-US" sz="1600" dirty="0"/>
          </a:p>
        </p:txBody>
      </p:sp>
      <p:sp>
        <p:nvSpPr>
          <p:cNvPr id="29724" name="Rectangle 41"/>
          <p:cNvSpPr>
            <a:spLocks noChangeArrowheads="1"/>
          </p:cNvSpPr>
          <p:nvPr/>
        </p:nvSpPr>
        <p:spPr bwMode="auto">
          <a:xfrm>
            <a:off x="5788419" y="3612951"/>
            <a:ext cx="1303947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Social Media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96" y="5089708"/>
            <a:ext cx="499831" cy="390112"/>
          </a:xfrm>
          <a:prstGeom prst="rect">
            <a:avLst/>
          </a:prstGeom>
        </p:spPr>
      </p:pic>
      <p:sp>
        <p:nvSpPr>
          <p:cNvPr id="28" name="Freeform 11"/>
          <p:cNvSpPr>
            <a:spLocks/>
          </p:cNvSpPr>
          <p:nvPr/>
        </p:nvSpPr>
        <p:spPr bwMode="auto">
          <a:xfrm>
            <a:off x="3863894" y="4330313"/>
            <a:ext cx="1716087" cy="863600"/>
          </a:xfrm>
          <a:custGeom>
            <a:avLst/>
            <a:gdLst>
              <a:gd name="T0" fmla="*/ 244493670 w 1092"/>
              <a:gd name="T1" fmla="*/ 179864591 h 531"/>
              <a:gd name="T2" fmla="*/ 325992051 w 1092"/>
              <a:gd name="T3" fmla="*/ 171929558 h 531"/>
              <a:gd name="T4" fmla="*/ 461822260 w 1092"/>
              <a:gd name="T5" fmla="*/ 142833896 h 531"/>
              <a:gd name="T6" fmla="*/ 617409364 w 1092"/>
              <a:gd name="T7" fmla="*/ 105803175 h 531"/>
              <a:gd name="T8" fmla="*/ 765588381 w 1092"/>
              <a:gd name="T9" fmla="*/ 52900774 h 531"/>
              <a:gd name="T10" fmla="*/ 901417117 w 1092"/>
              <a:gd name="T11" fmla="*/ 10579505 h 531"/>
              <a:gd name="T12" fmla="*/ 985385908 w 1092"/>
              <a:gd name="T13" fmla="*/ 0 h 531"/>
              <a:gd name="T14" fmla="*/ 1079231624 w 1092"/>
              <a:gd name="T15" fmla="*/ 7935036 h 531"/>
              <a:gd name="T16" fmla="*/ 1158259595 w 1092"/>
              <a:gd name="T17" fmla="*/ 29095675 h 531"/>
              <a:gd name="T18" fmla="*/ 1207652077 w 1092"/>
              <a:gd name="T19" fmla="*/ 63481915 h 531"/>
              <a:gd name="T20" fmla="*/ 1227409070 w 1092"/>
              <a:gd name="T21" fmla="*/ 116382702 h 531"/>
              <a:gd name="T22" fmla="*/ 1215061735 w 1092"/>
              <a:gd name="T23" fmla="*/ 174574027 h 531"/>
              <a:gd name="T24" fmla="*/ 1163198843 w 1092"/>
              <a:gd name="T25" fmla="*/ 259216597 h 531"/>
              <a:gd name="T26" fmla="*/ 1140973012 w 1092"/>
              <a:gd name="T27" fmla="*/ 330633519 h 531"/>
              <a:gd name="T28" fmla="*/ 1140973012 w 1092"/>
              <a:gd name="T29" fmla="*/ 386178750 h 531"/>
              <a:gd name="T30" fmla="*/ 1175547749 w 1092"/>
              <a:gd name="T31" fmla="*/ 452305210 h 531"/>
              <a:gd name="T32" fmla="*/ 1237287566 w 1092"/>
              <a:gd name="T33" fmla="*/ 499917033 h 531"/>
              <a:gd name="T34" fmla="*/ 1318785947 w 1092"/>
              <a:gd name="T35" fmla="*/ 523722132 h 531"/>
              <a:gd name="T36" fmla="*/ 1390405832 w 1092"/>
              <a:gd name="T37" fmla="*/ 523722132 h 531"/>
              <a:gd name="T38" fmla="*/ 1462025716 w 1092"/>
              <a:gd name="T39" fmla="*/ 502561502 h 531"/>
              <a:gd name="T40" fmla="*/ 1541053687 w 1092"/>
              <a:gd name="T41" fmla="*/ 457595774 h 531"/>
              <a:gd name="T42" fmla="*/ 1602795076 w 1092"/>
              <a:gd name="T43" fmla="*/ 407339380 h 531"/>
              <a:gd name="T44" fmla="*/ 1642309061 w 1092"/>
              <a:gd name="T45" fmla="*/ 343857490 h 531"/>
              <a:gd name="T46" fmla="*/ 1657127199 w 1092"/>
              <a:gd name="T47" fmla="*/ 259216597 h 531"/>
              <a:gd name="T48" fmla="*/ 1681823440 w 1092"/>
              <a:gd name="T49" fmla="*/ 203669690 h 531"/>
              <a:gd name="T50" fmla="*/ 1741094418 w 1092"/>
              <a:gd name="T51" fmla="*/ 166638994 h 531"/>
              <a:gd name="T52" fmla="*/ 1844820201 w 1092"/>
              <a:gd name="T53" fmla="*/ 132252767 h 531"/>
              <a:gd name="T54" fmla="*/ 1943605165 w 1092"/>
              <a:gd name="T55" fmla="*/ 103157079 h 531"/>
              <a:gd name="T56" fmla="*/ 2121418100 w 1092"/>
              <a:gd name="T57" fmla="*/ 68770853 h 531"/>
              <a:gd name="T58" fmla="*/ 2147483647 w 1092"/>
              <a:gd name="T59" fmla="*/ 58191351 h 531"/>
              <a:gd name="T60" fmla="*/ 2147483647 w 1092"/>
              <a:gd name="T61" fmla="*/ 71416948 h 531"/>
              <a:gd name="T62" fmla="*/ 2147483647 w 1092"/>
              <a:gd name="T63" fmla="*/ 150768928 h 531"/>
              <a:gd name="T64" fmla="*/ 2147483647 w 1092"/>
              <a:gd name="T65" fmla="*/ 277731132 h 531"/>
              <a:gd name="T66" fmla="*/ 2147483647 w 1092"/>
              <a:gd name="T67" fmla="*/ 394113783 h 531"/>
              <a:gd name="T68" fmla="*/ 2147483647 w 1092"/>
              <a:gd name="T69" fmla="*/ 481400872 h 531"/>
              <a:gd name="T70" fmla="*/ 2147483647 w 1092"/>
              <a:gd name="T71" fmla="*/ 544882762 h 531"/>
              <a:gd name="T72" fmla="*/ 2147483647 w 1092"/>
              <a:gd name="T73" fmla="*/ 587204021 h 531"/>
              <a:gd name="T74" fmla="*/ 2147483647 w 1092"/>
              <a:gd name="T75" fmla="*/ 613655215 h 531"/>
              <a:gd name="T76" fmla="*/ 2147483647 w 1092"/>
              <a:gd name="T77" fmla="*/ 608364651 h 531"/>
              <a:gd name="T78" fmla="*/ 2147483647 w 1092"/>
              <a:gd name="T79" fmla="*/ 581913457 h 531"/>
              <a:gd name="T80" fmla="*/ 2147483647 w 1092"/>
              <a:gd name="T81" fmla="*/ 552817795 h 531"/>
              <a:gd name="T82" fmla="*/ 2147483647 w 1092"/>
              <a:gd name="T83" fmla="*/ 536947729 h 531"/>
              <a:gd name="T84" fmla="*/ 2147483647 w 1092"/>
              <a:gd name="T85" fmla="*/ 552817795 h 531"/>
              <a:gd name="T86" fmla="*/ 2147483647 w 1092"/>
              <a:gd name="T87" fmla="*/ 600429618 h 531"/>
              <a:gd name="T88" fmla="*/ 2147483647 w 1092"/>
              <a:gd name="T89" fmla="*/ 663911508 h 531"/>
              <a:gd name="T90" fmla="*/ 2147483647 w 1092"/>
              <a:gd name="T91" fmla="*/ 727391771 h 531"/>
              <a:gd name="T92" fmla="*/ 2147483647 w 1092"/>
              <a:gd name="T93" fmla="*/ 814678759 h 531"/>
              <a:gd name="T94" fmla="*/ 2147483647 w 1092"/>
              <a:gd name="T95" fmla="*/ 888741980 h 531"/>
              <a:gd name="T96" fmla="*/ 2147483647 w 1092"/>
              <a:gd name="T97" fmla="*/ 933707708 h 531"/>
              <a:gd name="T98" fmla="*/ 2147483647 w 1092"/>
              <a:gd name="T99" fmla="*/ 981317906 h 531"/>
              <a:gd name="T100" fmla="*/ 2147483647 w 1092"/>
              <a:gd name="T101" fmla="*/ 999834067 h 531"/>
              <a:gd name="T102" fmla="*/ 2147483647 w 1092"/>
              <a:gd name="T103" fmla="*/ 997189598 h 531"/>
              <a:gd name="T104" fmla="*/ 2147483647 w 1092"/>
              <a:gd name="T105" fmla="*/ 991899034 h 531"/>
              <a:gd name="T106" fmla="*/ 2147483647 w 1092"/>
              <a:gd name="T107" fmla="*/ 1020994696 h 531"/>
              <a:gd name="T108" fmla="*/ 2147483647 w 1092"/>
              <a:gd name="T109" fmla="*/ 1058025392 h 531"/>
              <a:gd name="T110" fmla="*/ 2147483647 w 1092"/>
              <a:gd name="T111" fmla="*/ 1129442314 h 531"/>
              <a:gd name="T112" fmla="*/ 2147483647 w 1092"/>
              <a:gd name="T113" fmla="*/ 1216729303 h 531"/>
              <a:gd name="T114" fmla="*/ 2147483647 w 1092"/>
              <a:gd name="T115" fmla="*/ 1304016291 h 531"/>
              <a:gd name="T116" fmla="*/ 2147483647 w 1092"/>
              <a:gd name="T117" fmla="*/ 1380723777 h 531"/>
              <a:gd name="T118" fmla="*/ 0 w 1092"/>
              <a:gd name="T119" fmla="*/ 1399238312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18" name="Rectangle 35"/>
          <p:cNvSpPr>
            <a:spLocks noChangeArrowheads="1"/>
          </p:cNvSpPr>
          <p:nvPr/>
        </p:nvSpPr>
        <p:spPr bwMode="auto">
          <a:xfrm>
            <a:off x="4046456" y="4824026"/>
            <a:ext cx="126523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chemeClr val="bg1"/>
                </a:solidFill>
              </a:rPr>
              <a:t>Networking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20" y="4324163"/>
            <a:ext cx="499831" cy="390112"/>
          </a:xfrm>
          <a:prstGeom prst="rect">
            <a:avLst/>
          </a:prstGeom>
        </p:spPr>
      </p:pic>
      <p:sp>
        <p:nvSpPr>
          <p:cNvPr id="29" name="Freeform 12"/>
          <p:cNvSpPr>
            <a:spLocks/>
          </p:cNvSpPr>
          <p:nvPr/>
        </p:nvSpPr>
        <p:spPr bwMode="auto">
          <a:xfrm>
            <a:off x="6995194" y="4303713"/>
            <a:ext cx="2014537" cy="879475"/>
          </a:xfrm>
          <a:custGeom>
            <a:avLst/>
            <a:gdLst>
              <a:gd name="T0" fmla="*/ 553240044 w 1279"/>
              <a:gd name="T1" fmla="*/ 115850547 h 542"/>
              <a:gd name="T2" fmla="*/ 654957585 w 1279"/>
              <a:gd name="T3" fmla="*/ 134282192 h 542"/>
              <a:gd name="T4" fmla="*/ 761636650 w 1279"/>
              <a:gd name="T5" fmla="*/ 157979327 h 542"/>
              <a:gd name="T6" fmla="*/ 873277436 w 1279"/>
              <a:gd name="T7" fmla="*/ 150080282 h 542"/>
              <a:gd name="T8" fmla="*/ 979956501 w 1279"/>
              <a:gd name="T9" fmla="*/ 107953124 h 542"/>
              <a:gd name="T10" fmla="*/ 1089114753 w 1279"/>
              <a:gd name="T11" fmla="*/ 63192385 h 542"/>
              <a:gd name="T12" fmla="*/ 1195793818 w 1279"/>
              <a:gd name="T13" fmla="*/ 57925273 h 542"/>
              <a:gd name="T14" fmla="*/ 1282625213 w 1279"/>
              <a:gd name="T15" fmla="*/ 107953124 h 542"/>
              <a:gd name="T16" fmla="*/ 1277663689 w 1279"/>
              <a:gd name="T17" fmla="*/ 223803671 h 542"/>
              <a:gd name="T18" fmla="*/ 1252854494 w 1279"/>
              <a:gd name="T19" fmla="*/ 344921279 h 542"/>
              <a:gd name="T20" fmla="*/ 1317359031 w 1279"/>
              <a:gd name="T21" fmla="*/ 431809252 h 542"/>
              <a:gd name="T22" fmla="*/ 1446364954 w 1279"/>
              <a:gd name="T23" fmla="*/ 463405432 h 542"/>
              <a:gd name="T24" fmla="*/ 1597699309 w 1279"/>
              <a:gd name="T25" fmla="*/ 466038988 h 542"/>
              <a:gd name="T26" fmla="*/ 1736630249 w 1279"/>
              <a:gd name="T27" fmla="*/ 426543763 h 542"/>
              <a:gd name="T28" fmla="*/ 1828423167 w 1279"/>
              <a:gd name="T29" fmla="*/ 363351302 h 542"/>
              <a:gd name="T30" fmla="*/ 1865637747 w 1279"/>
              <a:gd name="T31" fmla="*/ 234336272 h 542"/>
              <a:gd name="T32" fmla="*/ 1887966180 w 1279"/>
              <a:gd name="T33" fmla="*/ 118484103 h 542"/>
              <a:gd name="T34" fmla="*/ 1969834475 w 1279"/>
              <a:gd name="T35" fmla="*/ 47394282 h 542"/>
              <a:gd name="T36" fmla="*/ 2091399687 w 1279"/>
              <a:gd name="T37" fmla="*/ 10532604 h 542"/>
              <a:gd name="T38" fmla="*/ 2147483647 w 1279"/>
              <a:gd name="T39" fmla="*/ 0 h 542"/>
              <a:gd name="T40" fmla="*/ 2147483647 w 1279"/>
              <a:gd name="T41" fmla="*/ 10532604 h 542"/>
              <a:gd name="T42" fmla="*/ 2147483647 w 1279"/>
              <a:gd name="T43" fmla="*/ 23697141 h 542"/>
              <a:gd name="T44" fmla="*/ 434157168 w 1279"/>
              <a:gd name="T45" fmla="*/ 1424444206 h 542"/>
              <a:gd name="T46" fmla="*/ 456485601 w 1279"/>
              <a:gd name="T47" fmla="*/ 1327023733 h 542"/>
              <a:gd name="T48" fmla="*/ 501142467 w 1279"/>
              <a:gd name="T49" fmla="*/ 1245401351 h 542"/>
              <a:gd name="T50" fmla="*/ 570606952 w 1279"/>
              <a:gd name="T51" fmla="*/ 1169044457 h 542"/>
              <a:gd name="T52" fmla="*/ 617744580 w 1279"/>
              <a:gd name="T53" fmla="*/ 1092689186 h 542"/>
              <a:gd name="T54" fmla="*/ 615263818 w 1279"/>
              <a:gd name="T55" fmla="*/ 990001601 h 542"/>
              <a:gd name="T56" fmla="*/ 563164667 w 1279"/>
              <a:gd name="T57" fmla="*/ 926810864 h 542"/>
              <a:gd name="T58" fmla="*/ 468890986 w 1279"/>
              <a:gd name="T59" fmla="*/ 905747285 h 542"/>
              <a:gd name="T60" fmla="*/ 359731061 w 1279"/>
              <a:gd name="T61" fmla="*/ 921545375 h 542"/>
              <a:gd name="T62" fmla="*/ 233204325 w 1279"/>
              <a:gd name="T63" fmla="*/ 953139932 h 542"/>
              <a:gd name="T64" fmla="*/ 114121400 w 1279"/>
              <a:gd name="T65" fmla="*/ 950507999 h 542"/>
              <a:gd name="T66" fmla="*/ 24809201 w 1279"/>
              <a:gd name="T67" fmla="*/ 903113729 h 542"/>
              <a:gd name="T68" fmla="*/ 4961525 w 1279"/>
              <a:gd name="T69" fmla="*/ 800427564 h 542"/>
              <a:gd name="T70" fmla="*/ 52099176 w 1279"/>
              <a:gd name="T71" fmla="*/ 710906137 h 542"/>
              <a:gd name="T72" fmla="*/ 133969071 w 1279"/>
              <a:gd name="T73" fmla="*/ 650347333 h 542"/>
              <a:gd name="T74" fmla="*/ 233204325 w 1279"/>
              <a:gd name="T75" fmla="*/ 626650198 h 542"/>
              <a:gd name="T76" fmla="*/ 362211823 w 1279"/>
              <a:gd name="T77" fmla="*/ 605586619 h 542"/>
              <a:gd name="T78" fmla="*/ 446562553 w 1279"/>
              <a:gd name="T79" fmla="*/ 545027815 h 542"/>
              <a:gd name="T80" fmla="*/ 483775558 w 1279"/>
              <a:gd name="T81" fmla="*/ 455506387 h 542"/>
              <a:gd name="T82" fmla="*/ 481294796 w 1279"/>
              <a:gd name="T83" fmla="*/ 326489633 h 542"/>
              <a:gd name="T84" fmla="*/ 473852510 w 1279"/>
              <a:gd name="T85" fmla="*/ 181676462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CCFF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0" name="Rectangle 37"/>
          <p:cNvSpPr>
            <a:spLocks noChangeArrowheads="1"/>
          </p:cNvSpPr>
          <p:nvPr/>
        </p:nvSpPr>
        <p:spPr bwMode="auto">
          <a:xfrm>
            <a:off x="7561931" y="4691063"/>
            <a:ext cx="59213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/>
              <a:t>GUI 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90" y="4378592"/>
            <a:ext cx="499831" cy="390112"/>
          </a:xfrm>
          <a:prstGeom prst="rect">
            <a:avLst/>
          </a:prstGeom>
        </p:spPr>
      </p:pic>
      <p:sp>
        <p:nvSpPr>
          <p:cNvPr id="25" name="Freeform 5"/>
          <p:cNvSpPr>
            <a:spLocks/>
          </p:cNvSpPr>
          <p:nvPr/>
        </p:nvSpPr>
        <p:spPr bwMode="auto">
          <a:xfrm>
            <a:off x="7480906" y="2900888"/>
            <a:ext cx="1535113" cy="1127125"/>
          </a:xfrm>
          <a:custGeom>
            <a:avLst/>
            <a:gdLst>
              <a:gd name="T0" fmla="*/ 200385723 w 976"/>
              <a:gd name="T1" fmla="*/ 1484643714 h 691"/>
              <a:gd name="T2" fmla="*/ 343871616 w 976"/>
              <a:gd name="T3" fmla="*/ 1516571842 h 691"/>
              <a:gd name="T4" fmla="*/ 487357558 w 976"/>
              <a:gd name="T5" fmla="*/ 1513911437 h 691"/>
              <a:gd name="T6" fmla="*/ 628369291 w 976"/>
              <a:gd name="T7" fmla="*/ 1455375990 h 691"/>
              <a:gd name="T8" fmla="*/ 774329245 w 976"/>
              <a:gd name="T9" fmla="*/ 1415466645 h 691"/>
              <a:gd name="T10" fmla="*/ 895549861 w 976"/>
              <a:gd name="T11" fmla="*/ 1471340055 h 691"/>
              <a:gd name="T12" fmla="*/ 875758548 w 976"/>
              <a:gd name="T13" fmla="*/ 1636301509 h 691"/>
              <a:gd name="T14" fmla="*/ 905444732 w 976"/>
              <a:gd name="T15" fmla="*/ 1779976865 h 691"/>
              <a:gd name="T16" fmla="*/ 1058827019 w 976"/>
              <a:gd name="T17" fmla="*/ 1830529464 h 691"/>
              <a:gd name="T18" fmla="*/ 1256738581 w 976"/>
              <a:gd name="T19" fmla="*/ 1822546616 h 691"/>
              <a:gd name="T20" fmla="*/ 1412593406 w 976"/>
              <a:gd name="T21" fmla="*/ 1753369548 h 691"/>
              <a:gd name="T22" fmla="*/ 1476915569 w 976"/>
              <a:gd name="T23" fmla="*/ 1599052570 h 691"/>
              <a:gd name="T24" fmla="*/ 1523918955 w 976"/>
              <a:gd name="T25" fmla="*/ 1455375990 h 691"/>
              <a:gd name="T26" fmla="*/ 1659982860 w 976"/>
              <a:gd name="T27" fmla="*/ 1378217705 h 691"/>
              <a:gd name="T28" fmla="*/ 1847999553 w 976"/>
              <a:gd name="T29" fmla="*/ 1362253641 h 691"/>
              <a:gd name="T30" fmla="*/ 2026119802 w 976"/>
              <a:gd name="T31" fmla="*/ 1378217705 h 691"/>
              <a:gd name="T32" fmla="*/ 2105283483 w 976"/>
              <a:gd name="T33" fmla="*/ 109086465 h 691"/>
              <a:gd name="T34" fmla="*/ 1951902769 w 976"/>
              <a:gd name="T35" fmla="*/ 31928141 h 691"/>
              <a:gd name="T36" fmla="*/ 1746568874 w 976"/>
              <a:gd name="T37" fmla="*/ 2660406 h 691"/>
              <a:gd name="T38" fmla="*/ 1504127642 w 976"/>
              <a:gd name="T39" fmla="*/ 5320813 h 691"/>
              <a:gd name="T40" fmla="*/ 1318585060 w 976"/>
              <a:gd name="T41" fmla="*/ 37248953 h 691"/>
              <a:gd name="T42" fmla="*/ 1236947268 w 976"/>
              <a:gd name="T43" fmla="*/ 109086465 h 691"/>
              <a:gd name="T44" fmla="*/ 1274055784 w 976"/>
              <a:gd name="T45" fmla="*/ 202208814 h 691"/>
              <a:gd name="T46" fmla="*/ 1207261084 w 976"/>
              <a:gd name="T47" fmla="*/ 316617721 h 691"/>
              <a:gd name="T48" fmla="*/ 1083564981 w 976"/>
              <a:gd name="T49" fmla="*/ 385794790 h 691"/>
              <a:gd name="T50" fmla="*/ 947501470 w 976"/>
              <a:gd name="T51" fmla="*/ 417722919 h 691"/>
              <a:gd name="T52" fmla="*/ 806489540 w 976"/>
              <a:gd name="T53" fmla="*/ 393776007 h 691"/>
              <a:gd name="T54" fmla="*/ 719903526 w 976"/>
              <a:gd name="T55" fmla="*/ 327259344 h 691"/>
              <a:gd name="T56" fmla="*/ 747115599 w 976"/>
              <a:gd name="T57" fmla="*/ 220833335 h 691"/>
              <a:gd name="T58" fmla="*/ 808963651 w 976"/>
              <a:gd name="T59" fmla="*/ 117069313 h 691"/>
              <a:gd name="T60" fmla="*/ 766906913 w 976"/>
              <a:gd name="T61" fmla="*/ 21284882 h 691"/>
              <a:gd name="T62" fmla="*/ 576417682 w 976"/>
              <a:gd name="T63" fmla="*/ 0 h 691"/>
              <a:gd name="T64" fmla="*/ 309237210 w 976"/>
              <a:gd name="T65" fmla="*/ 37248953 h 691"/>
              <a:gd name="T66" fmla="*/ 116273820 w 976"/>
              <a:gd name="T67" fmla="*/ 82480753 h 691"/>
              <a:gd name="T68" fmla="*/ 141011782 w 976"/>
              <a:gd name="T69" fmla="*/ 218172930 h 691"/>
              <a:gd name="T70" fmla="*/ 108851487 w 976"/>
              <a:gd name="T71" fmla="*/ 343223408 h 691"/>
              <a:gd name="T72" fmla="*/ 44530861 w 976"/>
              <a:gd name="T73" fmla="*/ 505524559 h 691"/>
              <a:gd name="T74" fmla="*/ 2474112 w 976"/>
              <a:gd name="T75" fmla="*/ 659841129 h 691"/>
              <a:gd name="T76" fmla="*/ 32160307 w 976"/>
              <a:gd name="T77" fmla="*/ 795534861 h 691"/>
              <a:gd name="T78" fmla="*/ 163277206 w 976"/>
              <a:gd name="T79" fmla="*/ 819480142 h 691"/>
              <a:gd name="T80" fmla="*/ 277076915 w 976"/>
              <a:gd name="T81" fmla="*/ 702412511 h 691"/>
              <a:gd name="T82" fmla="*/ 338923394 w 976"/>
              <a:gd name="T83" fmla="*/ 574699997 h 691"/>
              <a:gd name="T84" fmla="*/ 465092133 w 976"/>
              <a:gd name="T85" fmla="*/ 545433904 h 691"/>
              <a:gd name="T86" fmla="*/ 588786664 w 976"/>
              <a:gd name="T87" fmla="*/ 603967720 h 691"/>
              <a:gd name="T88" fmla="*/ 628369291 w 976"/>
              <a:gd name="T89" fmla="*/ 747642668 h 691"/>
              <a:gd name="T90" fmla="*/ 556626369 w 976"/>
              <a:gd name="T91" fmla="*/ 901961073 h 691"/>
              <a:gd name="T92" fmla="*/ 437880060 w 976"/>
              <a:gd name="T93" fmla="*/ 1011047487 h 691"/>
              <a:gd name="T94" fmla="*/ 304288989 w 976"/>
              <a:gd name="T95" fmla="*/ 1045636021 h 691"/>
              <a:gd name="T96" fmla="*/ 178120298 w 976"/>
              <a:gd name="T97" fmla="*/ 1122794306 h 691"/>
              <a:gd name="T98" fmla="*/ 94008371 w 976"/>
              <a:gd name="T99" fmla="*/ 1250506821 h 691"/>
              <a:gd name="T100" fmla="*/ 81637817 w 976"/>
              <a:gd name="T101" fmla="*/ 1402162986 h 69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976"/>
              <a:gd name="T154" fmla="*/ 0 h 691"/>
              <a:gd name="T155" fmla="*/ 976 w 976"/>
              <a:gd name="T156" fmla="*/ 691 h 69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976" h="691">
                <a:moveTo>
                  <a:pt x="39" y="562"/>
                </a:moveTo>
                <a:lnTo>
                  <a:pt x="51" y="559"/>
                </a:lnTo>
                <a:lnTo>
                  <a:pt x="68" y="556"/>
                </a:lnTo>
                <a:lnTo>
                  <a:pt x="81" y="558"/>
                </a:lnTo>
                <a:lnTo>
                  <a:pt x="95" y="560"/>
                </a:lnTo>
                <a:lnTo>
                  <a:pt x="109" y="563"/>
                </a:lnTo>
                <a:lnTo>
                  <a:pt x="123" y="567"/>
                </a:lnTo>
                <a:lnTo>
                  <a:pt x="139" y="570"/>
                </a:lnTo>
                <a:lnTo>
                  <a:pt x="152" y="572"/>
                </a:lnTo>
                <a:lnTo>
                  <a:pt x="168" y="573"/>
                </a:lnTo>
                <a:lnTo>
                  <a:pt x="184" y="572"/>
                </a:lnTo>
                <a:lnTo>
                  <a:pt x="197" y="569"/>
                </a:lnTo>
                <a:lnTo>
                  <a:pt x="212" y="565"/>
                </a:lnTo>
                <a:lnTo>
                  <a:pt x="227" y="559"/>
                </a:lnTo>
                <a:lnTo>
                  <a:pt x="240" y="553"/>
                </a:lnTo>
                <a:lnTo>
                  <a:pt x="254" y="547"/>
                </a:lnTo>
                <a:lnTo>
                  <a:pt x="268" y="541"/>
                </a:lnTo>
                <a:lnTo>
                  <a:pt x="284" y="536"/>
                </a:lnTo>
                <a:lnTo>
                  <a:pt x="297" y="533"/>
                </a:lnTo>
                <a:lnTo>
                  <a:pt x="313" y="532"/>
                </a:lnTo>
                <a:lnTo>
                  <a:pt x="327" y="534"/>
                </a:lnTo>
                <a:lnTo>
                  <a:pt x="341" y="538"/>
                </a:lnTo>
                <a:lnTo>
                  <a:pt x="354" y="546"/>
                </a:lnTo>
                <a:lnTo>
                  <a:pt x="362" y="553"/>
                </a:lnTo>
                <a:lnTo>
                  <a:pt x="366" y="567"/>
                </a:lnTo>
                <a:lnTo>
                  <a:pt x="364" y="581"/>
                </a:lnTo>
                <a:lnTo>
                  <a:pt x="360" y="597"/>
                </a:lnTo>
                <a:lnTo>
                  <a:pt x="354" y="615"/>
                </a:lnTo>
                <a:lnTo>
                  <a:pt x="349" y="629"/>
                </a:lnTo>
                <a:lnTo>
                  <a:pt x="350" y="643"/>
                </a:lnTo>
                <a:lnTo>
                  <a:pt x="356" y="658"/>
                </a:lnTo>
                <a:lnTo>
                  <a:pt x="366" y="669"/>
                </a:lnTo>
                <a:lnTo>
                  <a:pt x="376" y="676"/>
                </a:lnTo>
                <a:lnTo>
                  <a:pt x="391" y="680"/>
                </a:lnTo>
                <a:lnTo>
                  <a:pt x="406" y="684"/>
                </a:lnTo>
                <a:lnTo>
                  <a:pt x="428" y="688"/>
                </a:lnTo>
                <a:lnTo>
                  <a:pt x="446" y="690"/>
                </a:lnTo>
                <a:lnTo>
                  <a:pt x="469" y="691"/>
                </a:lnTo>
                <a:lnTo>
                  <a:pt x="489" y="689"/>
                </a:lnTo>
                <a:lnTo>
                  <a:pt x="508" y="685"/>
                </a:lnTo>
                <a:lnTo>
                  <a:pt x="527" y="680"/>
                </a:lnTo>
                <a:lnTo>
                  <a:pt x="545" y="674"/>
                </a:lnTo>
                <a:lnTo>
                  <a:pt x="558" y="667"/>
                </a:lnTo>
                <a:lnTo>
                  <a:pt x="571" y="659"/>
                </a:lnTo>
                <a:lnTo>
                  <a:pt x="582" y="650"/>
                </a:lnTo>
                <a:lnTo>
                  <a:pt x="591" y="638"/>
                </a:lnTo>
                <a:lnTo>
                  <a:pt x="596" y="624"/>
                </a:lnTo>
                <a:lnTo>
                  <a:pt x="597" y="601"/>
                </a:lnTo>
                <a:lnTo>
                  <a:pt x="597" y="584"/>
                </a:lnTo>
                <a:lnTo>
                  <a:pt x="600" y="569"/>
                </a:lnTo>
                <a:lnTo>
                  <a:pt x="606" y="557"/>
                </a:lnTo>
                <a:lnTo>
                  <a:pt x="616" y="547"/>
                </a:lnTo>
                <a:lnTo>
                  <a:pt x="626" y="538"/>
                </a:lnTo>
                <a:lnTo>
                  <a:pt x="639" y="530"/>
                </a:lnTo>
                <a:lnTo>
                  <a:pt x="652" y="524"/>
                </a:lnTo>
                <a:lnTo>
                  <a:pt x="671" y="518"/>
                </a:lnTo>
                <a:lnTo>
                  <a:pt x="688" y="516"/>
                </a:lnTo>
                <a:lnTo>
                  <a:pt x="707" y="514"/>
                </a:lnTo>
                <a:lnTo>
                  <a:pt x="726" y="513"/>
                </a:lnTo>
                <a:lnTo>
                  <a:pt x="747" y="512"/>
                </a:lnTo>
                <a:lnTo>
                  <a:pt x="769" y="513"/>
                </a:lnTo>
                <a:lnTo>
                  <a:pt x="787" y="514"/>
                </a:lnTo>
                <a:lnTo>
                  <a:pt x="802" y="516"/>
                </a:lnTo>
                <a:lnTo>
                  <a:pt x="819" y="518"/>
                </a:lnTo>
                <a:lnTo>
                  <a:pt x="834" y="520"/>
                </a:lnTo>
                <a:lnTo>
                  <a:pt x="851" y="521"/>
                </a:lnTo>
                <a:lnTo>
                  <a:pt x="976" y="525"/>
                </a:lnTo>
                <a:lnTo>
                  <a:pt x="851" y="41"/>
                </a:lnTo>
                <a:lnTo>
                  <a:pt x="833" y="31"/>
                </a:lnTo>
                <a:lnTo>
                  <a:pt x="821" y="24"/>
                </a:lnTo>
                <a:lnTo>
                  <a:pt x="806" y="18"/>
                </a:lnTo>
                <a:lnTo>
                  <a:pt x="789" y="12"/>
                </a:lnTo>
                <a:lnTo>
                  <a:pt x="771" y="8"/>
                </a:lnTo>
                <a:lnTo>
                  <a:pt x="751" y="5"/>
                </a:lnTo>
                <a:lnTo>
                  <a:pt x="727" y="2"/>
                </a:lnTo>
                <a:lnTo>
                  <a:pt x="706" y="1"/>
                </a:lnTo>
                <a:lnTo>
                  <a:pt x="684" y="0"/>
                </a:lnTo>
                <a:lnTo>
                  <a:pt x="660" y="0"/>
                </a:lnTo>
                <a:lnTo>
                  <a:pt x="631" y="0"/>
                </a:lnTo>
                <a:lnTo>
                  <a:pt x="608" y="2"/>
                </a:lnTo>
                <a:lnTo>
                  <a:pt x="586" y="4"/>
                </a:lnTo>
                <a:lnTo>
                  <a:pt x="566" y="6"/>
                </a:lnTo>
                <a:lnTo>
                  <a:pt x="548" y="10"/>
                </a:lnTo>
                <a:lnTo>
                  <a:pt x="533" y="14"/>
                </a:lnTo>
                <a:lnTo>
                  <a:pt x="521" y="19"/>
                </a:lnTo>
                <a:lnTo>
                  <a:pt x="511" y="25"/>
                </a:lnTo>
                <a:lnTo>
                  <a:pt x="504" y="31"/>
                </a:lnTo>
                <a:lnTo>
                  <a:pt x="500" y="41"/>
                </a:lnTo>
                <a:lnTo>
                  <a:pt x="500" y="50"/>
                </a:lnTo>
                <a:lnTo>
                  <a:pt x="505" y="59"/>
                </a:lnTo>
                <a:lnTo>
                  <a:pt x="511" y="67"/>
                </a:lnTo>
                <a:lnTo>
                  <a:pt x="515" y="76"/>
                </a:lnTo>
                <a:lnTo>
                  <a:pt x="515" y="88"/>
                </a:lnTo>
                <a:lnTo>
                  <a:pt x="509" y="98"/>
                </a:lnTo>
                <a:lnTo>
                  <a:pt x="501" y="108"/>
                </a:lnTo>
                <a:lnTo>
                  <a:pt x="488" y="119"/>
                </a:lnTo>
                <a:lnTo>
                  <a:pt x="476" y="128"/>
                </a:lnTo>
                <a:lnTo>
                  <a:pt x="464" y="134"/>
                </a:lnTo>
                <a:lnTo>
                  <a:pt x="451" y="139"/>
                </a:lnTo>
                <a:lnTo>
                  <a:pt x="438" y="145"/>
                </a:lnTo>
                <a:lnTo>
                  <a:pt x="424" y="149"/>
                </a:lnTo>
                <a:lnTo>
                  <a:pt x="409" y="152"/>
                </a:lnTo>
                <a:lnTo>
                  <a:pt x="395" y="154"/>
                </a:lnTo>
                <a:lnTo>
                  <a:pt x="383" y="157"/>
                </a:lnTo>
                <a:lnTo>
                  <a:pt x="366" y="157"/>
                </a:lnTo>
                <a:lnTo>
                  <a:pt x="352" y="154"/>
                </a:lnTo>
                <a:lnTo>
                  <a:pt x="338" y="152"/>
                </a:lnTo>
                <a:lnTo>
                  <a:pt x="326" y="148"/>
                </a:lnTo>
                <a:lnTo>
                  <a:pt x="313" y="143"/>
                </a:lnTo>
                <a:lnTo>
                  <a:pt x="302" y="137"/>
                </a:lnTo>
                <a:lnTo>
                  <a:pt x="294" y="130"/>
                </a:lnTo>
                <a:lnTo>
                  <a:pt x="291" y="123"/>
                </a:lnTo>
                <a:lnTo>
                  <a:pt x="290" y="116"/>
                </a:lnTo>
                <a:lnTo>
                  <a:pt x="291" y="105"/>
                </a:lnTo>
                <a:lnTo>
                  <a:pt x="294" y="95"/>
                </a:lnTo>
                <a:lnTo>
                  <a:pt x="302" y="83"/>
                </a:lnTo>
                <a:lnTo>
                  <a:pt x="311" y="71"/>
                </a:lnTo>
                <a:lnTo>
                  <a:pt x="318" y="62"/>
                </a:lnTo>
                <a:lnTo>
                  <a:pt x="323" y="55"/>
                </a:lnTo>
                <a:lnTo>
                  <a:pt x="327" y="44"/>
                </a:lnTo>
                <a:lnTo>
                  <a:pt x="330" y="33"/>
                </a:lnTo>
                <a:lnTo>
                  <a:pt x="327" y="23"/>
                </a:lnTo>
                <a:lnTo>
                  <a:pt x="321" y="15"/>
                </a:lnTo>
                <a:lnTo>
                  <a:pt x="310" y="8"/>
                </a:lnTo>
                <a:lnTo>
                  <a:pt x="297" y="5"/>
                </a:lnTo>
                <a:lnTo>
                  <a:pt x="285" y="2"/>
                </a:lnTo>
                <a:lnTo>
                  <a:pt x="268" y="0"/>
                </a:lnTo>
                <a:lnTo>
                  <a:pt x="233" y="0"/>
                </a:lnTo>
                <a:lnTo>
                  <a:pt x="207" y="2"/>
                </a:lnTo>
                <a:lnTo>
                  <a:pt x="184" y="5"/>
                </a:lnTo>
                <a:lnTo>
                  <a:pt x="153" y="9"/>
                </a:lnTo>
                <a:lnTo>
                  <a:pt x="125" y="14"/>
                </a:lnTo>
                <a:lnTo>
                  <a:pt x="94" y="19"/>
                </a:lnTo>
                <a:lnTo>
                  <a:pt x="74" y="23"/>
                </a:lnTo>
                <a:lnTo>
                  <a:pt x="56" y="27"/>
                </a:lnTo>
                <a:lnTo>
                  <a:pt x="47" y="31"/>
                </a:lnTo>
                <a:lnTo>
                  <a:pt x="50" y="41"/>
                </a:lnTo>
                <a:lnTo>
                  <a:pt x="54" y="56"/>
                </a:lnTo>
                <a:lnTo>
                  <a:pt x="56" y="70"/>
                </a:lnTo>
                <a:lnTo>
                  <a:pt x="57" y="82"/>
                </a:lnTo>
                <a:lnTo>
                  <a:pt x="55" y="95"/>
                </a:lnTo>
                <a:lnTo>
                  <a:pt x="52" y="106"/>
                </a:lnTo>
                <a:lnTo>
                  <a:pt x="48" y="119"/>
                </a:lnTo>
                <a:lnTo>
                  <a:pt x="44" y="129"/>
                </a:lnTo>
                <a:lnTo>
                  <a:pt x="39" y="144"/>
                </a:lnTo>
                <a:lnTo>
                  <a:pt x="33" y="160"/>
                </a:lnTo>
                <a:lnTo>
                  <a:pt x="27" y="175"/>
                </a:lnTo>
                <a:lnTo>
                  <a:pt x="18" y="190"/>
                </a:lnTo>
                <a:lnTo>
                  <a:pt x="13" y="205"/>
                </a:lnTo>
                <a:lnTo>
                  <a:pt x="9" y="217"/>
                </a:lnTo>
                <a:lnTo>
                  <a:pt x="5" y="230"/>
                </a:lnTo>
                <a:lnTo>
                  <a:pt x="1" y="248"/>
                </a:lnTo>
                <a:lnTo>
                  <a:pt x="0" y="263"/>
                </a:lnTo>
                <a:lnTo>
                  <a:pt x="2" y="276"/>
                </a:lnTo>
                <a:lnTo>
                  <a:pt x="6" y="290"/>
                </a:lnTo>
                <a:lnTo>
                  <a:pt x="13" y="299"/>
                </a:lnTo>
                <a:lnTo>
                  <a:pt x="22" y="307"/>
                </a:lnTo>
                <a:lnTo>
                  <a:pt x="35" y="311"/>
                </a:lnTo>
                <a:lnTo>
                  <a:pt x="48" y="311"/>
                </a:lnTo>
                <a:lnTo>
                  <a:pt x="66" y="308"/>
                </a:lnTo>
                <a:lnTo>
                  <a:pt x="81" y="301"/>
                </a:lnTo>
                <a:lnTo>
                  <a:pt x="94" y="293"/>
                </a:lnTo>
                <a:lnTo>
                  <a:pt x="105" y="280"/>
                </a:lnTo>
                <a:lnTo>
                  <a:pt x="112" y="264"/>
                </a:lnTo>
                <a:lnTo>
                  <a:pt x="114" y="249"/>
                </a:lnTo>
                <a:lnTo>
                  <a:pt x="119" y="236"/>
                </a:lnTo>
                <a:lnTo>
                  <a:pt x="127" y="225"/>
                </a:lnTo>
                <a:lnTo>
                  <a:pt x="137" y="216"/>
                </a:lnTo>
                <a:lnTo>
                  <a:pt x="150" y="209"/>
                </a:lnTo>
                <a:lnTo>
                  <a:pt x="163" y="206"/>
                </a:lnTo>
                <a:lnTo>
                  <a:pt x="174" y="205"/>
                </a:lnTo>
                <a:lnTo>
                  <a:pt x="188" y="205"/>
                </a:lnTo>
                <a:lnTo>
                  <a:pt x="203" y="207"/>
                </a:lnTo>
                <a:lnTo>
                  <a:pt x="215" y="211"/>
                </a:lnTo>
                <a:lnTo>
                  <a:pt x="227" y="217"/>
                </a:lnTo>
                <a:lnTo>
                  <a:pt x="238" y="227"/>
                </a:lnTo>
                <a:lnTo>
                  <a:pt x="246" y="238"/>
                </a:lnTo>
                <a:lnTo>
                  <a:pt x="253" y="253"/>
                </a:lnTo>
                <a:lnTo>
                  <a:pt x="255" y="267"/>
                </a:lnTo>
                <a:lnTo>
                  <a:pt x="254" y="281"/>
                </a:lnTo>
                <a:lnTo>
                  <a:pt x="250" y="296"/>
                </a:lnTo>
                <a:lnTo>
                  <a:pt x="244" y="311"/>
                </a:lnTo>
                <a:lnTo>
                  <a:pt x="236" y="325"/>
                </a:lnTo>
                <a:lnTo>
                  <a:pt x="225" y="339"/>
                </a:lnTo>
                <a:lnTo>
                  <a:pt x="214" y="350"/>
                </a:lnTo>
                <a:lnTo>
                  <a:pt x="201" y="363"/>
                </a:lnTo>
                <a:lnTo>
                  <a:pt x="190" y="372"/>
                </a:lnTo>
                <a:lnTo>
                  <a:pt x="177" y="380"/>
                </a:lnTo>
                <a:lnTo>
                  <a:pt x="166" y="384"/>
                </a:lnTo>
                <a:lnTo>
                  <a:pt x="150" y="388"/>
                </a:lnTo>
                <a:lnTo>
                  <a:pt x="137" y="390"/>
                </a:lnTo>
                <a:lnTo>
                  <a:pt x="123" y="393"/>
                </a:lnTo>
                <a:lnTo>
                  <a:pt x="111" y="397"/>
                </a:lnTo>
                <a:lnTo>
                  <a:pt x="95" y="405"/>
                </a:lnTo>
                <a:lnTo>
                  <a:pt x="82" y="413"/>
                </a:lnTo>
                <a:lnTo>
                  <a:pt x="72" y="422"/>
                </a:lnTo>
                <a:lnTo>
                  <a:pt x="60" y="433"/>
                </a:lnTo>
                <a:lnTo>
                  <a:pt x="52" y="444"/>
                </a:lnTo>
                <a:lnTo>
                  <a:pt x="43" y="458"/>
                </a:lnTo>
                <a:lnTo>
                  <a:pt x="38" y="470"/>
                </a:lnTo>
                <a:lnTo>
                  <a:pt x="33" y="485"/>
                </a:lnTo>
                <a:lnTo>
                  <a:pt x="31" y="499"/>
                </a:lnTo>
                <a:lnTo>
                  <a:pt x="31" y="511"/>
                </a:lnTo>
                <a:lnTo>
                  <a:pt x="33" y="527"/>
                </a:lnTo>
                <a:lnTo>
                  <a:pt x="36" y="545"/>
                </a:lnTo>
                <a:lnTo>
                  <a:pt x="39" y="562"/>
                </a:lnTo>
                <a:close/>
              </a:path>
            </a:pathLst>
          </a:custGeom>
          <a:solidFill>
            <a:srgbClr val="FFFFCC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5" name="Rectangle 42"/>
          <p:cNvSpPr>
            <a:spLocks noChangeArrowheads="1"/>
          </p:cNvSpPr>
          <p:nvPr/>
        </p:nvSpPr>
        <p:spPr bwMode="auto">
          <a:xfrm>
            <a:off x="7567694" y="3177376"/>
            <a:ext cx="1452562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/>
              <a:t>Mobile</a:t>
            </a:r>
            <a:endParaRPr lang="en-US" sz="1600" dirty="0"/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/>
              <a:t>Apps</a:t>
            </a:r>
            <a:endParaRPr lang="en-US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2408397" y="5598359"/>
            <a:ext cx="1617805" cy="672510"/>
            <a:chOff x="2408397" y="5598359"/>
            <a:chExt cx="1617805" cy="672510"/>
          </a:xfrm>
        </p:grpSpPr>
        <p:grpSp>
          <p:nvGrpSpPr>
            <p:cNvPr id="2" name="Group 1"/>
            <p:cNvGrpSpPr/>
            <p:nvPr/>
          </p:nvGrpSpPr>
          <p:grpSpPr>
            <a:xfrm>
              <a:off x="2536221" y="5746095"/>
              <a:ext cx="1272973" cy="373987"/>
              <a:chOff x="2547796" y="5737130"/>
              <a:chExt cx="1272973" cy="373987"/>
            </a:xfrm>
            <a:effectLst/>
          </p:grpSpPr>
          <p:sp>
            <p:nvSpPr>
              <p:cNvPr id="37" name="Line Callout 1 36"/>
              <p:cNvSpPr/>
              <p:nvPr/>
            </p:nvSpPr>
            <p:spPr bwMode="auto">
              <a:xfrm>
                <a:off x="2547796" y="5737475"/>
                <a:ext cx="1272973" cy="369332"/>
              </a:xfrm>
              <a:prstGeom prst="borderCallout1">
                <a:avLst>
                  <a:gd name="adj1" fmla="val 3373"/>
                  <a:gd name="adj2" fmla="val 99072"/>
                  <a:gd name="adj3" fmla="val -273725"/>
                  <a:gd name="adj4" fmla="val 354609"/>
                </a:avLst>
              </a:prstGeom>
              <a:solidFill>
                <a:srgbClr val="EFFDFF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2" name="Line Callout 1 31"/>
              <p:cNvSpPr/>
              <p:nvPr/>
            </p:nvSpPr>
            <p:spPr bwMode="auto">
              <a:xfrm>
                <a:off x="2779060" y="5737130"/>
                <a:ext cx="797518" cy="369332"/>
              </a:xfrm>
              <a:prstGeom prst="borderCallout1">
                <a:avLst>
                  <a:gd name="adj1" fmla="val -788"/>
                  <a:gd name="adj2" fmla="val 84974"/>
                  <a:gd name="adj3" fmla="val -149296"/>
                  <a:gd name="adj4" fmla="val 147882"/>
                </a:avLst>
              </a:prstGeom>
              <a:solidFill>
                <a:srgbClr val="EFFDFF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" name="Line Callout 1 35"/>
              <p:cNvSpPr/>
              <p:nvPr/>
            </p:nvSpPr>
            <p:spPr bwMode="auto">
              <a:xfrm>
                <a:off x="2779060" y="5741785"/>
                <a:ext cx="1041709" cy="369332"/>
              </a:xfrm>
              <a:prstGeom prst="borderCallout1">
                <a:avLst>
                  <a:gd name="adj1" fmla="val 36354"/>
                  <a:gd name="adj2" fmla="val 77636"/>
                  <a:gd name="adj3" fmla="val 21570"/>
                  <a:gd name="adj4" fmla="val 284041"/>
                </a:avLst>
              </a:prstGeom>
              <a:solidFill>
                <a:srgbClr val="EFFDFF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6" name="Line Callout 1 45"/>
            <p:cNvSpPr/>
            <p:nvPr/>
          </p:nvSpPr>
          <p:spPr bwMode="auto">
            <a:xfrm>
              <a:off x="2408397" y="5598359"/>
              <a:ext cx="1617805" cy="672510"/>
            </a:xfrm>
            <a:prstGeom prst="borderCallout1">
              <a:avLst>
                <a:gd name="adj1" fmla="val 26952"/>
                <a:gd name="adj2" fmla="val 100218"/>
                <a:gd name="adj3" fmla="val 27530"/>
                <a:gd name="adj4" fmla="val 100951"/>
              </a:avLst>
            </a:prstGeom>
            <a:solidFill>
              <a:srgbClr val="EFFD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i="1" dirty="0" smtClean="0">
                  <a:latin typeface="Arial" pitchFamily="34" charset="0"/>
                  <a:cs typeface="Arial" pitchFamily="34" charset="0"/>
                </a:rPr>
                <a:t>Infrastructure domains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270733" y="3942537"/>
            <a:ext cx="1530067" cy="665915"/>
            <a:chOff x="1270733" y="3942537"/>
            <a:chExt cx="1530067" cy="665915"/>
          </a:xfrm>
        </p:grpSpPr>
        <p:grpSp>
          <p:nvGrpSpPr>
            <p:cNvPr id="4" name="Group 3"/>
            <p:cNvGrpSpPr/>
            <p:nvPr/>
          </p:nvGrpSpPr>
          <p:grpSpPr>
            <a:xfrm>
              <a:off x="1464194" y="4090003"/>
              <a:ext cx="1129403" cy="369334"/>
              <a:chOff x="1475769" y="4090003"/>
              <a:chExt cx="1129403" cy="369334"/>
            </a:xfrm>
            <a:effectLst/>
          </p:grpSpPr>
          <p:sp>
            <p:nvSpPr>
              <p:cNvPr id="33" name="Line Callout 1 32"/>
              <p:cNvSpPr/>
              <p:nvPr/>
            </p:nvSpPr>
            <p:spPr bwMode="auto">
              <a:xfrm>
                <a:off x="1742404" y="4090003"/>
                <a:ext cx="816968" cy="369332"/>
              </a:xfrm>
              <a:prstGeom prst="borderCallout1">
                <a:avLst>
                  <a:gd name="adj1" fmla="val 599"/>
                  <a:gd name="adj2" fmla="val 79899"/>
                  <a:gd name="adj3" fmla="val -209763"/>
                  <a:gd name="adj4" fmla="val 258117"/>
                </a:avLst>
              </a:prstGeom>
              <a:solidFill>
                <a:srgbClr val="EFFDFF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4" name="Line Callout 1 33"/>
              <p:cNvSpPr/>
              <p:nvPr/>
            </p:nvSpPr>
            <p:spPr bwMode="auto">
              <a:xfrm>
                <a:off x="1620456" y="4090004"/>
                <a:ext cx="927340" cy="369332"/>
              </a:xfrm>
              <a:prstGeom prst="borderCallout1">
                <a:avLst>
                  <a:gd name="adj1" fmla="val 4760"/>
                  <a:gd name="adj2" fmla="val 100816"/>
                  <a:gd name="adj3" fmla="val -130239"/>
                  <a:gd name="adj4" fmla="val 450934"/>
                </a:avLst>
              </a:prstGeom>
              <a:solidFill>
                <a:srgbClr val="EFFDFF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" name="Line Callout 1 34"/>
              <p:cNvSpPr/>
              <p:nvPr/>
            </p:nvSpPr>
            <p:spPr bwMode="auto">
              <a:xfrm>
                <a:off x="1475769" y="4090005"/>
                <a:ext cx="1129403" cy="369332"/>
              </a:xfrm>
              <a:prstGeom prst="borderCallout1">
                <a:avLst>
                  <a:gd name="adj1" fmla="val 33887"/>
                  <a:gd name="adj2" fmla="val 100218"/>
                  <a:gd name="adj3" fmla="val -26001"/>
                  <a:gd name="adj4" fmla="val 580458"/>
                </a:avLst>
              </a:prstGeom>
              <a:solidFill>
                <a:srgbClr val="EFFDFF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5" name="Line Callout 1 44"/>
            <p:cNvSpPr/>
            <p:nvPr/>
          </p:nvSpPr>
          <p:spPr bwMode="auto">
            <a:xfrm>
              <a:off x="1270733" y="3942537"/>
              <a:ext cx="1530067" cy="665915"/>
            </a:xfrm>
            <a:prstGeom prst="borderCallout1">
              <a:avLst>
                <a:gd name="adj1" fmla="val 26952"/>
                <a:gd name="adj2" fmla="val 100218"/>
                <a:gd name="adj3" fmla="val 27530"/>
                <a:gd name="adj4" fmla="val 100951"/>
              </a:avLst>
            </a:prstGeom>
            <a:solidFill>
              <a:srgbClr val="EFFD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i="1" dirty="0" smtClean="0">
                  <a:latin typeface="Arial" pitchFamily="34" charset="0"/>
                  <a:cs typeface="Arial" pitchFamily="34" charset="0"/>
                </a:rPr>
                <a:t>Application domains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9457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20700" y="266700"/>
            <a:ext cx="7924800" cy="9144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Key Characteristics of Frameworks</a:t>
            </a:r>
          </a:p>
        </p:txBody>
      </p:sp>
      <p:sp>
        <p:nvSpPr>
          <p:cNvPr id="29728" name="Rectangle 16"/>
          <p:cNvSpPr>
            <a:spLocks noChangeArrowheads="1"/>
          </p:cNvSpPr>
          <p:nvPr/>
        </p:nvSpPr>
        <p:spPr bwMode="auto">
          <a:xfrm>
            <a:off x="10886" y="1101520"/>
            <a:ext cx="3439886" cy="37856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They exhibit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“inversion of control”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via callbacks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They provide </a:t>
            </a:r>
            <a:br>
              <a:rPr lang="en-US" sz="2000" dirty="0" smtClean="0"/>
            </a:br>
            <a:r>
              <a:rPr lang="en-US" sz="2000" dirty="0" smtClean="0"/>
              <a:t>integrated domain-</a:t>
            </a:r>
            <a:br>
              <a:rPr lang="en-US" sz="2000" dirty="0" smtClean="0"/>
            </a:br>
            <a:r>
              <a:rPr lang="en-US" sz="2000" dirty="0" smtClean="0"/>
              <a:t>specific structures </a:t>
            </a:r>
            <a:br>
              <a:rPr lang="en-US" sz="2000" dirty="0" smtClean="0"/>
            </a:br>
            <a:r>
              <a:rPr lang="en-US" sz="2000" dirty="0" smtClean="0"/>
              <a:t>&amp; functionality</a:t>
            </a: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e</a:t>
            </a:r>
            <a:r>
              <a:rPr lang="en-US" sz="2000" dirty="0" smtClean="0"/>
              <a:t>.g., abstract &amp; </a:t>
            </a:r>
            <a:br>
              <a:rPr lang="en-US" sz="2000" dirty="0" smtClean="0"/>
            </a:br>
            <a:r>
              <a:rPr lang="en-US" sz="2000" dirty="0" smtClean="0"/>
              <a:t>concrete classes, </a:t>
            </a:r>
            <a:br>
              <a:rPr lang="en-US" sz="2000" dirty="0" smtClean="0"/>
            </a:br>
            <a:r>
              <a:rPr lang="en-US" sz="2000" dirty="0" smtClean="0"/>
              <a:t>control flows, etc.</a:t>
            </a:r>
          </a:p>
          <a:p>
            <a:pPr marL="0" lvl="1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defRPr/>
            </a:pP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351" y="1630647"/>
            <a:ext cx="6269649" cy="4640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5" name="Line Callout 1 334"/>
          <p:cNvSpPr/>
          <p:nvPr/>
        </p:nvSpPr>
        <p:spPr bwMode="auto">
          <a:xfrm>
            <a:off x="1193821" y="5374382"/>
            <a:ext cx="2145587" cy="646331"/>
          </a:xfrm>
          <a:prstGeom prst="borderCallout1">
            <a:avLst>
              <a:gd name="adj1" fmla="val 44422"/>
              <a:gd name="adj2" fmla="val 100169"/>
              <a:gd name="adj3" fmla="val -150821"/>
              <a:gd name="adj4" fmla="val 155077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Service handler initialization phase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6" name="Line Callout 1 335"/>
          <p:cNvSpPr/>
          <p:nvPr/>
        </p:nvSpPr>
        <p:spPr bwMode="auto">
          <a:xfrm>
            <a:off x="3725420" y="5586167"/>
            <a:ext cx="2145587" cy="646331"/>
          </a:xfrm>
          <a:prstGeom prst="borderCallout1">
            <a:avLst>
              <a:gd name="adj1" fmla="val 44422"/>
              <a:gd name="adj2" fmla="val 100169"/>
              <a:gd name="adj3" fmla="val 45148"/>
              <a:gd name="adj4" fmla="val 13623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Service handler processing phase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7" name="Rectangle 336"/>
          <p:cNvSpPr/>
          <p:nvPr/>
        </p:nvSpPr>
        <p:spPr bwMode="auto">
          <a:xfrm>
            <a:off x="21772" y="638614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403413" y="6442368"/>
            <a:ext cx="827442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www.dre.vanderbilt.edu</a:t>
            </a:r>
            <a:r>
              <a:rPr lang="en-US" sz="2000" dirty="0">
                <a:hlinkClick r:id="rId4"/>
              </a:rPr>
              <a:t>/~</a:t>
            </a:r>
            <a:r>
              <a:rPr lang="en-US" sz="2000" dirty="0" smtClean="0">
                <a:hlinkClick r:id="rId4"/>
              </a:rPr>
              <a:t>schmidt/PDF/Acc-Con.pdf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339" name="TextBox 338"/>
          <p:cNvSpPr txBox="1"/>
          <p:nvPr/>
        </p:nvSpPr>
        <p:spPr>
          <a:xfrm>
            <a:off x="8014106" y="1629875"/>
            <a:ext cx="1084353" cy="574012"/>
          </a:xfrm>
          <a:prstGeom prst="rect">
            <a:avLst/>
          </a:prstGeom>
          <a:solidFill>
            <a:srgbClr val="336699"/>
          </a:solidFill>
          <a:ln w="28575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400" b="1" u="sng" dirty="0" smtClean="0">
                <a:solidFill>
                  <a:schemeClr val="bg1"/>
                </a:solidFill>
              </a:rPr>
              <a:t>: Reactor</a:t>
            </a:r>
            <a:endParaRPr lang="en-US" sz="1400" b="1" u="sng" dirty="0">
              <a:solidFill>
                <a:schemeClr val="bg1"/>
              </a:solidFill>
            </a:endParaRPr>
          </a:p>
        </p:txBody>
      </p:sp>
      <p:sp>
        <p:nvSpPr>
          <p:cNvPr id="340" name="TextBox 339"/>
          <p:cNvSpPr txBox="1"/>
          <p:nvPr/>
        </p:nvSpPr>
        <p:spPr>
          <a:xfrm>
            <a:off x="2784701" y="1638840"/>
            <a:ext cx="1337763" cy="5740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400" b="1" u="sng" dirty="0" smtClean="0"/>
              <a:t>: Application</a:t>
            </a:r>
            <a:endParaRPr lang="en-US" sz="1400" b="1" u="sng" dirty="0"/>
          </a:p>
        </p:txBody>
      </p:sp>
      <p:sp>
        <p:nvSpPr>
          <p:cNvPr id="341" name="TextBox 340"/>
          <p:cNvSpPr txBox="1"/>
          <p:nvPr/>
        </p:nvSpPr>
        <p:spPr>
          <a:xfrm>
            <a:off x="4190712" y="1629875"/>
            <a:ext cx="1179144" cy="574012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400" b="1" u="sng" dirty="0" smtClean="0"/>
              <a:t>: Acceptor</a:t>
            </a:r>
            <a:endParaRPr lang="en-US" sz="1400" b="1" u="sng" dirty="0"/>
          </a:p>
        </p:txBody>
      </p:sp>
      <p:sp>
        <p:nvSpPr>
          <p:cNvPr id="334" name="Line Callout 1 333"/>
          <p:cNvSpPr/>
          <p:nvPr/>
        </p:nvSpPr>
        <p:spPr bwMode="auto">
          <a:xfrm>
            <a:off x="357693" y="4454278"/>
            <a:ext cx="2595943" cy="646331"/>
          </a:xfrm>
          <a:prstGeom prst="borderCallout1">
            <a:avLst>
              <a:gd name="adj1" fmla="val -2571"/>
              <a:gd name="adj2" fmla="val 88303"/>
              <a:gd name="adj3" fmla="val -234725"/>
              <a:gd name="adj4" fmla="val 10051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Passive-mode endpoint initialization phase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39408" y="1181100"/>
            <a:ext cx="569579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ACE Acceptor-Connector &amp; Reactor frameworks</a:t>
            </a:r>
            <a:endParaRPr lang="en-US" b="1" i="1" dirty="0"/>
          </a:p>
        </p:txBody>
      </p:sp>
      <p:sp>
        <p:nvSpPr>
          <p:cNvPr id="343" name="Line Callout 1 342"/>
          <p:cNvSpPr/>
          <p:nvPr/>
        </p:nvSpPr>
        <p:spPr bwMode="auto">
          <a:xfrm>
            <a:off x="6493268" y="3355726"/>
            <a:ext cx="1952232" cy="369332"/>
          </a:xfrm>
          <a:prstGeom prst="borderCallout1">
            <a:avLst>
              <a:gd name="adj1" fmla="val 2283"/>
              <a:gd name="adj2" fmla="val 42842"/>
              <a:gd name="adj3" fmla="val -130353"/>
              <a:gd name="adj4" fmla="val 5092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Template method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3006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0" animBg="1"/>
      <p:bldP spid="336" grpId="0" animBg="1"/>
      <p:bldP spid="337" grpId="0" animBg="1"/>
      <p:bldP spid="338" grpId="0" animBg="1"/>
      <p:bldP spid="334" grpId="0" animBg="1"/>
      <p:bldP spid="3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5"/>
          <p:cNvSpPr>
            <a:spLocks/>
          </p:cNvSpPr>
          <p:nvPr/>
        </p:nvSpPr>
        <p:spPr bwMode="auto">
          <a:xfrm>
            <a:off x="7480906" y="2900888"/>
            <a:ext cx="1535113" cy="1127125"/>
          </a:xfrm>
          <a:custGeom>
            <a:avLst/>
            <a:gdLst>
              <a:gd name="T0" fmla="*/ 200385723 w 976"/>
              <a:gd name="T1" fmla="*/ 1484643714 h 691"/>
              <a:gd name="T2" fmla="*/ 343871616 w 976"/>
              <a:gd name="T3" fmla="*/ 1516571842 h 691"/>
              <a:gd name="T4" fmla="*/ 487357558 w 976"/>
              <a:gd name="T5" fmla="*/ 1513911437 h 691"/>
              <a:gd name="T6" fmla="*/ 628369291 w 976"/>
              <a:gd name="T7" fmla="*/ 1455375990 h 691"/>
              <a:gd name="T8" fmla="*/ 774329245 w 976"/>
              <a:gd name="T9" fmla="*/ 1415466645 h 691"/>
              <a:gd name="T10" fmla="*/ 895549861 w 976"/>
              <a:gd name="T11" fmla="*/ 1471340055 h 691"/>
              <a:gd name="T12" fmla="*/ 875758548 w 976"/>
              <a:gd name="T13" fmla="*/ 1636301509 h 691"/>
              <a:gd name="T14" fmla="*/ 905444732 w 976"/>
              <a:gd name="T15" fmla="*/ 1779976865 h 691"/>
              <a:gd name="T16" fmla="*/ 1058827019 w 976"/>
              <a:gd name="T17" fmla="*/ 1830529464 h 691"/>
              <a:gd name="T18" fmla="*/ 1256738581 w 976"/>
              <a:gd name="T19" fmla="*/ 1822546616 h 691"/>
              <a:gd name="T20" fmla="*/ 1412593406 w 976"/>
              <a:gd name="T21" fmla="*/ 1753369548 h 691"/>
              <a:gd name="T22" fmla="*/ 1476915569 w 976"/>
              <a:gd name="T23" fmla="*/ 1599052570 h 691"/>
              <a:gd name="T24" fmla="*/ 1523918955 w 976"/>
              <a:gd name="T25" fmla="*/ 1455375990 h 691"/>
              <a:gd name="T26" fmla="*/ 1659982860 w 976"/>
              <a:gd name="T27" fmla="*/ 1378217705 h 691"/>
              <a:gd name="T28" fmla="*/ 1847999553 w 976"/>
              <a:gd name="T29" fmla="*/ 1362253641 h 691"/>
              <a:gd name="T30" fmla="*/ 2026119802 w 976"/>
              <a:gd name="T31" fmla="*/ 1378217705 h 691"/>
              <a:gd name="T32" fmla="*/ 2105283483 w 976"/>
              <a:gd name="T33" fmla="*/ 109086465 h 691"/>
              <a:gd name="T34" fmla="*/ 1951902769 w 976"/>
              <a:gd name="T35" fmla="*/ 31928141 h 691"/>
              <a:gd name="T36" fmla="*/ 1746568874 w 976"/>
              <a:gd name="T37" fmla="*/ 2660406 h 691"/>
              <a:gd name="T38" fmla="*/ 1504127642 w 976"/>
              <a:gd name="T39" fmla="*/ 5320813 h 691"/>
              <a:gd name="T40" fmla="*/ 1318585060 w 976"/>
              <a:gd name="T41" fmla="*/ 37248953 h 691"/>
              <a:gd name="T42" fmla="*/ 1236947268 w 976"/>
              <a:gd name="T43" fmla="*/ 109086465 h 691"/>
              <a:gd name="T44" fmla="*/ 1274055784 w 976"/>
              <a:gd name="T45" fmla="*/ 202208814 h 691"/>
              <a:gd name="T46" fmla="*/ 1207261084 w 976"/>
              <a:gd name="T47" fmla="*/ 316617721 h 691"/>
              <a:gd name="T48" fmla="*/ 1083564981 w 976"/>
              <a:gd name="T49" fmla="*/ 385794790 h 691"/>
              <a:gd name="T50" fmla="*/ 947501470 w 976"/>
              <a:gd name="T51" fmla="*/ 417722919 h 691"/>
              <a:gd name="T52" fmla="*/ 806489540 w 976"/>
              <a:gd name="T53" fmla="*/ 393776007 h 691"/>
              <a:gd name="T54" fmla="*/ 719903526 w 976"/>
              <a:gd name="T55" fmla="*/ 327259344 h 691"/>
              <a:gd name="T56" fmla="*/ 747115599 w 976"/>
              <a:gd name="T57" fmla="*/ 220833335 h 691"/>
              <a:gd name="T58" fmla="*/ 808963651 w 976"/>
              <a:gd name="T59" fmla="*/ 117069313 h 691"/>
              <a:gd name="T60" fmla="*/ 766906913 w 976"/>
              <a:gd name="T61" fmla="*/ 21284882 h 691"/>
              <a:gd name="T62" fmla="*/ 576417682 w 976"/>
              <a:gd name="T63" fmla="*/ 0 h 691"/>
              <a:gd name="T64" fmla="*/ 309237210 w 976"/>
              <a:gd name="T65" fmla="*/ 37248953 h 691"/>
              <a:gd name="T66" fmla="*/ 116273820 w 976"/>
              <a:gd name="T67" fmla="*/ 82480753 h 691"/>
              <a:gd name="T68" fmla="*/ 141011782 w 976"/>
              <a:gd name="T69" fmla="*/ 218172930 h 691"/>
              <a:gd name="T70" fmla="*/ 108851487 w 976"/>
              <a:gd name="T71" fmla="*/ 343223408 h 691"/>
              <a:gd name="T72" fmla="*/ 44530861 w 976"/>
              <a:gd name="T73" fmla="*/ 505524559 h 691"/>
              <a:gd name="T74" fmla="*/ 2474112 w 976"/>
              <a:gd name="T75" fmla="*/ 659841129 h 691"/>
              <a:gd name="T76" fmla="*/ 32160307 w 976"/>
              <a:gd name="T77" fmla="*/ 795534861 h 691"/>
              <a:gd name="T78" fmla="*/ 163277206 w 976"/>
              <a:gd name="T79" fmla="*/ 819480142 h 691"/>
              <a:gd name="T80" fmla="*/ 277076915 w 976"/>
              <a:gd name="T81" fmla="*/ 702412511 h 691"/>
              <a:gd name="T82" fmla="*/ 338923394 w 976"/>
              <a:gd name="T83" fmla="*/ 574699997 h 691"/>
              <a:gd name="T84" fmla="*/ 465092133 w 976"/>
              <a:gd name="T85" fmla="*/ 545433904 h 691"/>
              <a:gd name="T86" fmla="*/ 588786664 w 976"/>
              <a:gd name="T87" fmla="*/ 603967720 h 691"/>
              <a:gd name="T88" fmla="*/ 628369291 w 976"/>
              <a:gd name="T89" fmla="*/ 747642668 h 691"/>
              <a:gd name="T90" fmla="*/ 556626369 w 976"/>
              <a:gd name="T91" fmla="*/ 901961073 h 691"/>
              <a:gd name="T92" fmla="*/ 437880060 w 976"/>
              <a:gd name="T93" fmla="*/ 1011047487 h 691"/>
              <a:gd name="T94" fmla="*/ 304288989 w 976"/>
              <a:gd name="T95" fmla="*/ 1045636021 h 691"/>
              <a:gd name="T96" fmla="*/ 178120298 w 976"/>
              <a:gd name="T97" fmla="*/ 1122794306 h 691"/>
              <a:gd name="T98" fmla="*/ 94008371 w 976"/>
              <a:gd name="T99" fmla="*/ 1250506821 h 691"/>
              <a:gd name="T100" fmla="*/ 81637817 w 976"/>
              <a:gd name="T101" fmla="*/ 1402162986 h 69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976"/>
              <a:gd name="T154" fmla="*/ 0 h 691"/>
              <a:gd name="T155" fmla="*/ 976 w 976"/>
              <a:gd name="T156" fmla="*/ 691 h 69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976" h="691">
                <a:moveTo>
                  <a:pt x="39" y="562"/>
                </a:moveTo>
                <a:lnTo>
                  <a:pt x="51" y="559"/>
                </a:lnTo>
                <a:lnTo>
                  <a:pt x="68" y="556"/>
                </a:lnTo>
                <a:lnTo>
                  <a:pt x="81" y="558"/>
                </a:lnTo>
                <a:lnTo>
                  <a:pt x="95" y="560"/>
                </a:lnTo>
                <a:lnTo>
                  <a:pt x="109" y="563"/>
                </a:lnTo>
                <a:lnTo>
                  <a:pt x="123" y="567"/>
                </a:lnTo>
                <a:lnTo>
                  <a:pt x="139" y="570"/>
                </a:lnTo>
                <a:lnTo>
                  <a:pt x="152" y="572"/>
                </a:lnTo>
                <a:lnTo>
                  <a:pt x="168" y="573"/>
                </a:lnTo>
                <a:lnTo>
                  <a:pt x="184" y="572"/>
                </a:lnTo>
                <a:lnTo>
                  <a:pt x="197" y="569"/>
                </a:lnTo>
                <a:lnTo>
                  <a:pt x="212" y="565"/>
                </a:lnTo>
                <a:lnTo>
                  <a:pt x="227" y="559"/>
                </a:lnTo>
                <a:lnTo>
                  <a:pt x="240" y="553"/>
                </a:lnTo>
                <a:lnTo>
                  <a:pt x="254" y="547"/>
                </a:lnTo>
                <a:lnTo>
                  <a:pt x="268" y="541"/>
                </a:lnTo>
                <a:lnTo>
                  <a:pt x="284" y="536"/>
                </a:lnTo>
                <a:lnTo>
                  <a:pt x="297" y="533"/>
                </a:lnTo>
                <a:lnTo>
                  <a:pt x="313" y="532"/>
                </a:lnTo>
                <a:lnTo>
                  <a:pt x="327" y="534"/>
                </a:lnTo>
                <a:lnTo>
                  <a:pt x="341" y="538"/>
                </a:lnTo>
                <a:lnTo>
                  <a:pt x="354" y="546"/>
                </a:lnTo>
                <a:lnTo>
                  <a:pt x="362" y="553"/>
                </a:lnTo>
                <a:lnTo>
                  <a:pt x="366" y="567"/>
                </a:lnTo>
                <a:lnTo>
                  <a:pt x="364" y="581"/>
                </a:lnTo>
                <a:lnTo>
                  <a:pt x="360" y="597"/>
                </a:lnTo>
                <a:lnTo>
                  <a:pt x="354" y="615"/>
                </a:lnTo>
                <a:lnTo>
                  <a:pt x="349" y="629"/>
                </a:lnTo>
                <a:lnTo>
                  <a:pt x="350" y="643"/>
                </a:lnTo>
                <a:lnTo>
                  <a:pt x="356" y="658"/>
                </a:lnTo>
                <a:lnTo>
                  <a:pt x="366" y="669"/>
                </a:lnTo>
                <a:lnTo>
                  <a:pt x="376" y="676"/>
                </a:lnTo>
                <a:lnTo>
                  <a:pt x="391" y="680"/>
                </a:lnTo>
                <a:lnTo>
                  <a:pt x="406" y="684"/>
                </a:lnTo>
                <a:lnTo>
                  <a:pt x="428" y="688"/>
                </a:lnTo>
                <a:lnTo>
                  <a:pt x="446" y="690"/>
                </a:lnTo>
                <a:lnTo>
                  <a:pt x="469" y="691"/>
                </a:lnTo>
                <a:lnTo>
                  <a:pt x="489" y="689"/>
                </a:lnTo>
                <a:lnTo>
                  <a:pt x="508" y="685"/>
                </a:lnTo>
                <a:lnTo>
                  <a:pt x="527" y="680"/>
                </a:lnTo>
                <a:lnTo>
                  <a:pt x="545" y="674"/>
                </a:lnTo>
                <a:lnTo>
                  <a:pt x="558" y="667"/>
                </a:lnTo>
                <a:lnTo>
                  <a:pt x="571" y="659"/>
                </a:lnTo>
                <a:lnTo>
                  <a:pt x="582" y="650"/>
                </a:lnTo>
                <a:lnTo>
                  <a:pt x="591" y="638"/>
                </a:lnTo>
                <a:lnTo>
                  <a:pt x="596" y="624"/>
                </a:lnTo>
                <a:lnTo>
                  <a:pt x="597" y="601"/>
                </a:lnTo>
                <a:lnTo>
                  <a:pt x="597" y="584"/>
                </a:lnTo>
                <a:lnTo>
                  <a:pt x="600" y="569"/>
                </a:lnTo>
                <a:lnTo>
                  <a:pt x="606" y="557"/>
                </a:lnTo>
                <a:lnTo>
                  <a:pt x="616" y="547"/>
                </a:lnTo>
                <a:lnTo>
                  <a:pt x="626" y="538"/>
                </a:lnTo>
                <a:lnTo>
                  <a:pt x="639" y="530"/>
                </a:lnTo>
                <a:lnTo>
                  <a:pt x="652" y="524"/>
                </a:lnTo>
                <a:lnTo>
                  <a:pt x="671" y="518"/>
                </a:lnTo>
                <a:lnTo>
                  <a:pt x="688" y="516"/>
                </a:lnTo>
                <a:lnTo>
                  <a:pt x="707" y="514"/>
                </a:lnTo>
                <a:lnTo>
                  <a:pt x="726" y="513"/>
                </a:lnTo>
                <a:lnTo>
                  <a:pt x="747" y="512"/>
                </a:lnTo>
                <a:lnTo>
                  <a:pt x="769" y="513"/>
                </a:lnTo>
                <a:lnTo>
                  <a:pt x="787" y="514"/>
                </a:lnTo>
                <a:lnTo>
                  <a:pt x="802" y="516"/>
                </a:lnTo>
                <a:lnTo>
                  <a:pt x="819" y="518"/>
                </a:lnTo>
                <a:lnTo>
                  <a:pt x="834" y="520"/>
                </a:lnTo>
                <a:lnTo>
                  <a:pt x="851" y="521"/>
                </a:lnTo>
                <a:lnTo>
                  <a:pt x="976" y="525"/>
                </a:lnTo>
                <a:lnTo>
                  <a:pt x="851" y="41"/>
                </a:lnTo>
                <a:lnTo>
                  <a:pt x="833" y="31"/>
                </a:lnTo>
                <a:lnTo>
                  <a:pt x="821" y="24"/>
                </a:lnTo>
                <a:lnTo>
                  <a:pt x="806" y="18"/>
                </a:lnTo>
                <a:lnTo>
                  <a:pt x="789" y="12"/>
                </a:lnTo>
                <a:lnTo>
                  <a:pt x="771" y="8"/>
                </a:lnTo>
                <a:lnTo>
                  <a:pt x="751" y="5"/>
                </a:lnTo>
                <a:lnTo>
                  <a:pt x="727" y="2"/>
                </a:lnTo>
                <a:lnTo>
                  <a:pt x="706" y="1"/>
                </a:lnTo>
                <a:lnTo>
                  <a:pt x="684" y="0"/>
                </a:lnTo>
                <a:lnTo>
                  <a:pt x="660" y="0"/>
                </a:lnTo>
                <a:lnTo>
                  <a:pt x="631" y="0"/>
                </a:lnTo>
                <a:lnTo>
                  <a:pt x="608" y="2"/>
                </a:lnTo>
                <a:lnTo>
                  <a:pt x="586" y="4"/>
                </a:lnTo>
                <a:lnTo>
                  <a:pt x="566" y="6"/>
                </a:lnTo>
                <a:lnTo>
                  <a:pt x="548" y="10"/>
                </a:lnTo>
                <a:lnTo>
                  <a:pt x="533" y="14"/>
                </a:lnTo>
                <a:lnTo>
                  <a:pt x="521" y="19"/>
                </a:lnTo>
                <a:lnTo>
                  <a:pt x="511" y="25"/>
                </a:lnTo>
                <a:lnTo>
                  <a:pt x="504" y="31"/>
                </a:lnTo>
                <a:lnTo>
                  <a:pt x="500" y="41"/>
                </a:lnTo>
                <a:lnTo>
                  <a:pt x="500" y="50"/>
                </a:lnTo>
                <a:lnTo>
                  <a:pt x="505" y="59"/>
                </a:lnTo>
                <a:lnTo>
                  <a:pt x="511" y="67"/>
                </a:lnTo>
                <a:lnTo>
                  <a:pt x="515" y="76"/>
                </a:lnTo>
                <a:lnTo>
                  <a:pt x="515" y="88"/>
                </a:lnTo>
                <a:lnTo>
                  <a:pt x="509" y="98"/>
                </a:lnTo>
                <a:lnTo>
                  <a:pt x="501" y="108"/>
                </a:lnTo>
                <a:lnTo>
                  <a:pt x="488" y="119"/>
                </a:lnTo>
                <a:lnTo>
                  <a:pt x="476" y="128"/>
                </a:lnTo>
                <a:lnTo>
                  <a:pt x="464" y="134"/>
                </a:lnTo>
                <a:lnTo>
                  <a:pt x="451" y="139"/>
                </a:lnTo>
                <a:lnTo>
                  <a:pt x="438" y="145"/>
                </a:lnTo>
                <a:lnTo>
                  <a:pt x="424" y="149"/>
                </a:lnTo>
                <a:lnTo>
                  <a:pt x="409" y="152"/>
                </a:lnTo>
                <a:lnTo>
                  <a:pt x="395" y="154"/>
                </a:lnTo>
                <a:lnTo>
                  <a:pt x="383" y="157"/>
                </a:lnTo>
                <a:lnTo>
                  <a:pt x="366" y="157"/>
                </a:lnTo>
                <a:lnTo>
                  <a:pt x="352" y="154"/>
                </a:lnTo>
                <a:lnTo>
                  <a:pt x="338" y="152"/>
                </a:lnTo>
                <a:lnTo>
                  <a:pt x="326" y="148"/>
                </a:lnTo>
                <a:lnTo>
                  <a:pt x="313" y="143"/>
                </a:lnTo>
                <a:lnTo>
                  <a:pt x="302" y="137"/>
                </a:lnTo>
                <a:lnTo>
                  <a:pt x="294" y="130"/>
                </a:lnTo>
                <a:lnTo>
                  <a:pt x="291" y="123"/>
                </a:lnTo>
                <a:lnTo>
                  <a:pt x="290" y="116"/>
                </a:lnTo>
                <a:lnTo>
                  <a:pt x="291" y="105"/>
                </a:lnTo>
                <a:lnTo>
                  <a:pt x="294" y="95"/>
                </a:lnTo>
                <a:lnTo>
                  <a:pt x="302" y="83"/>
                </a:lnTo>
                <a:lnTo>
                  <a:pt x="311" y="71"/>
                </a:lnTo>
                <a:lnTo>
                  <a:pt x="318" y="62"/>
                </a:lnTo>
                <a:lnTo>
                  <a:pt x="323" y="55"/>
                </a:lnTo>
                <a:lnTo>
                  <a:pt x="327" y="44"/>
                </a:lnTo>
                <a:lnTo>
                  <a:pt x="330" y="33"/>
                </a:lnTo>
                <a:lnTo>
                  <a:pt x="327" y="23"/>
                </a:lnTo>
                <a:lnTo>
                  <a:pt x="321" y="15"/>
                </a:lnTo>
                <a:lnTo>
                  <a:pt x="310" y="8"/>
                </a:lnTo>
                <a:lnTo>
                  <a:pt x="297" y="5"/>
                </a:lnTo>
                <a:lnTo>
                  <a:pt x="285" y="2"/>
                </a:lnTo>
                <a:lnTo>
                  <a:pt x="268" y="0"/>
                </a:lnTo>
                <a:lnTo>
                  <a:pt x="233" y="0"/>
                </a:lnTo>
                <a:lnTo>
                  <a:pt x="207" y="2"/>
                </a:lnTo>
                <a:lnTo>
                  <a:pt x="184" y="5"/>
                </a:lnTo>
                <a:lnTo>
                  <a:pt x="153" y="9"/>
                </a:lnTo>
                <a:lnTo>
                  <a:pt x="125" y="14"/>
                </a:lnTo>
                <a:lnTo>
                  <a:pt x="94" y="19"/>
                </a:lnTo>
                <a:lnTo>
                  <a:pt x="74" y="23"/>
                </a:lnTo>
                <a:lnTo>
                  <a:pt x="56" y="27"/>
                </a:lnTo>
                <a:lnTo>
                  <a:pt x="47" y="31"/>
                </a:lnTo>
                <a:lnTo>
                  <a:pt x="50" y="41"/>
                </a:lnTo>
                <a:lnTo>
                  <a:pt x="54" y="56"/>
                </a:lnTo>
                <a:lnTo>
                  <a:pt x="56" y="70"/>
                </a:lnTo>
                <a:lnTo>
                  <a:pt x="57" y="82"/>
                </a:lnTo>
                <a:lnTo>
                  <a:pt x="55" y="95"/>
                </a:lnTo>
                <a:lnTo>
                  <a:pt x="52" y="106"/>
                </a:lnTo>
                <a:lnTo>
                  <a:pt x="48" y="119"/>
                </a:lnTo>
                <a:lnTo>
                  <a:pt x="44" y="129"/>
                </a:lnTo>
                <a:lnTo>
                  <a:pt x="39" y="144"/>
                </a:lnTo>
                <a:lnTo>
                  <a:pt x="33" y="160"/>
                </a:lnTo>
                <a:lnTo>
                  <a:pt x="27" y="175"/>
                </a:lnTo>
                <a:lnTo>
                  <a:pt x="18" y="190"/>
                </a:lnTo>
                <a:lnTo>
                  <a:pt x="13" y="205"/>
                </a:lnTo>
                <a:lnTo>
                  <a:pt x="9" y="217"/>
                </a:lnTo>
                <a:lnTo>
                  <a:pt x="5" y="230"/>
                </a:lnTo>
                <a:lnTo>
                  <a:pt x="1" y="248"/>
                </a:lnTo>
                <a:lnTo>
                  <a:pt x="0" y="263"/>
                </a:lnTo>
                <a:lnTo>
                  <a:pt x="2" y="276"/>
                </a:lnTo>
                <a:lnTo>
                  <a:pt x="6" y="290"/>
                </a:lnTo>
                <a:lnTo>
                  <a:pt x="13" y="299"/>
                </a:lnTo>
                <a:lnTo>
                  <a:pt x="22" y="307"/>
                </a:lnTo>
                <a:lnTo>
                  <a:pt x="35" y="311"/>
                </a:lnTo>
                <a:lnTo>
                  <a:pt x="48" y="311"/>
                </a:lnTo>
                <a:lnTo>
                  <a:pt x="66" y="308"/>
                </a:lnTo>
                <a:lnTo>
                  <a:pt x="81" y="301"/>
                </a:lnTo>
                <a:lnTo>
                  <a:pt x="94" y="293"/>
                </a:lnTo>
                <a:lnTo>
                  <a:pt x="105" y="280"/>
                </a:lnTo>
                <a:lnTo>
                  <a:pt x="112" y="264"/>
                </a:lnTo>
                <a:lnTo>
                  <a:pt x="114" y="249"/>
                </a:lnTo>
                <a:lnTo>
                  <a:pt x="119" y="236"/>
                </a:lnTo>
                <a:lnTo>
                  <a:pt x="127" y="225"/>
                </a:lnTo>
                <a:lnTo>
                  <a:pt x="137" y="216"/>
                </a:lnTo>
                <a:lnTo>
                  <a:pt x="150" y="209"/>
                </a:lnTo>
                <a:lnTo>
                  <a:pt x="163" y="206"/>
                </a:lnTo>
                <a:lnTo>
                  <a:pt x="174" y="205"/>
                </a:lnTo>
                <a:lnTo>
                  <a:pt x="188" y="205"/>
                </a:lnTo>
                <a:lnTo>
                  <a:pt x="203" y="207"/>
                </a:lnTo>
                <a:lnTo>
                  <a:pt x="215" y="211"/>
                </a:lnTo>
                <a:lnTo>
                  <a:pt x="227" y="217"/>
                </a:lnTo>
                <a:lnTo>
                  <a:pt x="238" y="227"/>
                </a:lnTo>
                <a:lnTo>
                  <a:pt x="246" y="238"/>
                </a:lnTo>
                <a:lnTo>
                  <a:pt x="253" y="253"/>
                </a:lnTo>
                <a:lnTo>
                  <a:pt x="255" y="267"/>
                </a:lnTo>
                <a:lnTo>
                  <a:pt x="254" y="281"/>
                </a:lnTo>
                <a:lnTo>
                  <a:pt x="250" y="296"/>
                </a:lnTo>
                <a:lnTo>
                  <a:pt x="244" y="311"/>
                </a:lnTo>
                <a:lnTo>
                  <a:pt x="236" y="325"/>
                </a:lnTo>
                <a:lnTo>
                  <a:pt x="225" y="339"/>
                </a:lnTo>
                <a:lnTo>
                  <a:pt x="214" y="350"/>
                </a:lnTo>
                <a:lnTo>
                  <a:pt x="201" y="363"/>
                </a:lnTo>
                <a:lnTo>
                  <a:pt x="190" y="372"/>
                </a:lnTo>
                <a:lnTo>
                  <a:pt x="177" y="380"/>
                </a:lnTo>
                <a:lnTo>
                  <a:pt x="166" y="384"/>
                </a:lnTo>
                <a:lnTo>
                  <a:pt x="150" y="388"/>
                </a:lnTo>
                <a:lnTo>
                  <a:pt x="137" y="390"/>
                </a:lnTo>
                <a:lnTo>
                  <a:pt x="123" y="393"/>
                </a:lnTo>
                <a:lnTo>
                  <a:pt x="111" y="397"/>
                </a:lnTo>
                <a:lnTo>
                  <a:pt x="95" y="405"/>
                </a:lnTo>
                <a:lnTo>
                  <a:pt x="82" y="413"/>
                </a:lnTo>
                <a:lnTo>
                  <a:pt x="72" y="422"/>
                </a:lnTo>
                <a:lnTo>
                  <a:pt x="60" y="433"/>
                </a:lnTo>
                <a:lnTo>
                  <a:pt x="52" y="444"/>
                </a:lnTo>
                <a:lnTo>
                  <a:pt x="43" y="458"/>
                </a:lnTo>
                <a:lnTo>
                  <a:pt x="38" y="470"/>
                </a:lnTo>
                <a:lnTo>
                  <a:pt x="33" y="485"/>
                </a:lnTo>
                <a:lnTo>
                  <a:pt x="31" y="499"/>
                </a:lnTo>
                <a:lnTo>
                  <a:pt x="31" y="511"/>
                </a:lnTo>
                <a:lnTo>
                  <a:pt x="33" y="527"/>
                </a:lnTo>
                <a:lnTo>
                  <a:pt x="36" y="545"/>
                </a:lnTo>
                <a:lnTo>
                  <a:pt x="39" y="562"/>
                </a:lnTo>
                <a:close/>
              </a:path>
            </a:pathLst>
          </a:custGeom>
          <a:solidFill>
            <a:srgbClr val="FFFFCC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6"/>
          <p:cNvSpPr>
            <a:spLocks/>
          </p:cNvSpPr>
          <p:nvPr/>
        </p:nvSpPr>
        <p:spPr bwMode="auto">
          <a:xfrm>
            <a:off x="5595144" y="3179763"/>
            <a:ext cx="1828800" cy="1196975"/>
          </a:xfrm>
          <a:custGeom>
            <a:avLst/>
            <a:gdLst>
              <a:gd name="T0" fmla="*/ 2147483647 w 1165"/>
              <a:gd name="T1" fmla="*/ 535731836 h 735"/>
              <a:gd name="T2" fmla="*/ 2147483647 w 1165"/>
              <a:gd name="T3" fmla="*/ 763814940 h 735"/>
              <a:gd name="T4" fmla="*/ 2147483647 w 1165"/>
              <a:gd name="T5" fmla="*/ 970681668 h 735"/>
              <a:gd name="T6" fmla="*/ 2147483647 w 1165"/>
              <a:gd name="T7" fmla="*/ 1105939798 h 735"/>
              <a:gd name="T8" fmla="*/ 2147483647 w 1165"/>
              <a:gd name="T9" fmla="*/ 1015767712 h 735"/>
              <a:gd name="T10" fmla="*/ 2147483647 w 1165"/>
              <a:gd name="T11" fmla="*/ 843378737 h 735"/>
              <a:gd name="T12" fmla="*/ 2147483647 w 1165"/>
              <a:gd name="T13" fmla="*/ 838074593 h 735"/>
              <a:gd name="T14" fmla="*/ 2147483647 w 1165"/>
              <a:gd name="T15" fmla="*/ 965377524 h 735"/>
              <a:gd name="T16" fmla="*/ 2147483647 w 1165"/>
              <a:gd name="T17" fmla="*/ 1119200974 h 735"/>
              <a:gd name="T18" fmla="*/ 2147483647 w 1165"/>
              <a:gd name="T19" fmla="*/ 1283632714 h 735"/>
              <a:gd name="T20" fmla="*/ 2147483647 w 1165"/>
              <a:gd name="T21" fmla="*/ 1334022902 h 735"/>
              <a:gd name="T22" fmla="*/ 2147483647 w 1165"/>
              <a:gd name="T23" fmla="*/ 1442760309 h 735"/>
              <a:gd name="T24" fmla="*/ 2147483647 w 1165"/>
              <a:gd name="T25" fmla="*/ 1639018544 h 735"/>
              <a:gd name="T26" fmla="*/ 2147483647 w 1165"/>
              <a:gd name="T27" fmla="*/ 1739800956 h 735"/>
              <a:gd name="T28" fmla="*/ 2119233744 w 1165"/>
              <a:gd name="T29" fmla="*/ 1729191038 h 735"/>
              <a:gd name="T30" fmla="*/ 1882668752 w 1165"/>
              <a:gd name="T31" fmla="*/ 1803450691 h 735"/>
              <a:gd name="T32" fmla="*/ 1648566752 w 1165"/>
              <a:gd name="T33" fmla="*/ 1901579809 h 735"/>
              <a:gd name="T34" fmla="*/ 1384894325 w 1165"/>
              <a:gd name="T35" fmla="*/ 1944014594 h 735"/>
              <a:gd name="T36" fmla="*/ 1239505570 w 1165"/>
              <a:gd name="T37" fmla="*/ 1837928445 h 735"/>
              <a:gd name="T38" fmla="*/ 1318360568 w 1165"/>
              <a:gd name="T39" fmla="*/ 1686757474 h 735"/>
              <a:gd name="T40" fmla="*/ 1520427970 w 1165"/>
              <a:gd name="T41" fmla="*/ 1596585388 h 735"/>
              <a:gd name="T42" fmla="*/ 1668281679 w 1165"/>
              <a:gd name="T43" fmla="*/ 1493152125 h 735"/>
              <a:gd name="T44" fmla="*/ 1569711362 w 1165"/>
              <a:gd name="T45" fmla="*/ 1395023007 h 735"/>
              <a:gd name="T46" fmla="*/ 1345467611 w 1165"/>
              <a:gd name="T47" fmla="*/ 1405631297 h 735"/>
              <a:gd name="T48" fmla="*/ 1136008092 w 1165"/>
              <a:gd name="T49" fmla="*/ 1490499239 h 735"/>
              <a:gd name="T50" fmla="*/ 899443100 w 1165"/>
              <a:gd name="T51" fmla="*/ 1639018544 h 735"/>
              <a:gd name="T52" fmla="*/ 620985066 w 1165"/>
              <a:gd name="T53" fmla="*/ 1729191038 h 735"/>
              <a:gd name="T54" fmla="*/ 344991693 w 1165"/>
              <a:gd name="T55" fmla="*/ 1747756359 h 735"/>
              <a:gd name="T56" fmla="*/ 480523866 w 1165"/>
              <a:gd name="T57" fmla="*/ 1572715923 h 735"/>
              <a:gd name="T58" fmla="*/ 584021345 w 1165"/>
              <a:gd name="T59" fmla="*/ 1384414718 h 735"/>
              <a:gd name="T60" fmla="*/ 537200945 w 1165"/>
              <a:gd name="T61" fmla="*/ 1222634237 h 735"/>
              <a:gd name="T62" fmla="*/ 406597895 w 1165"/>
              <a:gd name="T63" fmla="*/ 1227938381 h 735"/>
              <a:gd name="T64" fmla="*/ 298171293 w 1165"/>
              <a:gd name="T65" fmla="*/ 1371153542 h 735"/>
              <a:gd name="T66" fmla="*/ 135532125 w 1165"/>
              <a:gd name="T67" fmla="*/ 1424196617 h 735"/>
              <a:gd name="T68" fmla="*/ 9856682 w 1165"/>
              <a:gd name="T69" fmla="*/ 1299545147 h 735"/>
              <a:gd name="T70" fmla="*/ 39428296 w 1165"/>
              <a:gd name="T71" fmla="*/ 1129809263 h 735"/>
              <a:gd name="T72" fmla="*/ 211924179 w 1165"/>
              <a:gd name="T73" fmla="*/ 1013114825 h 735"/>
              <a:gd name="T74" fmla="*/ 322813774 w 1165"/>
              <a:gd name="T75" fmla="*/ 830117561 h 735"/>
              <a:gd name="T76" fmla="*/ 253815455 w 1165"/>
              <a:gd name="T77" fmla="*/ 594077427 h 735"/>
              <a:gd name="T78" fmla="*/ 229172974 w 1165"/>
              <a:gd name="T79" fmla="*/ 363342964 h 735"/>
              <a:gd name="T80" fmla="*/ 448489269 w 1165"/>
              <a:gd name="T81" fmla="*/ 395167831 h 735"/>
              <a:gd name="T82" fmla="*/ 793480863 w 1165"/>
              <a:gd name="T83" fmla="*/ 408429007 h 735"/>
              <a:gd name="T84" fmla="*/ 980762659 w 1165"/>
              <a:gd name="T85" fmla="*/ 347428901 h 735"/>
              <a:gd name="T86" fmla="*/ 985690214 w 1165"/>
              <a:gd name="T87" fmla="*/ 198909545 h 735"/>
              <a:gd name="T88" fmla="*/ 1042367292 w 1165"/>
              <a:gd name="T89" fmla="*/ 53043087 h 735"/>
              <a:gd name="T90" fmla="*/ 1264148051 w 1165"/>
              <a:gd name="T91" fmla="*/ 0 h 735"/>
              <a:gd name="T92" fmla="*/ 1473607570 w 1165"/>
              <a:gd name="T93" fmla="*/ 47738943 h 735"/>
              <a:gd name="T94" fmla="*/ 1542605889 w 1165"/>
              <a:gd name="T95" fmla="*/ 182997111 h 735"/>
              <a:gd name="T96" fmla="*/ 1478535125 w 1165"/>
              <a:gd name="T97" fmla="*/ 358038819 h 735"/>
              <a:gd name="T98" fmla="*/ 1616531762 w 1165"/>
              <a:gd name="T99" fmla="*/ 453515152 h 735"/>
              <a:gd name="T100" fmla="*/ 1887597876 w 1165"/>
              <a:gd name="T101" fmla="*/ 450862266 h 735"/>
              <a:gd name="T102" fmla="*/ 2147483647 w 1165"/>
              <a:gd name="T103" fmla="*/ 384559542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66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10"/>
          <p:cNvSpPr>
            <a:spLocks/>
          </p:cNvSpPr>
          <p:nvPr/>
        </p:nvSpPr>
        <p:spPr bwMode="auto">
          <a:xfrm>
            <a:off x="5491956" y="4883572"/>
            <a:ext cx="1589087" cy="1038225"/>
          </a:xfrm>
          <a:custGeom>
            <a:avLst/>
            <a:gdLst>
              <a:gd name="T0" fmla="*/ 2147483647 w 1009"/>
              <a:gd name="T1" fmla="*/ 331479875 h 635"/>
              <a:gd name="T2" fmla="*/ 2048769686 w 1009"/>
              <a:gd name="T3" fmla="*/ 363558562 h 635"/>
              <a:gd name="T4" fmla="*/ 1850341747 w 1009"/>
              <a:gd name="T5" fmla="*/ 441082160 h 635"/>
              <a:gd name="T6" fmla="*/ 1622149145 w 1009"/>
              <a:gd name="T7" fmla="*/ 529298551 h 635"/>
              <a:gd name="T8" fmla="*/ 1426201694 w 1009"/>
              <a:gd name="T9" fmla="*/ 564050463 h 635"/>
              <a:gd name="T10" fmla="*/ 1289782781 w 1009"/>
              <a:gd name="T11" fmla="*/ 518605655 h 635"/>
              <a:gd name="T12" fmla="*/ 1250096564 w 1009"/>
              <a:gd name="T13" fmla="*/ 430389264 h 635"/>
              <a:gd name="T14" fmla="*/ 1312105590 w 1009"/>
              <a:gd name="T15" fmla="*/ 315440531 h 635"/>
              <a:gd name="T16" fmla="*/ 1451004989 w 1009"/>
              <a:gd name="T17" fmla="*/ 232570588 h 635"/>
              <a:gd name="T18" fmla="*/ 1612227197 w 1009"/>
              <a:gd name="T19" fmla="*/ 173759609 h 635"/>
              <a:gd name="T20" fmla="*/ 1676717104 w 1009"/>
              <a:gd name="T21" fmla="*/ 74850297 h 635"/>
              <a:gd name="T22" fmla="*/ 1584943415 w 1009"/>
              <a:gd name="T23" fmla="*/ 2673225 h 635"/>
              <a:gd name="T24" fmla="*/ 1386515476 w 1009"/>
              <a:gd name="T25" fmla="*/ 8019675 h 635"/>
              <a:gd name="T26" fmla="*/ 1193048512 w 1009"/>
              <a:gd name="T27" fmla="*/ 80196745 h 635"/>
              <a:gd name="T28" fmla="*/ 979739226 w 1009"/>
              <a:gd name="T29" fmla="*/ 208511521 h 635"/>
              <a:gd name="T30" fmla="*/ 768908655 w 1009"/>
              <a:gd name="T31" fmla="*/ 312767307 h 635"/>
              <a:gd name="T32" fmla="*/ 540716447 w 1009"/>
              <a:gd name="T33" fmla="*/ 355538890 h 635"/>
              <a:gd name="T34" fmla="*/ 344768897 w 1009"/>
              <a:gd name="T35" fmla="*/ 360885338 h 635"/>
              <a:gd name="T36" fmla="*/ 401816950 w 1009"/>
              <a:gd name="T37" fmla="*/ 588109478 h 635"/>
              <a:gd name="T38" fmla="*/ 456384613 w 1009"/>
              <a:gd name="T39" fmla="*/ 777908380 h 635"/>
              <a:gd name="T40" fmla="*/ 411738898 w 1009"/>
              <a:gd name="T41" fmla="*/ 892857215 h 635"/>
              <a:gd name="T42" fmla="*/ 317485115 w 1009"/>
              <a:gd name="T43" fmla="*/ 919589455 h 635"/>
              <a:gd name="T44" fmla="*/ 215789871 w 1009"/>
              <a:gd name="T45" fmla="*/ 876817872 h 635"/>
              <a:gd name="T46" fmla="*/ 96734294 w 1009"/>
              <a:gd name="T47" fmla="*/ 842065756 h 635"/>
              <a:gd name="T48" fmla="*/ 17361840 w 1009"/>
              <a:gd name="T49" fmla="*/ 922262679 h 635"/>
              <a:gd name="T50" fmla="*/ 4960976 w 1009"/>
              <a:gd name="T51" fmla="*/ 1058597102 h 635"/>
              <a:gd name="T52" fmla="*/ 71929424 w 1009"/>
              <a:gd name="T53" fmla="*/ 1208297644 h 635"/>
              <a:gd name="T54" fmla="*/ 208349985 w 1009"/>
              <a:gd name="T55" fmla="*/ 1280474691 h 635"/>
              <a:gd name="T56" fmla="*/ 379494141 w 1009"/>
              <a:gd name="T57" fmla="*/ 1280474691 h 635"/>
              <a:gd name="T58" fmla="*/ 446462665 w 1009"/>
              <a:gd name="T59" fmla="*/ 1352651739 h 635"/>
              <a:gd name="T60" fmla="*/ 386934027 w 1009"/>
              <a:gd name="T61" fmla="*/ 1518391625 h 635"/>
              <a:gd name="T62" fmla="*/ 292681820 w 1009"/>
              <a:gd name="T63" fmla="*/ 1665418943 h 635"/>
              <a:gd name="T64" fmla="*/ 2147483647 w 1009"/>
              <a:gd name="T65" fmla="*/ 1627993808 h 635"/>
              <a:gd name="T66" fmla="*/ 2147483647 w 1009"/>
              <a:gd name="T67" fmla="*/ 1515718401 h 635"/>
              <a:gd name="T68" fmla="*/ 2147483647 w 1009"/>
              <a:gd name="T69" fmla="*/ 1416809114 h 635"/>
              <a:gd name="T70" fmla="*/ 2147483647 w 1009"/>
              <a:gd name="T71" fmla="*/ 1283147915 h 635"/>
              <a:gd name="T72" fmla="*/ 2147483647 w 1009"/>
              <a:gd name="T73" fmla="*/ 1192258300 h 635"/>
              <a:gd name="T74" fmla="*/ 2147483647 w 1009"/>
              <a:gd name="T75" fmla="*/ 1173545733 h 635"/>
              <a:gd name="T76" fmla="*/ 2147483647 w 1009"/>
              <a:gd name="T77" fmla="*/ 1210970868 h 635"/>
              <a:gd name="T78" fmla="*/ 1991721634 w 1009"/>
              <a:gd name="T79" fmla="*/ 1216317316 h 635"/>
              <a:gd name="T80" fmla="*/ 1885066991 w 1009"/>
              <a:gd name="T81" fmla="*/ 1133447373 h 635"/>
              <a:gd name="T82" fmla="*/ 1907389799 w 1009"/>
              <a:gd name="T83" fmla="*/ 999786174 h 635"/>
              <a:gd name="T84" fmla="*/ 2011563955 w 1009"/>
              <a:gd name="T85" fmla="*/ 911569783 h 635"/>
              <a:gd name="T86" fmla="*/ 2147483647 w 1009"/>
              <a:gd name="T87" fmla="*/ 879491096 h 635"/>
              <a:gd name="T88" fmla="*/ 2147483647 w 1009"/>
              <a:gd name="T89" fmla="*/ 831372860 h 635"/>
              <a:gd name="T90" fmla="*/ 2147483647 w 1009"/>
              <a:gd name="T91" fmla="*/ 713751005 h 635"/>
              <a:gd name="T92" fmla="*/ 2147483647 w 1009"/>
              <a:gd name="T93" fmla="*/ 537318223 h 635"/>
              <a:gd name="T94" fmla="*/ 2147483647 w 1009"/>
              <a:gd name="T95" fmla="*/ 358212114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66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11"/>
          <p:cNvSpPr>
            <a:spLocks/>
          </p:cNvSpPr>
          <p:nvPr/>
        </p:nvSpPr>
        <p:spPr bwMode="auto">
          <a:xfrm>
            <a:off x="3863894" y="4330313"/>
            <a:ext cx="1716087" cy="863600"/>
          </a:xfrm>
          <a:custGeom>
            <a:avLst/>
            <a:gdLst>
              <a:gd name="T0" fmla="*/ 244493670 w 1092"/>
              <a:gd name="T1" fmla="*/ 179864591 h 531"/>
              <a:gd name="T2" fmla="*/ 325992051 w 1092"/>
              <a:gd name="T3" fmla="*/ 171929558 h 531"/>
              <a:gd name="T4" fmla="*/ 461822260 w 1092"/>
              <a:gd name="T5" fmla="*/ 142833896 h 531"/>
              <a:gd name="T6" fmla="*/ 617409364 w 1092"/>
              <a:gd name="T7" fmla="*/ 105803175 h 531"/>
              <a:gd name="T8" fmla="*/ 765588381 w 1092"/>
              <a:gd name="T9" fmla="*/ 52900774 h 531"/>
              <a:gd name="T10" fmla="*/ 901417117 w 1092"/>
              <a:gd name="T11" fmla="*/ 10579505 h 531"/>
              <a:gd name="T12" fmla="*/ 985385908 w 1092"/>
              <a:gd name="T13" fmla="*/ 0 h 531"/>
              <a:gd name="T14" fmla="*/ 1079231624 w 1092"/>
              <a:gd name="T15" fmla="*/ 7935036 h 531"/>
              <a:gd name="T16" fmla="*/ 1158259595 w 1092"/>
              <a:gd name="T17" fmla="*/ 29095675 h 531"/>
              <a:gd name="T18" fmla="*/ 1207652077 w 1092"/>
              <a:gd name="T19" fmla="*/ 63481915 h 531"/>
              <a:gd name="T20" fmla="*/ 1227409070 w 1092"/>
              <a:gd name="T21" fmla="*/ 116382702 h 531"/>
              <a:gd name="T22" fmla="*/ 1215061735 w 1092"/>
              <a:gd name="T23" fmla="*/ 174574027 h 531"/>
              <a:gd name="T24" fmla="*/ 1163198843 w 1092"/>
              <a:gd name="T25" fmla="*/ 259216597 h 531"/>
              <a:gd name="T26" fmla="*/ 1140973012 w 1092"/>
              <a:gd name="T27" fmla="*/ 330633519 h 531"/>
              <a:gd name="T28" fmla="*/ 1140973012 w 1092"/>
              <a:gd name="T29" fmla="*/ 386178750 h 531"/>
              <a:gd name="T30" fmla="*/ 1175547749 w 1092"/>
              <a:gd name="T31" fmla="*/ 452305210 h 531"/>
              <a:gd name="T32" fmla="*/ 1237287566 w 1092"/>
              <a:gd name="T33" fmla="*/ 499917033 h 531"/>
              <a:gd name="T34" fmla="*/ 1318785947 w 1092"/>
              <a:gd name="T35" fmla="*/ 523722132 h 531"/>
              <a:gd name="T36" fmla="*/ 1390405832 w 1092"/>
              <a:gd name="T37" fmla="*/ 523722132 h 531"/>
              <a:gd name="T38" fmla="*/ 1462025716 w 1092"/>
              <a:gd name="T39" fmla="*/ 502561502 h 531"/>
              <a:gd name="T40" fmla="*/ 1541053687 w 1092"/>
              <a:gd name="T41" fmla="*/ 457595774 h 531"/>
              <a:gd name="T42" fmla="*/ 1602795076 w 1092"/>
              <a:gd name="T43" fmla="*/ 407339380 h 531"/>
              <a:gd name="T44" fmla="*/ 1642309061 w 1092"/>
              <a:gd name="T45" fmla="*/ 343857490 h 531"/>
              <a:gd name="T46" fmla="*/ 1657127199 w 1092"/>
              <a:gd name="T47" fmla="*/ 259216597 h 531"/>
              <a:gd name="T48" fmla="*/ 1681823440 w 1092"/>
              <a:gd name="T49" fmla="*/ 203669690 h 531"/>
              <a:gd name="T50" fmla="*/ 1741094418 w 1092"/>
              <a:gd name="T51" fmla="*/ 166638994 h 531"/>
              <a:gd name="T52" fmla="*/ 1844820201 w 1092"/>
              <a:gd name="T53" fmla="*/ 132252767 h 531"/>
              <a:gd name="T54" fmla="*/ 1943605165 w 1092"/>
              <a:gd name="T55" fmla="*/ 103157079 h 531"/>
              <a:gd name="T56" fmla="*/ 2121418100 w 1092"/>
              <a:gd name="T57" fmla="*/ 68770853 h 531"/>
              <a:gd name="T58" fmla="*/ 2147483647 w 1092"/>
              <a:gd name="T59" fmla="*/ 58191351 h 531"/>
              <a:gd name="T60" fmla="*/ 2147483647 w 1092"/>
              <a:gd name="T61" fmla="*/ 71416948 h 531"/>
              <a:gd name="T62" fmla="*/ 2147483647 w 1092"/>
              <a:gd name="T63" fmla="*/ 150768928 h 531"/>
              <a:gd name="T64" fmla="*/ 2147483647 w 1092"/>
              <a:gd name="T65" fmla="*/ 277731132 h 531"/>
              <a:gd name="T66" fmla="*/ 2147483647 w 1092"/>
              <a:gd name="T67" fmla="*/ 394113783 h 531"/>
              <a:gd name="T68" fmla="*/ 2147483647 w 1092"/>
              <a:gd name="T69" fmla="*/ 481400872 h 531"/>
              <a:gd name="T70" fmla="*/ 2147483647 w 1092"/>
              <a:gd name="T71" fmla="*/ 544882762 h 531"/>
              <a:gd name="T72" fmla="*/ 2147483647 w 1092"/>
              <a:gd name="T73" fmla="*/ 587204021 h 531"/>
              <a:gd name="T74" fmla="*/ 2147483647 w 1092"/>
              <a:gd name="T75" fmla="*/ 613655215 h 531"/>
              <a:gd name="T76" fmla="*/ 2147483647 w 1092"/>
              <a:gd name="T77" fmla="*/ 608364651 h 531"/>
              <a:gd name="T78" fmla="*/ 2147483647 w 1092"/>
              <a:gd name="T79" fmla="*/ 581913457 h 531"/>
              <a:gd name="T80" fmla="*/ 2147483647 w 1092"/>
              <a:gd name="T81" fmla="*/ 552817795 h 531"/>
              <a:gd name="T82" fmla="*/ 2147483647 w 1092"/>
              <a:gd name="T83" fmla="*/ 536947729 h 531"/>
              <a:gd name="T84" fmla="*/ 2147483647 w 1092"/>
              <a:gd name="T85" fmla="*/ 552817795 h 531"/>
              <a:gd name="T86" fmla="*/ 2147483647 w 1092"/>
              <a:gd name="T87" fmla="*/ 600429618 h 531"/>
              <a:gd name="T88" fmla="*/ 2147483647 w 1092"/>
              <a:gd name="T89" fmla="*/ 663911508 h 531"/>
              <a:gd name="T90" fmla="*/ 2147483647 w 1092"/>
              <a:gd name="T91" fmla="*/ 727391771 h 531"/>
              <a:gd name="T92" fmla="*/ 2147483647 w 1092"/>
              <a:gd name="T93" fmla="*/ 814678759 h 531"/>
              <a:gd name="T94" fmla="*/ 2147483647 w 1092"/>
              <a:gd name="T95" fmla="*/ 888741980 h 531"/>
              <a:gd name="T96" fmla="*/ 2147483647 w 1092"/>
              <a:gd name="T97" fmla="*/ 933707708 h 531"/>
              <a:gd name="T98" fmla="*/ 2147483647 w 1092"/>
              <a:gd name="T99" fmla="*/ 981317906 h 531"/>
              <a:gd name="T100" fmla="*/ 2147483647 w 1092"/>
              <a:gd name="T101" fmla="*/ 999834067 h 531"/>
              <a:gd name="T102" fmla="*/ 2147483647 w 1092"/>
              <a:gd name="T103" fmla="*/ 997189598 h 531"/>
              <a:gd name="T104" fmla="*/ 2147483647 w 1092"/>
              <a:gd name="T105" fmla="*/ 991899034 h 531"/>
              <a:gd name="T106" fmla="*/ 2147483647 w 1092"/>
              <a:gd name="T107" fmla="*/ 1020994696 h 531"/>
              <a:gd name="T108" fmla="*/ 2147483647 w 1092"/>
              <a:gd name="T109" fmla="*/ 1058025392 h 531"/>
              <a:gd name="T110" fmla="*/ 2147483647 w 1092"/>
              <a:gd name="T111" fmla="*/ 1129442314 h 531"/>
              <a:gd name="T112" fmla="*/ 2147483647 w 1092"/>
              <a:gd name="T113" fmla="*/ 1216729303 h 531"/>
              <a:gd name="T114" fmla="*/ 2147483647 w 1092"/>
              <a:gd name="T115" fmla="*/ 1304016291 h 531"/>
              <a:gd name="T116" fmla="*/ 2147483647 w 1092"/>
              <a:gd name="T117" fmla="*/ 1380723777 h 531"/>
              <a:gd name="T118" fmla="*/ 0 w 1092"/>
              <a:gd name="T119" fmla="*/ 1399238312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12"/>
          <p:cNvSpPr>
            <a:spLocks/>
          </p:cNvSpPr>
          <p:nvPr/>
        </p:nvSpPr>
        <p:spPr bwMode="auto">
          <a:xfrm>
            <a:off x="6995194" y="4303713"/>
            <a:ext cx="2014537" cy="879475"/>
          </a:xfrm>
          <a:custGeom>
            <a:avLst/>
            <a:gdLst>
              <a:gd name="T0" fmla="*/ 553240044 w 1279"/>
              <a:gd name="T1" fmla="*/ 115850547 h 542"/>
              <a:gd name="T2" fmla="*/ 654957585 w 1279"/>
              <a:gd name="T3" fmla="*/ 134282192 h 542"/>
              <a:gd name="T4" fmla="*/ 761636650 w 1279"/>
              <a:gd name="T5" fmla="*/ 157979327 h 542"/>
              <a:gd name="T6" fmla="*/ 873277436 w 1279"/>
              <a:gd name="T7" fmla="*/ 150080282 h 542"/>
              <a:gd name="T8" fmla="*/ 979956501 w 1279"/>
              <a:gd name="T9" fmla="*/ 107953124 h 542"/>
              <a:gd name="T10" fmla="*/ 1089114753 w 1279"/>
              <a:gd name="T11" fmla="*/ 63192385 h 542"/>
              <a:gd name="T12" fmla="*/ 1195793818 w 1279"/>
              <a:gd name="T13" fmla="*/ 57925273 h 542"/>
              <a:gd name="T14" fmla="*/ 1282625213 w 1279"/>
              <a:gd name="T15" fmla="*/ 107953124 h 542"/>
              <a:gd name="T16" fmla="*/ 1277663689 w 1279"/>
              <a:gd name="T17" fmla="*/ 223803671 h 542"/>
              <a:gd name="T18" fmla="*/ 1252854494 w 1279"/>
              <a:gd name="T19" fmla="*/ 344921279 h 542"/>
              <a:gd name="T20" fmla="*/ 1317359031 w 1279"/>
              <a:gd name="T21" fmla="*/ 431809252 h 542"/>
              <a:gd name="T22" fmla="*/ 1446364954 w 1279"/>
              <a:gd name="T23" fmla="*/ 463405432 h 542"/>
              <a:gd name="T24" fmla="*/ 1597699309 w 1279"/>
              <a:gd name="T25" fmla="*/ 466038988 h 542"/>
              <a:gd name="T26" fmla="*/ 1736630249 w 1279"/>
              <a:gd name="T27" fmla="*/ 426543763 h 542"/>
              <a:gd name="T28" fmla="*/ 1828423167 w 1279"/>
              <a:gd name="T29" fmla="*/ 363351302 h 542"/>
              <a:gd name="T30" fmla="*/ 1865637747 w 1279"/>
              <a:gd name="T31" fmla="*/ 234336272 h 542"/>
              <a:gd name="T32" fmla="*/ 1887966180 w 1279"/>
              <a:gd name="T33" fmla="*/ 118484103 h 542"/>
              <a:gd name="T34" fmla="*/ 1969834475 w 1279"/>
              <a:gd name="T35" fmla="*/ 47394282 h 542"/>
              <a:gd name="T36" fmla="*/ 2091399687 w 1279"/>
              <a:gd name="T37" fmla="*/ 10532604 h 542"/>
              <a:gd name="T38" fmla="*/ 2147483647 w 1279"/>
              <a:gd name="T39" fmla="*/ 0 h 542"/>
              <a:gd name="T40" fmla="*/ 2147483647 w 1279"/>
              <a:gd name="T41" fmla="*/ 10532604 h 542"/>
              <a:gd name="T42" fmla="*/ 2147483647 w 1279"/>
              <a:gd name="T43" fmla="*/ 23697141 h 542"/>
              <a:gd name="T44" fmla="*/ 434157168 w 1279"/>
              <a:gd name="T45" fmla="*/ 1424444206 h 542"/>
              <a:gd name="T46" fmla="*/ 456485601 w 1279"/>
              <a:gd name="T47" fmla="*/ 1327023733 h 542"/>
              <a:gd name="T48" fmla="*/ 501142467 w 1279"/>
              <a:gd name="T49" fmla="*/ 1245401351 h 542"/>
              <a:gd name="T50" fmla="*/ 570606952 w 1279"/>
              <a:gd name="T51" fmla="*/ 1169044457 h 542"/>
              <a:gd name="T52" fmla="*/ 617744580 w 1279"/>
              <a:gd name="T53" fmla="*/ 1092689186 h 542"/>
              <a:gd name="T54" fmla="*/ 615263818 w 1279"/>
              <a:gd name="T55" fmla="*/ 990001601 h 542"/>
              <a:gd name="T56" fmla="*/ 563164667 w 1279"/>
              <a:gd name="T57" fmla="*/ 926810864 h 542"/>
              <a:gd name="T58" fmla="*/ 468890986 w 1279"/>
              <a:gd name="T59" fmla="*/ 905747285 h 542"/>
              <a:gd name="T60" fmla="*/ 359731061 w 1279"/>
              <a:gd name="T61" fmla="*/ 921545375 h 542"/>
              <a:gd name="T62" fmla="*/ 233204325 w 1279"/>
              <a:gd name="T63" fmla="*/ 953139932 h 542"/>
              <a:gd name="T64" fmla="*/ 114121400 w 1279"/>
              <a:gd name="T65" fmla="*/ 950507999 h 542"/>
              <a:gd name="T66" fmla="*/ 24809201 w 1279"/>
              <a:gd name="T67" fmla="*/ 903113729 h 542"/>
              <a:gd name="T68" fmla="*/ 4961525 w 1279"/>
              <a:gd name="T69" fmla="*/ 800427564 h 542"/>
              <a:gd name="T70" fmla="*/ 52099176 w 1279"/>
              <a:gd name="T71" fmla="*/ 710906137 h 542"/>
              <a:gd name="T72" fmla="*/ 133969071 w 1279"/>
              <a:gd name="T73" fmla="*/ 650347333 h 542"/>
              <a:gd name="T74" fmla="*/ 233204325 w 1279"/>
              <a:gd name="T75" fmla="*/ 626650198 h 542"/>
              <a:gd name="T76" fmla="*/ 362211823 w 1279"/>
              <a:gd name="T77" fmla="*/ 605586619 h 542"/>
              <a:gd name="T78" fmla="*/ 446562553 w 1279"/>
              <a:gd name="T79" fmla="*/ 545027815 h 542"/>
              <a:gd name="T80" fmla="*/ 483775558 w 1279"/>
              <a:gd name="T81" fmla="*/ 455506387 h 542"/>
              <a:gd name="T82" fmla="*/ 481294796 w 1279"/>
              <a:gd name="T83" fmla="*/ 326489633 h 542"/>
              <a:gd name="T84" fmla="*/ 473852510 w 1279"/>
              <a:gd name="T85" fmla="*/ 181676462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CCFF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20700" y="266700"/>
            <a:ext cx="7924800" cy="9144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Key Characteristics of Frameworks</a:t>
            </a:r>
          </a:p>
        </p:txBody>
      </p:sp>
      <p:sp>
        <p:nvSpPr>
          <p:cNvPr id="29699" name="Freeform 4"/>
          <p:cNvSpPr>
            <a:spLocks/>
          </p:cNvSpPr>
          <p:nvPr/>
        </p:nvSpPr>
        <p:spPr bwMode="auto">
          <a:xfrm>
            <a:off x="5158844" y="1700213"/>
            <a:ext cx="1912937" cy="877887"/>
          </a:xfrm>
          <a:custGeom>
            <a:avLst/>
            <a:gdLst>
              <a:gd name="T0" fmla="*/ 532634652 w 1221"/>
              <a:gd name="T1" fmla="*/ 0 h 540"/>
              <a:gd name="T2" fmla="*/ 510544233 w 1221"/>
              <a:gd name="T3" fmla="*/ 89859848 h 540"/>
              <a:gd name="T4" fmla="*/ 552271624 w 1221"/>
              <a:gd name="T5" fmla="*/ 182363110 h 540"/>
              <a:gd name="T6" fmla="*/ 598907474 w 1221"/>
              <a:gd name="T7" fmla="*/ 261652578 h 540"/>
              <a:gd name="T8" fmla="*/ 625907919 w 1221"/>
              <a:gd name="T9" fmla="*/ 354155814 h 540"/>
              <a:gd name="T10" fmla="*/ 618544446 w 1221"/>
              <a:gd name="T11" fmla="*/ 428158505 h 540"/>
              <a:gd name="T12" fmla="*/ 586635541 w 1221"/>
              <a:gd name="T13" fmla="*/ 502161094 h 540"/>
              <a:gd name="T14" fmla="*/ 508089220 w 1221"/>
              <a:gd name="T15" fmla="*/ 541805803 h 540"/>
              <a:gd name="T16" fmla="*/ 412362507 w 1221"/>
              <a:gd name="T17" fmla="*/ 512733125 h 540"/>
              <a:gd name="T18" fmla="*/ 321544155 w 1221"/>
              <a:gd name="T19" fmla="*/ 454587769 h 540"/>
              <a:gd name="T20" fmla="*/ 247907860 w 1221"/>
              <a:gd name="T21" fmla="*/ 409657756 h 540"/>
              <a:gd name="T22" fmla="*/ 161999584 w 1221"/>
              <a:gd name="T23" fmla="*/ 404372554 h 540"/>
              <a:gd name="T24" fmla="*/ 83454805 w 1221"/>
              <a:gd name="T25" fmla="*/ 449302567 h 540"/>
              <a:gd name="T26" fmla="*/ 19636978 w 1221"/>
              <a:gd name="T27" fmla="*/ 547091006 h 540"/>
              <a:gd name="T28" fmla="*/ 2455014 w 1221"/>
              <a:gd name="T29" fmla="*/ 658094889 h 540"/>
              <a:gd name="T30" fmla="*/ 29453903 w 1221"/>
              <a:gd name="T31" fmla="*/ 766456985 h 540"/>
              <a:gd name="T32" fmla="*/ 90818278 w 1221"/>
              <a:gd name="T33" fmla="*/ 853673596 h 540"/>
              <a:gd name="T34" fmla="*/ 201271961 w 1221"/>
              <a:gd name="T35" fmla="*/ 917105781 h 540"/>
              <a:gd name="T36" fmla="*/ 355908073 w 1221"/>
              <a:gd name="T37" fmla="*/ 930319600 h 540"/>
              <a:gd name="T38" fmla="*/ 481090342 w 1221"/>
              <a:gd name="T39" fmla="*/ 932963014 h 540"/>
              <a:gd name="T40" fmla="*/ 549816611 w 1221"/>
              <a:gd name="T41" fmla="*/ 1014894220 h 540"/>
              <a:gd name="T42" fmla="*/ 539998125 w 1221"/>
              <a:gd name="T43" fmla="*/ 1115326073 h 540"/>
              <a:gd name="T44" fmla="*/ 488453815 w 1221"/>
              <a:gd name="T45" fmla="*/ 1234260199 h 540"/>
              <a:gd name="T46" fmla="*/ 468816843 w 1221"/>
              <a:gd name="T47" fmla="*/ 1334692052 h 540"/>
              <a:gd name="T48" fmla="*/ 608725960 w 1221"/>
              <a:gd name="T49" fmla="*/ 1353192699 h 540"/>
              <a:gd name="T50" fmla="*/ 770725495 w 1221"/>
              <a:gd name="T51" fmla="*/ 1371693347 h 540"/>
              <a:gd name="T52" fmla="*/ 1001451495 w 1221"/>
              <a:gd name="T53" fmla="*/ 1371693347 h 540"/>
              <a:gd name="T54" fmla="*/ 1131542125 w 1221"/>
              <a:gd name="T55" fmla="*/ 1347905871 h 540"/>
              <a:gd name="T56" fmla="*/ 1205178420 w 1221"/>
              <a:gd name="T57" fmla="*/ 1292403929 h 540"/>
              <a:gd name="T58" fmla="*/ 1205178420 w 1221"/>
              <a:gd name="T59" fmla="*/ 1199900693 h 540"/>
              <a:gd name="T60" fmla="*/ 1180632989 w 1221"/>
              <a:gd name="T61" fmla="*/ 1094183637 h 540"/>
              <a:gd name="T62" fmla="*/ 1249360824 w 1221"/>
              <a:gd name="T63" fmla="*/ 1017537634 h 540"/>
              <a:gd name="T64" fmla="*/ 1374541428 w 1221"/>
              <a:gd name="T65" fmla="*/ 977892925 h 540"/>
              <a:gd name="T66" fmla="*/ 1516905558 w 1221"/>
              <a:gd name="T67" fmla="*/ 964679106 h 540"/>
              <a:gd name="T68" fmla="*/ 1642086163 w 1221"/>
              <a:gd name="T69" fmla="*/ 991108370 h 540"/>
              <a:gd name="T70" fmla="*/ 1737813268 w 1221"/>
              <a:gd name="T71" fmla="*/ 1059824131 h 540"/>
              <a:gd name="T72" fmla="*/ 1747631754 w 1221"/>
              <a:gd name="T73" fmla="*/ 1147042165 h 540"/>
              <a:gd name="T74" fmla="*/ 1696087444 w 1221"/>
              <a:gd name="T75" fmla="*/ 1252760846 h 540"/>
              <a:gd name="T76" fmla="*/ 1696087444 w 1221"/>
              <a:gd name="T77" fmla="*/ 1355836113 h 540"/>
              <a:gd name="T78" fmla="*/ 1779540658 w 1221"/>
              <a:gd name="T79" fmla="*/ 1406051227 h 540"/>
              <a:gd name="T80" fmla="*/ 1914541315 w 1221"/>
              <a:gd name="T81" fmla="*/ 1427195289 h 540"/>
              <a:gd name="T82" fmla="*/ 2091267796 w 1221"/>
              <a:gd name="T83" fmla="*/ 1413979844 h 540"/>
              <a:gd name="T84" fmla="*/ 2147483647 w 1221"/>
              <a:gd name="T85" fmla="*/ 1382265377 h 540"/>
              <a:gd name="T86" fmla="*/ 2147483647 w 1221"/>
              <a:gd name="T87" fmla="*/ 1321476607 h 540"/>
              <a:gd name="T88" fmla="*/ 2147483647 w 1221"/>
              <a:gd name="T89" fmla="*/ 1226329957 h 540"/>
              <a:gd name="T90" fmla="*/ 2147483647 w 1221"/>
              <a:gd name="T91" fmla="*/ 1096825425 h 540"/>
              <a:gd name="T92" fmla="*/ 2147483647 w 1221"/>
              <a:gd name="T93" fmla="*/ 956748864 h 540"/>
              <a:gd name="T94" fmla="*/ 2147483647 w 1221"/>
              <a:gd name="T95" fmla="*/ 829887543 h 540"/>
              <a:gd name="T96" fmla="*/ 2147483647 w 1221"/>
              <a:gd name="T97" fmla="*/ 758528368 h 540"/>
              <a:gd name="T98" fmla="*/ 2147483647 w 1221"/>
              <a:gd name="T99" fmla="*/ 697739598 h 540"/>
              <a:gd name="T100" fmla="*/ 2147483647 w 1221"/>
              <a:gd name="T101" fmla="*/ 629022211 h 540"/>
              <a:gd name="T102" fmla="*/ 2147483647 w 1221"/>
              <a:gd name="T103" fmla="*/ 525948570 h 540"/>
              <a:gd name="T104" fmla="*/ 2147483647 w 1221"/>
              <a:gd name="T105" fmla="*/ 399085726 h 540"/>
              <a:gd name="T106" fmla="*/ 2147483647 w 1221"/>
              <a:gd name="T107" fmla="*/ 327726551 h 540"/>
              <a:gd name="T108" fmla="*/ 2147483647 w 1221"/>
              <a:gd name="T109" fmla="*/ 367371259 h 540"/>
              <a:gd name="T110" fmla="*/ 2147483647 w 1221"/>
              <a:gd name="T111" fmla="*/ 459874597 h 540"/>
              <a:gd name="T112" fmla="*/ 2147483647 w 1221"/>
              <a:gd name="T113" fmla="*/ 486303861 h 540"/>
              <a:gd name="T114" fmla="*/ 2147483647 w 1221"/>
              <a:gd name="T115" fmla="*/ 428158505 h 540"/>
              <a:gd name="T116" fmla="*/ 2147483647 w 1221"/>
              <a:gd name="T117" fmla="*/ 325083136 h 540"/>
              <a:gd name="T118" fmla="*/ 2147483647 w 1221"/>
              <a:gd name="T119" fmla="*/ 200863757 h 540"/>
              <a:gd name="T120" fmla="*/ 2147483647 w 1221"/>
              <a:gd name="T121" fmla="*/ 71359201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folHlink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Freeform 7"/>
          <p:cNvSpPr>
            <a:spLocks/>
          </p:cNvSpPr>
          <p:nvPr/>
        </p:nvSpPr>
        <p:spPr bwMode="auto">
          <a:xfrm>
            <a:off x="3901281" y="1628775"/>
            <a:ext cx="1347788" cy="1063625"/>
          </a:xfrm>
          <a:custGeom>
            <a:avLst/>
            <a:gdLst>
              <a:gd name="T0" fmla="*/ 2023403860 w 858"/>
              <a:gd name="T1" fmla="*/ 0 h 652"/>
              <a:gd name="T2" fmla="*/ 2001195210 w 858"/>
              <a:gd name="T3" fmla="*/ 90481526 h 652"/>
              <a:gd name="T4" fmla="*/ 2043144707 w 858"/>
              <a:gd name="T5" fmla="*/ 183625377 h 652"/>
              <a:gd name="T6" fmla="*/ 2090028237 w 858"/>
              <a:gd name="T7" fmla="*/ 263460895 h 652"/>
              <a:gd name="T8" fmla="*/ 2117170921 w 858"/>
              <a:gd name="T9" fmla="*/ 356604720 h 652"/>
              <a:gd name="T10" fmla="*/ 2109767514 w 858"/>
              <a:gd name="T11" fmla="*/ 431118903 h 652"/>
              <a:gd name="T12" fmla="*/ 2077689226 w 858"/>
              <a:gd name="T13" fmla="*/ 505632984 h 652"/>
              <a:gd name="T14" fmla="*/ 1998727408 w 858"/>
              <a:gd name="T15" fmla="*/ 545551533 h 652"/>
              <a:gd name="T16" fmla="*/ 1902492544 w 858"/>
              <a:gd name="T17" fmla="*/ 516277387 h 652"/>
              <a:gd name="T18" fmla="*/ 1811193286 w 858"/>
              <a:gd name="T19" fmla="*/ 457730725 h 652"/>
              <a:gd name="T20" fmla="*/ 1737165501 w 858"/>
              <a:gd name="T21" fmla="*/ 412490688 h 652"/>
              <a:gd name="T22" fmla="*/ 1650801847 w 858"/>
              <a:gd name="T23" fmla="*/ 407167671 h 652"/>
              <a:gd name="T24" fmla="*/ 1571839636 w 858"/>
              <a:gd name="T25" fmla="*/ 452409339 h 652"/>
              <a:gd name="T26" fmla="*/ 1507683060 w 858"/>
              <a:gd name="T27" fmla="*/ 550874550 h 652"/>
              <a:gd name="T28" fmla="*/ 1490410015 w 858"/>
              <a:gd name="T29" fmla="*/ 662644856 h 652"/>
              <a:gd name="T30" fmla="*/ 1517552698 w 858"/>
              <a:gd name="T31" fmla="*/ 771756101 h 652"/>
              <a:gd name="T32" fmla="*/ 1579241472 w 858"/>
              <a:gd name="T33" fmla="*/ 859577113 h 652"/>
              <a:gd name="T34" fmla="*/ 1690281970 w 858"/>
              <a:gd name="T35" fmla="*/ 923445160 h 652"/>
              <a:gd name="T36" fmla="*/ 1845739376 w 858"/>
              <a:gd name="T37" fmla="*/ 936751887 h 652"/>
              <a:gd name="T38" fmla="*/ 1971584725 w 858"/>
              <a:gd name="T39" fmla="*/ 939412579 h 652"/>
              <a:gd name="T40" fmla="*/ 2040676905 w 858"/>
              <a:gd name="T41" fmla="*/ 1021910370 h 652"/>
              <a:gd name="T42" fmla="*/ 2030805696 w 858"/>
              <a:gd name="T43" fmla="*/ 1123037905 h 652"/>
              <a:gd name="T44" fmla="*/ 1978988131 w 858"/>
              <a:gd name="T45" fmla="*/ 1242791921 h 652"/>
              <a:gd name="T46" fmla="*/ 1779114998 w 858"/>
              <a:gd name="T47" fmla="*/ 1325291344 h 652"/>
              <a:gd name="T48" fmla="*/ 1596514517 w 858"/>
              <a:gd name="T49" fmla="*/ 1309323924 h 652"/>
              <a:gd name="T50" fmla="*/ 1374434304 w 858"/>
              <a:gd name="T51" fmla="*/ 1288033487 h 652"/>
              <a:gd name="T52" fmla="*/ 1253522989 w 858"/>
              <a:gd name="T53" fmla="*/ 1309323924 h 652"/>
              <a:gd name="T54" fmla="*/ 1206639459 w 858"/>
              <a:gd name="T55" fmla="*/ 1373193602 h 652"/>
              <a:gd name="T56" fmla="*/ 1238717747 w 858"/>
              <a:gd name="T57" fmla="*/ 1458352086 h 652"/>
              <a:gd name="T58" fmla="*/ 1260926396 w 858"/>
              <a:gd name="T59" fmla="*/ 1554156604 h 652"/>
              <a:gd name="T60" fmla="*/ 1216509097 w 858"/>
              <a:gd name="T61" fmla="*/ 1641977412 h 652"/>
              <a:gd name="T62" fmla="*/ 1120274234 w 858"/>
              <a:gd name="T63" fmla="*/ 1705845459 h 652"/>
              <a:gd name="T64" fmla="*/ 1006766325 w 858"/>
              <a:gd name="T65" fmla="*/ 1729796997 h 652"/>
              <a:gd name="T66" fmla="*/ 905595857 w 858"/>
              <a:gd name="T67" fmla="*/ 1729796997 h 652"/>
              <a:gd name="T68" fmla="*/ 826634039 w 858"/>
              <a:gd name="T69" fmla="*/ 1708507783 h 652"/>
              <a:gd name="T70" fmla="*/ 762477267 w 858"/>
              <a:gd name="T71" fmla="*/ 1649961122 h 652"/>
              <a:gd name="T72" fmla="*/ 703256296 w 858"/>
              <a:gd name="T73" fmla="*/ 1572784717 h 652"/>
              <a:gd name="T74" fmla="*/ 639099721 w 858"/>
              <a:gd name="T75" fmla="*/ 1479642523 h 652"/>
              <a:gd name="T76" fmla="*/ 552734495 w 858"/>
              <a:gd name="T77" fmla="*/ 1407789135 h 652"/>
              <a:gd name="T78" fmla="*/ 439226587 w 858"/>
              <a:gd name="T79" fmla="*/ 1375854295 h 652"/>
              <a:gd name="T80" fmla="*/ 303509931 w 858"/>
              <a:gd name="T81" fmla="*/ 1370531278 h 652"/>
              <a:gd name="T82" fmla="*/ 167794895 w 858"/>
              <a:gd name="T83" fmla="*/ 1389161022 h 652"/>
              <a:gd name="T84" fmla="*/ 0 w 858"/>
              <a:gd name="T85" fmla="*/ 1423756554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Freeform 8"/>
          <p:cNvSpPr>
            <a:spLocks/>
          </p:cNvSpPr>
          <p:nvPr/>
        </p:nvSpPr>
        <p:spPr bwMode="auto">
          <a:xfrm>
            <a:off x="7152481" y="1719263"/>
            <a:ext cx="1335088" cy="1017587"/>
          </a:xfrm>
          <a:custGeom>
            <a:avLst/>
            <a:gdLst>
              <a:gd name="T0" fmla="*/ 89233628 w 848"/>
              <a:gd name="T1" fmla="*/ 0 h 626"/>
              <a:gd name="T2" fmla="*/ 2101957691 w 848"/>
              <a:gd name="T3" fmla="*/ 1347610176 h 626"/>
              <a:gd name="T4" fmla="*/ 2027595830 w 848"/>
              <a:gd name="T5" fmla="*/ 1302690068 h 626"/>
              <a:gd name="T6" fmla="*/ 1948276197 w 848"/>
              <a:gd name="T7" fmla="*/ 1270982329 h 626"/>
              <a:gd name="T8" fmla="*/ 1854084821 w 848"/>
              <a:gd name="T9" fmla="*/ 1252485336 h 626"/>
              <a:gd name="T10" fmla="*/ 1742543603 w 848"/>
              <a:gd name="T11" fmla="*/ 1241916089 h 626"/>
              <a:gd name="T12" fmla="*/ 1628520745 w 848"/>
              <a:gd name="T13" fmla="*/ 1239272965 h 626"/>
              <a:gd name="T14" fmla="*/ 1499628111 w 848"/>
              <a:gd name="T15" fmla="*/ 1244557588 h 626"/>
              <a:gd name="T16" fmla="*/ 1395521191 w 848"/>
              <a:gd name="T17" fmla="*/ 1255128460 h 626"/>
              <a:gd name="T18" fmla="*/ 1313723459 w 848"/>
              <a:gd name="T19" fmla="*/ 1276266952 h 626"/>
              <a:gd name="T20" fmla="*/ 1259191112 w 848"/>
              <a:gd name="T21" fmla="*/ 1305333192 h 626"/>
              <a:gd name="T22" fmla="*/ 1231925726 w 848"/>
              <a:gd name="T23" fmla="*/ 1347610176 h 626"/>
              <a:gd name="T24" fmla="*/ 1244319370 w 848"/>
              <a:gd name="T25" fmla="*/ 1395173410 h 626"/>
              <a:gd name="T26" fmla="*/ 1269106657 w 848"/>
              <a:gd name="T27" fmla="*/ 1440093519 h 626"/>
              <a:gd name="T28" fmla="*/ 1254233340 w 848"/>
              <a:gd name="T29" fmla="*/ 1498225998 h 626"/>
              <a:gd name="T30" fmla="*/ 1202180667 w 848"/>
              <a:gd name="T31" fmla="*/ 1553716979 h 626"/>
              <a:gd name="T32" fmla="*/ 1142692123 w 848"/>
              <a:gd name="T33" fmla="*/ 1593352465 h 626"/>
              <a:gd name="T34" fmla="*/ 1078244232 w 848"/>
              <a:gd name="T35" fmla="*/ 1622418704 h 626"/>
              <a:gd name="T36" fmla="*/ 1006362044 w 848"/>
              <a:gd name="T37" fmla="*/ 1640914072 h 626"/>
              <a:gd name="T38" fmla="*/ 941915727 w 848"/>
              <a:gd name="T39" fmla="*/ 1654126443 h 626"/>
              <a:gd name="T40" fmla="*/ 865074193 w 848"/>
              <a:gd name="T41" fmla="*/ 1646198695 h 626"/>
              <a:gd name="T42" fmla="*/ 800627679 w 848"/>
              <a:gd name="T43" fmla="*/ 1630344826 h 626"/>
              <a:gd name="T44" fmla="*/ 741139135 w 848"/>
              <a:gd name="T45" fmla="*/ 1601278586 h 626"/>
              <a:gd name="T46" fmla="*/ 713872175 w 848"/>
              <a:gd name="T47" fmla="*/ 1564286225 h 626"/>
              <a:gd name="T48" fmla="*/ 713872175 w 848"/>
              <a:gd name="T49" fmla="*/ 1516722992 h 626"/>
              <a:gd name="T50" fmla="*/ 741139135 w 848"/>
              <a:gd name="T51" fmla="*/ 1458590512 h 626"/>
              <a:gd name="T52" fmla="*/ 780798165 w 848"/>
              <a:gd name="T53" fmla="*/ 1403101157 h 626"/>
              <a:gd name="T54" fmla="*/ 803105778 w 848"/>
              <a:gd name="T55" fmla="*/ 1355537924 h 626"/>
              <a:gd name="T56" fmla="*/ 803105778 w 848"/>
              <a:gd name="T57" fmla="*/ 1300048569 h 626"/>
              <a:gd name="T58" fmla="*/ 760968650 w 848"/>
              <a:gd name="T59" fmla="*/ 1260413083 h 626"/>
              <a:gd name="T60" fmla="*/ 699000432 w 848"/>
              <a:gd name="T61" fmla="*/ 1244557588 h 626"/>
              <a:gd name="T62" fmla="*/ 570106225 w 848"/>
              <a:gd name="T63" fmla="*/ 1239272965 h 626"/>
              <a:gd name="T64" fmla="*/ 448649463 w 848"/>
              <a:gd name="T65" fmla="*/ 1252485336 h 626"/>
              <a:gd name="T66" fmla="*/ 302403741 w 848"/>
              <a:gd name="T67" fmla="*/ 1276266952 h 626"/>
              <a:gd name="T68" fmla="*/ 171031385 w 848"/>
              <a:gd name="T69" fmla="*/ 1300048569 h 626"/>
              <a:gd name="T70" fmla="*/ 109063168 w 848"/>
              <a:gd name="T71" fmla="*/ 1321187061 h 626"/>
              <a:gd name="T72" fmla="*/ 79319658 w 848"/>
              <a:gd name="T73" fmla="*/ 1260413083 h 626"/>
              <a:gd name="T74" fmla="*/ 49574586 w 848"/>
              <a:gd name="T75" fmla="*/ 1189068233 h 626"/>
              <a:gd name="T76" fmla="*/ 32223171 w 848"/>
              <a:gd name="T77" fmla="*/ 1096584891 h 626"/>
              <a:gd name="T78" fmla="*/ 42138715 w 848"/>
              <a:gd name="T79" fmla="*/ 1006744673 h 626"/>
              <a:gd name="T80" fmla="*/ 86755529 w 848"/>
              <a:gd name="T81" fmla="*/ 908976708 h 626"/>
              <a:gd name="T82" fmla="*/ 148723772 w 848"/>
              <a:gd name="T83" fmla="*/ 829705533 h 626"/>
              <a:gd name="T84" fmla="*/ 228041880 w 848"/>
              <a:gd name="T85" fmla="*/ 779500801 h 626"/>
              <a:gd name="T86" fmla="*/ 309841187 w 848"/>
              <a:gd name="T87" fmla="*/ 742506814 h 626"/>
              <a:gd name="T88" fmla="*/ 401552889 w 848"/>
              <a:gd name="T89" fmla="*/ 697586705 h 626"/>
              <a:gd name="T90" fmla="*/ 466000879 w 848"/>
              <a:gd name="T91" fmla="*/ 655308095 h 626"/>
              <a:gd name="T92" fmla="*/ 518053552 w 848"/>
              <a:gd name="T93" fmla="*/ 599818740 h 626"/>
              <a:gd name="T94" fmla="*/ 550276710 w 848"/>
              <a:gd name="T95" fmla="*/ 525832391 h 626"/>
              <a:gd name="T96" fmla="*/ 547798611 w 848"/>
              <a:gd name="T97" fmla="*/ 441276796 h 626"/>
              <a:gd name="T98" fmla="*/ 503180235 w 848"/>
              <a:gd name="T99" fmla="*/ 367290346 h 626"/>
              <a:gd name="T100" fmla="*/ 431298047 w 848"/>
              <a:gd name="T101" fmla="*/ 327654860 h 626"/>
              <a:gd name="T102" fmla="*/ 361893860 w 848"/>
              <a:gd name="T103" fmla="*/ 340865605 h 626"/>
              <a:gd name="T104" fmla="*/ 299925642 w 848"/>
              <a:gd name="T105" fmla="*/ 396356586 h 626"/>
              <a:gd name="T106" fmla="*/ 245393296 w 848"/>
              <a:gd name="T107" fmla="*/ 459773790 h 626"/>
              <a:gd name="T108" fmla="*/ 183425029 w 848"/>
              <a:gd name="T109" fmla="*/ 486196905 h 626"/>
              <a:gd name="T110" fmla="*/ 99149173 w 848"/>
              <a:gd name="T111" fmla="*/ 478269158 h 626"/>
              <a:gd name="T112" fmla="*/ 44616814 w 848"/>
              <a:gd name="T113" fmla="*/ 428064426 h 626"/>
              <a:gd name="T114" fmla="*/ 9915548 w 848"/>
              <a:gd name="T115" fmla="*/ 362005723 h 626"/>
              <a:gd name="T116" fmla="*/ 0 w 848"/>
              <a:gd name="T117" fmla="*/ 285376250 h 626"/>
              <a:gd name="T118" fmla="*/ 9915548 w 848"/>
              <a:gd name="T119" fmla="*/ 200820604 h 626"/>
              <a:gd name="T120" fmla="*/ 37180943 w 848"/>
              <a:gd name="T121" fmla="*/ 100409489 h 626"/>
              <a:gd name="T122" fmla="*/ 64446341 w 848"/>
              <a:gd name="T123" fmla="*/ 39635499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99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Freeform 9"/>
          <p:cNvSpPr>
            <a:spLocks/>
          </p:cNvSpPr>
          <p:nvPr/>
        </p:nvSpPr>
        <p:spPr bwMode="auto">
          <a:xfrm>
            <a:off x="3690269" y="2980138"/>
            <a:ext cx="1651000" cy="1154112"/>
          </a:xfrm>
          <a:custGeom>
            <a:avLst/>
            <a:gdLst>
              <a:gd name="T0" fmla="*/ 37086172 w 1050"/>
              <a:gd name="T1" fmla="*/ 1531550454 h 709"/>
              <a:gd name="T2" fmla="*/ 217570349 w 1050"/>
              <a:gd name="T3" fmla="*/ 1497104537 h 709"/>
              <a:gd name="T4" fmla="*/ 449972962 w 1050"/>
              <a:gd name="T5" fmla="*/ 1433509569 h 709"/>
              <a:gd name="T6" fmla="*/ 655181159 w 1050"/>
              <a:gd name="T7" fmla="*/ 1364616106 h 709"/>
              <a:gd name="T8" fmla="*/ 778800120 w 1050"/>
              <a:gd name="T9" fmla="*/ 1354017487 h 709"/>
              <a:gd name="T10" fmla="*/ 912307976 w 1050"/>
              <a:gd name="T11" fmla="*/ 1383164909 h 709"/>
              <a:gd name="T12" fmla="*/ 976590025 w 1050"/>
              <a:gd name="T13" fmla="*/ 1446758249 h 709"/>
              <a:gd name="T14" fmla="*/ 969173107 w 1050"/>
              <a:gd name="T15" fmla="*/ 1528900393 h 709"/>
              <a:gd name="T16" fmla="*/ 902419277 w 1050"/>
              <a:gd name="T17" fmla="*/ 1650788577 h 709"/>
              <a:gd name="T18" fmla="*/ 895002360 w 1050"/>
              <a:gd name="T19" fmla="*/ 1738229623 h 709"/>
              <a:gd name="T20" fmla="*/ 961756190 w 1050"/>
              <a:gd name="T21" fmla="*/ 1830972013 h 709"/>
              <a:gd name="T22" fmla="*/ 1073013097 w 1050"/>
              <a:gd name="T23" fmla="*/ 1873366487 h 709"/>
              <a:gd name="T24" fmla="*/ 1179326441 w 1050"/>
              <a:gd name="T25" fmla="*/ 1865417930 h 709"/>
              <a:gd name="T26" fmla="*/ 1293055130 w 1050"/>
              <a:gd name="T27" fmla="*/ 1809773148 h 709"/>
              <a:gd name="T28" fmla="*/ 1377116149 w 1050"/>
              <a:gd name="T29" fmla="*/ 1730281066 h 709"/>
              <a:gd name="T30" fmla="*/ 1409257173 w 1050"/>
              <a:gd name="T31" fmla="*/ 1611042536 h 709"/>
              <a:gd name="T32" fmla="*/ 1456232032 w 1050"/>
              <a:gd name="T33" fmla="*/ 1539499011 h 709"/>
              <a:gd name="T34" fmla="*/ 1597158182 w 1050"/>
              <a:gd name="T35" fmla="*/ 1486504290 h 709"/>
              <a:gd name="T36" fmla="*/ 1770225749 w 1050"/>
              <a:gd name="T37" fmla="*/ 1441459754 h 709"/>
              <a:gd name="T38" fmla="*/ 2111413388 w 1050"/>
              <a:gd name="T39" fmla="*/ 1412312332 h 709"/>
              <a:gd name="T40" fmla="*/ 2147483647 w 1050"/>
              <a:gd name="T41" fmla="*/ 1401713713 h 709"/>
              <a:gd name="T42" fmla="*/ 2147483647 w 1050"/>
              <a:gd name="T43" fmla="*/ 1319571569 h 709"/>
              <a:gd name="T44" fmla="*/ 2147483647 w 1050"/>
              <a:gd name="T45" fmla="*/ 1232129303 h 709"/>
              <a:gd name="T46" fmla="*/ 2147483647 w 1050"/>
              <a:gd name="T47" fmla="*/ 1142038602 h 709"/>
              <a:gd name="T48" fmla="*/ 2147483647 w 1050"/>
              <a:gd name="T49" fmla="*/ 1043997717 h 709"/>
              <a:gd name="T50" fmla="*/ 2147483647 w 1050"/>
              <a:gd name="T51" fmla="*/ 930059717 h 709"/>
              <a:gd name="T52" fmla="*/ 2147483647 w 1050"/>
              <a:gd name="T53" fmla="*/ 882363492 h 709"/>
              <a:gd name="T54" fmla="*/ 2147483647 w 1050"/>
              <a:gd name="T55" fmla="*/ 903562357 h 709"/>
              <a:gd name="T56" fmla="*/ 2147483647 w 1050"/>
              <a:gd name="T57" fmla="*/ 1012201861 h 709"/>
              <a:gd name="T58" fmla="*/ 2147483647 w 1050"/>
              <a:gd name="T59" fmla="*/ 1094342377 h 709"/>
              <a:gd name="T60" fmla="*/ 2131192359 w 1050"/>
              <a:gd name="T61" fmla="*/ 1099642500 h 709"/>
              <a:gd name="T62" fmla="*/ 2052076476 w 1050"/>
              <a:gd name="T63" fmla="*/ 1057246397 h 709"/>
              <a:gd name="T64" fmla="*/ 2012518534 w 1050"/>
              <a:gd name="T65" fmla="*/ 980404377 h 709"/>
              <a:gd name="T66" fmla="*/ 2007573398 w 1050"/>
              <a:gd name="T67" fmla="*/ 869114811 h 709"/>
              <a:gd name="T68" fmla="*/ 2066910311 w 1050"/>
              <a:gd name="T69" fmla="*/ 776373846 h 709"/>
              <a:gd name="T70" fmla="*/ 2147483647 w 1050"/>
              <a:gd name="T71" fmla="*/ 712780506 h 709"/>
              <a:gd name="T72" fmla="*/ 2147483647 w 1050"/>
              <a:gd name="T73" fmla="*/ 638586920 h 709"/>
              <a:gd name="T74" fmla="*/ 2147483647 w 1050"/>
              <a:gd name="T75" fmla="*/ 511400240 h 709"/>
              <a:gd name="T76" fmla="*/ 2147483647 w 1050"/>
              <a:gd name="T77" fmla="*/ 386861892 h 709"/>
              <a:gd name="T78" fmla="*/ 2147483647 w 1050"/>
              <a:gd name="T79" fmla="*/ 249074966 h 709"/>
              <a:gd name="T80" fmla="*/ 2147483647 w 1050"/>
              <a:gd name="T81" fmla="*/ 124538297 h 709"/>
              <a:gd name="T82" fmla="*/ 2147483647 w 1050"/>
              <a:gd name="T83" fmla="*/ 34445930 h 709"/>
              <a:gd name="T84" fmla="*/ 1903733409 w 1050"/>
              <a:gd name="T85" fmla="*/ 21197244 h 709"/>
              <a:gd name="T86" fmla="*/ 1681219594 w 1050"/>
              <a:gd name="T87" fmla="*/ 0 h 709"/>
              <a:gd name="T88" fmla="*/ 1560072022 w 1050"/>
              <a:gd name="T89" fmla="*/ 21197244 h 709"/>
              <a:gd name="T90" fmla="*/ 1513097163 w 1050"/>
              <a:gd name="T91" fmla="*/ 84792230 h 709"/>
              <a:gd name="T92" fmla="*/ 1545238187 w 1050"/>
              <a:gd name="T93" fmla="*/ 169582833 h 709"/>
              <a:gd name="T94" fmla="*/ 1567488939 w 1050"/>
              <a:gd name="T95" fmla="*/ 264973708 h 709"/>
              <a:gd name="T96" fmla="*/ 1522987434 w 1050"/>
              <a:gd name="T97" fmla="*/ 352415974 h 709"/>
              <a:gd name="T98" fmla="*/ 1426564362 w 1050"/>
              <a:gd name="T99" fmla="*/ 416009314 h 709"/>
              <a:gd name="T100" fmla="*/ 1312834101 w 1050"/>
              <a:gd name="T101" fmla="*/ 439856715 h 709"/>
              <a:gd name="T102" fmla="*/ 1211467465 w 1050"/>
              <a:gd name="T103" fmla="*/ 439856715 h 709"/>
              <a:gd name="T104" fmla="*/ 1132350009 w 1050"/>
              <a:gd name="T105" fmla="*/ 418659376 h 709"/>
              <a:gd name="T106" fmla="*/ 1068067961 w 1050"/>
              <a:gd name="T107" fmla="*/ 360364531 h 709"/>
              <a:gd name="T108" fmla="*/ 1008731049 w 1050"/>
              <a:gd name="T109" fmla="*/ 283522511 h 709"/>
              <a:gd name="T110" fmla="*/ 944449001 w 1050"/>
              <a:gd name="T111" fmla="*/ 190781698 h 709"/>
              <a:gd name="T112" fmla="*/ 857916200 w 1050"/>
              <a:gd name="T113" fmla="*/ 119238174 h 709"/>
              <a:gd name="T114" fmla="*/ 744187314 w 1050"/>
              <a:gd name="T115" fmla="*/ 87440664 h 709"/>
              <a:gd name="T116" fmla="*/ 608206300 w 1050"/>
              <a:gd name="T117" fmla="*/ 82142169 h 709"/>
              <a:gd name="T118" fmla="*/ 472225286 w 1050"/>
              <a:gd name="T119" fmla="*/ 100690972 h 709"/>
              <a:gd name="T120" fmla="*/ 304103150 w 1050"/>
              <a:gd name="T121" fmla="*/ 135136916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7C8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6" name="Rectangle 14"/>
          <p:cNvSpPr>
            <a:spLocks noChangeArrowheads="1"/>
          </p:cNvSpPr>
          <p:nvPr/>
        </p:nvSpPr>
        <p:spPr bwMode="auto">
          <a:xfrm>
            <a:off x="4256882" y="1204936"/>
            <a:ext cx="405923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/>
              <a:t>Application-specific functionality </a:t>
            </a:r>
          </a:p>
        </p:txBody>
      </p:sp>
      <p:sp>
        <p:nvSpPr>
          <p:cNvPr id="29728" name="Rectangle 16"/>
          <p:cNvSpPr>
            <a:spLocks noChangeArrowheads="1"/>
          </p:cNvSpPr>
          <p:nvPr/>
        </p:nvSpPr>
        <p:spPr bwMode="auto">
          <a:xfrm>
            <a:off x="10885" y="1101520"/>
            <a:ext cx="3890395" cy="44781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They exhibit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“inversion of control”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via callbacks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They provide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integrated domain-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specific structures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functionality</a:t>
            </a: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abstract &amp;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concrete classes,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control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flows, etc.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They are </a:t>
            </a:r>
            <a:r>
              <a:rPr lang="en-US" sz="2000" dirty="0"/>
              <a:t>“</a:t>
            </a:r>
            <a:r>
              <a:rPr lang="en-US" sz="2000" dirty="0" smtClean="0"/>
              <a:t>semi-</a:t>
            </a:r>
            <a:br>
              <a:rPr lang="en-US" sz="2000" dirty="0" smtClean="0"/>
            </a:br>
            <a:r>
              <a:rPr lang="en-US" sz="2000" dirty="0" smtClean="0"/>
              <a:t>complete</a:t>
            </a:r>
            <a:r>
              <a:rPr lang="en-US" sz="2000" dirty="0"/>
              <a:t>” </a:t>
            </a:r>
            <a:r>
              <a:rPr lang="en-US" sz="2000" dirty="0" smtClean="0"/>
              <a:t>applications</a:t>
            </a:r>
          </a:p>
          <a:p>
            <a:pPr marL="0" lvl="1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defRPr/>
            </a:pP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29732" name="Line 32"/>
          <p:cNvSpPr>
            <a:spLocks noChangeShapeType="1"/>
          </p:cNvSpPr>
          <p:nvPr/>
        </p:nvSpPr>
        <p:spPr bwMode="auto">
          <a:xfrm flipV="1">
            <a:off x="5122069" y="2578100"/>
            <a:ext cx="579437" cy="199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9733" name="Line 33"/>
          <p:cNvSpPr>
            <a:spLocks noChangeShapeType="1"/>
          </p:cNvSpPr>
          <p:nvPr/>
        </p:nvSpPr>
        <p:spPr bwMode="auto">
          <a:xfrm flipH="1" flipV="1">
            <a:off x="7348005" y="2508249"/>
            <a:ext cx="218281" cy="2030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9718" name="Rectangle 35"/>
          <p:cNvSpPr>
            <a:spLocks noChangeArrowheads="1"/>
          </p:cNvSpPr>
          <p:nvPr/>
        </p:nvSpPr>
        <p:spPr bwMode="auto">
          <a:xfrm>
            <a:off x="4046456" y="4824026"/>
            <a:ext cx="126523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chemeClr val="bg1"/>
                </a:solidFill>
              </a:rPr>
              <a:t>Networking </a:t>
            </a:r>
          </a:p>
        </p:txBody>
      </p:sp>
      <p:sp>
        <p:nvSpPr>
          <p:cNvPr id="29719" name="Rectangle 36"/>
          <p:cNvSpPr>
            <a:spLocks noChangeArrowheads="1"/>
          </p:cNvSpPr>
          <p:nvPr/>
        </p:nvSpPr>
        <p:spPr bwMode="auto">
          <a:xfrm>
            <a:off x="5701506" y="5394747"/>
            <a:ext cx="10191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29723" name="Rectangle 40"/>
          <p:cNvSpPr>
            <a:spLocks noChangeArrowheads="1"/>
          </p:cNvSpPr>
          <p:nvPr/>
        </p:nvSpPr>
        <p:spPr bwMode="auto">
          <a:xfrm>
            <a:off x="3693444" y="3211913"/>
            <a:ext cx="1452562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/>
              <a:t>Electronic Trading</a:t>
            </a:r>
            <a:endParaRPr lang="en-US" sz="1600" dirty="0"/>
          </a:p>
        </p:txBody>
      </p:sp>
      <p:sp>
        <p:nvSpPr>
          <p:cNvPr id="29724" name="Rectangle 41"/>
          <p:cNvSpPr>
            <a:spLocks noChangeArrowheads="1"/>
          </p:cNvSpPr>
          <p:nvPr/>
        </p:nvSpPr>
        <p:spPr bwMode="auto">
          <a:xfrm>
            <a:off x="5788419" y="3612951"/>
            <a:ext cx="1303947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Social Media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725" name="Rectangle 42"/>
          <p:cNvSpPr>
            <a:spLocks noChangeArrowheads="1"/>
          </p:cNvSpPr>
          <p:nvPr/>
        </p:nvSpPr>
        <p:spPr bwMode="auto">
          <a:xfrm>
            <a:off x="7567694" y="3177376"/>
            <a:ext cx="1452562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/>
              <a:t>Mobile</a:t>
            </a:r>
            <a:endParaRPr lang="en-US" sz="1600" dirty="0"/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/>
              <a:t>Apps</a:t>
            </a:r>
            <a:endParaRPr lang="en-US" sz="1600" dirty="0"/>
          </a:p>
        </p:txBody>
      </p:sp>
      <p:sp>
        <p:nvSpPr>
          <p:cNvPr id="29720" name="Rectangle 37"/>
          <p:cNvSpPr>
            <a:spLocks noChangeArrowheads="1"/>
          </p:cNvSpPr>
          <p:nvPr/>
        </p:nvSpPr>
        <p:spPr bwMode="auto">
          <a:xfrm>
            <a:off x="7561931" y="4691063"/>
            <a:ext cx="59213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/>
              <a:t>GUI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96" y="5089708"/>
            <a:ext cx="499831" cy="39011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20" y="4324163"/>
            <a:ext cx="499831" cy="39011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90" y="4378592"/>
            <a:ext cx="499831" cy="39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5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ttp://farm4.staticflickr.com/3371/3274875773_6f2fe8af3e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027" y="1599975"/>
            <a:ext cx="4363877" cy="327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147482"/>
            <a:ext cx="4489808" cy="5431728"/>
          </a:xfrm>
        </p:spPr>
        <p:txBody>
          <a:bodyPr/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Analyze why hardware has historically improved more consistently than software</a:t>
            </a:r>
          </a:p>
          <a:p>
            <a:pPr marL="0" indent="0" eaLnBrk="1" hangingPunct="1">
              <a:spcBef>
                <a:spcPts val="1200"/>
              </a:spcBef>
              <a:buNone/>
              <a:defRPr/>
            </a:pPr>
            <a:endParaRPr lang="en-US" sz="2000" dirty="0"/>
          </a:p>
        </p:txBody>
      </p:sp>
      <p:pic>
        <p:nvPicPr>
          <p:cNvPr id="5" name="Picture 2" descr="http://farm1.staticflickr.com/79/251016235_126ccf4a16_z.jpg?zz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490" y="1241895"/>
            <a:ext cx="2405110" cy="320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10"/>
          <p:cNvSpPr>
            <a:spLocks/>
          </p:cNvSpPr>
          <p:nvPr/>
        </p:nvSpPr>
        <p:spPr bwMode="auto">
          <a:xfrm>
            <a:off x="5491956" y="4883572"/>
            <a:ext cx="1589087" cy="1038225"/>
          </a:xfrm>
          <a:custGeom>
            <a:avLst/>
            <a:gdLst>
              <a:gd name="T0" fmla="*/ 2147483647 w 1009"/>
              <a:gd name="T1" fmla="*/ 331479875 h 635"/>
              <a:gd name="T2" fmla="*/ 2048769686 w 1009"/>
              <a:gd name="T3" fmla="*/ 363558562 h 635"/>
              <a:gd name="T4" fmla="*/ 1850341747 w 1009"/>
              <a:gd name="T5" fmla="*/ 441082160 h 635"/>
              <a:gd name="T6" fmla="*/ 1622149145 w 1009"/>
              <a:gd name="T7" fmla="*/ 529298551 h 635"/>
              <a:gd name="T8" fmla="*/ 1426201694 w 1009"/>
              <a:gd name="T9" fmla="*/ 564050463 h 635"/>
              <a:gd name="T10" fmla="*/ 1289782781 w 1009"/>
              <a:gd name="T11" fmla="*/ 518605655 h 635"/>
              <a:gd name="T12" fmla="*/ 1250096564 w 1009"/>
              <a:gd name="T13" fmla="*/ 430389264 h 635"/>
              <a:gd name="T14" fmla="*/ 1312105590 w 1009"/>
              <a:gd name="T15" fmla="*/ 315440531 h 635"/>
              <a:gd name="T16" fmla="*/ 1451004989 w 1009"/>
              <a:gd name="T17" fmla="*/ 232570588 h 635"/>
              <a:gd name="T18" fmla="*/ 1612227197 w 1009"/>
              <a:gd name="T19" fmla="*/ 173759609 h 635"/>
              <a:gd name="T20" fmla="*/ 1676717104 w 1009"/>
              <a:gd name="T21" fmla="*/ 74850297 h 635"/>
              <a:gd name="T22" fmla="*/ 1584943415 w 1009"/>
              <a:gd name="T23" fmla="*/ 2673225 h 635"/>
              <a:gd name="T24" fmla="*/ 1386515476 w 1009"/>
              <a:gd name="T25" fmla="*/ 8019675 h 635"/>
              <a:gd name="T26" fmla="*/ 1193048512 w 1009"/>
              <a:gd name="T27" fmla="*/ 80196745 h 635"/>
              <a:gd name="T28" fmla="*/ 979739226 w 1009"/>
              <a:gd name="T29" fmla="*/ 208511521 h 635"/>
              <a:gd name="T30" fmla="*/ 768908655 w 1009"/>
              <a:gd name="T31" fmla="*/ 312767307 h 635"/>
              <a:gd name="T32" fmla="*/ 540716447 w 1009"/>
              <a:gd name="T33" fmla="*/ 355538890 h 635"/>
              <a:gd name="T34" fmla="*/ 344768897 w 1009"/>
              <a:gd name="T35" fmla="*/ 360885338 h 635"/>
              <a:gd name="T36" fmla="*/ 401816950 w 1009"/>
              <a:gd name="T37" fmla="*/ 588109478 h 635"/>
              <a:gd name="T38" fmla="*/ 456384613 w 1009"/>
              <a:gd name="T39" fmla="*/ 777908380 h 635"/>
              <a:gd name="T40" fmla="*/ 411738898 w 1009"/>
              <a:gd name="T41" fmla="*/ 892857215 h 635"/>
              <a:gd name="T42" fmla="*/ 317485115 w 1009"/>
              <a:gd name="T43" fmla="*/ 919589455 h 635"/>
              <a:gd name="T44" fmla="*/ 215789871 w 1009"/>
              <a:gd name="T45" fmla="*/ 876817872 h 635"/>
              <a:gd name="T46" fmla="*/ 96734294 w 1009"/>
              <a:gd name="T47" fmla="*/ 842065756 h 635"/>
              <a:gd name="T48" fmla="*/ 17361840 w 1009"/>
              <a:gd name="T49" fmla="*/ 922262679 h 635"/>
              <a:gd name="T50" fmla="*/ 4960976 w 1009"/>
              <a:gd name="T51" fmla="*/ 1058597102 h 635"/>
              <a:gd name="T52" fmla="*/ 71929424 w 1009"/>
              <a:gd name="T53" fmla="*/ 1208297644 h 635"/>
              <a:gd name="T54" fmla="*/ 208349985 w 1009"/>
              <a:gd name="T55" fmla="*/ 1280474691 h 635"/>
              <a:gd name="T56" fmla="*/ 379494141 w 1009"/>
              <a:gd name="T57" fmla="*/ 1280474691 h 635"/>
              <a:gd name="T58" fmla="*/ 446462665 w 1009"/>
              <a:gd name="T59" fmla="*/ 1352651739 h 635"/>
              <a:gd name="T60" fmla="*/ 386934027 w 1009"/>
              <a:gd name="T61" fmla="*/ 1518391625 h 635"/>
              <a:gd name="T62" fmla="*/ 292681820 w 1009"/>
              <a:gd name="T63" fmla="*/ 1665418943 h 635"/>
              <a:gd name="T64" fmla="*/ 2147483647 w 1009"/>
              <a:gd name="T65" fmla="*/ 1627993808 h 635"/>
              <a:gd name="T66" fmla="*/ 2147483647 w 1009"/>
              <a:gd name="T67" fmla="*/ 1515718401 h 635"/>
              <a:gd name="T68" fmla="*/ 2147483647 w 1009"/>
              <a:gd name="T69" fmla="*/ 1416809114 h 635"/>
              <a:gd name="T70" fmla="*/ 2147483647 w 1009"/>
              <a:gd name="T71" fmla="*/ 1283147915 h 635"/>
              <a:gd name="T72" fmla="*/ 2147483647 w 1009"/>
              <a:gd name="T73" fmla="*/ 1192258300 h 635"/>
              <a:gd name="T74" fmla="*/ 2147483647 w 1009"/>
              <a:gd name="T75" fmla="*/ 1173545733 h 635"/>
              <a:gd name="T76" fmla="*/ 2147483647 w 1009"/>
              <a:gd name="T77" fmla="*/ 1210970868 h 635"/>
              <a:gd name="T78" fmla="*/ 1991721634 w 1009"/>
              <a:gd name="T79" fmla="*/ 1216317316 h 635"/>
              <a:gd name="T80" fmla="*/ 1885066991 w 1009"/>
              <a:gd name="T81" fmla="*/ 1133447373 h 635"/>
              <a:gd name="T82" fmla="*/ 1907389799 w 1009"/>
              <a:gd name="T83" fmla="*/ 999786174 h 635"/>
              <a:gd name="T84" fmla="*/ 2011563955 w 1009"/>
              <a:gd name="T85" fmla="*/ 911569783 h 635"/>
              <a:gd name="T86" fmla="*/ 2147483647 w 1009"/>
              <a:gd name="T87" fmla="*/ 879491096 h 635"/>
              <a:gd name="T88" fmla="*/ 2147483647 w 1009"/>
              <a:gd name="T89" fmla="*/ 831372860 h 635"/>
              <a:gd name="T90" fmla="*/ 2147483647 w 1009"/>
              <a:gd name="T91" fmla="*/ 713751005 h 635"/>
              <a:gd name="T92" fmla="*/ 2147483647 w 1009"/>
              <a:gd name="T93" fmla="*/ 537318223 h 635"/>
              <a:gd name="T94" fmla="*/ 2147483647 w 1009"/>
              <a:gd name="T95" fmla="*/ 358212114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66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7480906" y="2900888"/>
            <a:ext cx="1535113" cy="1127125"/>
          </a:xfrm>
          <a:custGeom>
            <a:avLst/>
            <a:gdLst>
              <a:gd name="T0" fmla="*/ 200385723 w 976"/>
              <a:gd name="T1" fmla="*/ 1484643714 h 691"/>
              <a:gd name="T2" fmla="*/ 343871616 w 976"/>
              <a:gd name="T3" fmla="*/ 1516571842 h 691"/>
              <a:gd name="T4" fmla="*/ 487357558 w 976"/>
              <a:gd name="T5" fmla="*/ 1513911437 h 691"/>
              <a:gd name="T6" fmla="*/ 628369291 w 976"/>
              <a:gd name="T7" fmla="*/ 1455375990 h 691"/>
              <a:gd name="T8" fmla="*/ 774329245 w 976"/>
              <a:gd name="T9" fmla="*/ 1415466645 h 691"/>
              <a:gd name="T10" fmla="*/ 895549861 w 976"/>
              <a:gd name="T11" fmla="*/ 1471340055 h 691"/>
              <a:gd name="T12" fmla="*/ 875758548 w 976"/>
              <a:gd name="T13" fmla="*/ 1636301509 h 691"/>
              <a:gd name="T14" fmla="*/ 905444732 w 976"/>
              <a:gd name="T15" fmla="*/ 1779976865 h 691"/>
              <a:gd name="T16" fmla="*/ 1058827019 w 976"/>
              <a:gd name="T17" fmla="*/ 1830529464 h 691"/>
              <a:gd name="T18" fmla="*/ 1256738581 w 976"/>
              <a:gd name="T19" fmla="*/ 1822546616 h 691"/>
              <a:gd name="T20" fmla="*/ 1412593406 w 976"/>
              <a:gd name="T21" fmla="*/ 1753369548 h 691"/>
              <a:gd name="T22" fmla="*/ 1476915569 w 976"/>
              <a:gd name="T23" fmla="*/ 1599052570 h 691"/>
              <a:gd name="T24" fmla="*/ 1523918955 w 976"/>
              <a:gd name="T25" fmla="*/ 1455375990 h 691"/>
              <a:gd name="T26" fmla="*/ 1659982860 w 976"/>
              <a:gd name="T27" fmla="*/ 1378217705 h 691"/>
              <a:gd name="T28" fmla="*/ 1847999553 w 976"/>
              <a:gd name="T29" fmla="*/ 1362253641 h 691"/>
              <a:gd name="T30" fmla="*/ 2026119802 w 976"/>
              <a:gd name="T31" fmla="*/ 1378217705 h 691"/>
              <a:gd name="T32" fmla="*/ 2105283483 w 976"/>
              <a:gd name="T33" fmla="*/ 109086465 h 691"/>
              <a:gd name="T34" fmla="*/ 1951902769 w 976"/>
              <a:gd name="T35" fmla="*/ 31928141 h 691"/>
              <a:gd name="T36" fmla="*/ 1746568874 w 976"/>
              <a:gd name="T37" fmla="*/ 2660406 h 691"/>
              <a:gd name="T38" fmla="*/ 1504127642 w 976"/>
              <a:gd name="T39" fmla="*/ 5320813 h 691"/>
              <a:gd name="T40" fmla="*/ 1318585060 w 976"/>
              <a:gd name="T41" fmla="*/ 37248953 h 691"/>
              <a:gd name="T42" fmla="*/ 1236947268 w 976"/>
              <a:gd name="T43" fmla="*/ 109086465 h 691"/>
              <a:gd name="T44" fmla="*/ 1274055784 w 976"/>
              <a:gd name="T45" fmla="*/ 202208814 h 691"/>
              <a:gd name="T46" fmla="*/ 1207261084 w 976"/>
              <a:gd name="T47" fmla="*/ 316617721 h 691"/>
              <a:gd name="T48" fmla="*/ 1083564981 w 976"/>
              <a:gd name="T49" fmla="*/ 385794790 h 691"/>
              <a:gd name="T50" fmla="*/ 947501470 w 976"/>
              <a:gd name="T51" fmla="*/ 417722919 h 691"/>
              <a:gd name="T52" fmla="*/ 806489540 w 976"/>
              <a:gd name="T53" fmla="*/ 393776007 h 691"/>
              <a:gd name="T54" fmla="*/ 719903526 w 976"/>
              <a:gd name="T55" fmla="*/ 327259344 h 691"/>
              <a:gd name="T56" fmla="*/ 747115599 w 976"/>
              <a:gd name="T57" fmla="*/ 220833335 h 691"/>
              <a:gd name="T58" fmla="*/ 808963651 w 976"/>
              <a:gd name="T59" fmla="*/ 117069313 h 691"/>
              <a:gd name="T60" fmla="*/ 766906913 w 976"/>
              <a:gd name="T61" fmla="*/ 21284882 h 691"/>
              <a:gd name="T62" fmla="*/ 576417682 w 976"/>
              <a:gd name="T63" fmla="*/ 0 h 691"/>
              <a:gd name="T64" fmla="*/ 309237210 w 976"/>
              <a:gd name="T65" fmla="*/ 37248953 h 691"/>
              <a:gd name="T66" fmla="*/ 116273820 w 976"/>
              <a:gd name="T67" fmla="*/ 82480753 h 691"/>
              <a:gd name="T68" fmla="*/ 141011782 w 976"/>
              <a:gd name="T69" fmla="*/ 218172930 h 691"/>
              <a:gd name="T70" fmla="*/ 108851487 w 976"/>
              <a:gd name="T71" fmla="*/ 343223408 h 691"/>
              <a:gd name="T72" fmla="*/ 44530861 w 976"/>
              <a:gd name="T73" fmla="*/ 505524559 h 691"/>
              <a:gd name="T74" fmla="*/ 2474112 w 976"/>
              <a:gd name="T75" fmla="*/ 659841129 h 691"/>
              <a:gd name="T76" fmla="*/ 32160307 w 976"/>
              <a:gd name="T77" fmla="*/ 795534861 h 691"/>
              <a:gd name="T78" fmla="*/ 163277206 w 976"/>
              <a:gd name="T79" fmla="*/ 819480142 h 691"/>
              <a:gd name="T80" fmla="*/ 277076915 w 976"/>
              <a:gd name="T81" fmla="*/ 702412511 h 691"/>
              <a:gd name="T82" fmla="*/ 338923394 w 976"/>
              <a:gd name="T83" fmla="*/ 574699997 h 691"/>
              <a:gd name="T84" fmla="*/ 465092133 w 976"/>
              <a:gd name="T85" fmla="*/ 545433904 h 691"/>
              <a:gd name="T86" fmla="*/ 588786664 w 976"/>
              <a:gd name="T87" fmla="*/ 603967720 h 691"/>
              <a:gd name="T88" fmla="*/ 628369291 w 976"/>
              <a:gd name="T89" fmla="*/ 747642668 h 691"/>
              <a:gd name="T90" fmla="*/ 556626369 w 976"/>
              <a:gd name="T91" fmla="*/ 901961073 h 691"/>
              <a:gd name="T92" fmla="*/ 437880060 w 976"/>
              <a:gd name="T93" fmla="*/ 1011047487 h 691"/>
              <a:gd name="T94" fmla="*/ 304288989 w 976"/>
              <a:gd name="T95" fmla="*/ 1045636021 h 691"/>
              <a:gd name="T96" fmla="*/ 178120298 w 976"/>
              <a:gd name="T97" fmla="*/ 1122794306 h 691"/>
              <a:gd name="T98" fmla="*/ 94008371 w 976"/>
              <a:gd name="T99" fmla="*/ 1250506821 h 691"/>
              <a:gd name="T100" fmla="*/ 81637817 w 976"/>
              <a:gd name="T101" fmla="*/ 1402162986 h 69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976"/>
              <a:gd name="T154" fmla="*/ 0 h 691"/>
              <a:gd name="T155" fmla="*/ 976 w 976"/>
              <a:gd name="T156" fmla="*/ 691 h 69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976" h="691">
                <a:moveTo>
                  <a:pt x="39" y="562"/>
                </a:moveTo>
                <a:lnTo>
                  <a:pt x="51" y="559"/>
                </a:lnTo>
                <a:lnTo>
                  <a:pt x="68" y="556"/>
                </a:lnTo>
                <a:lnTo>
                  <a:pt x="81" y="558"/>
                </a:lnTo>
                <a:lnTo>
                  <a:pt x="95" y="560"/>
                </a:lnTo>
                <a:lnTo>
                  <a:pt x="109" y="563"/>
                </a:lnTo>
                <a:lnTo>
                  <a:pt x="123" y="567"/>
                </a:lnTo>
                <a:lnTo>
                  <a:pt x="139" y="570"/>
                </a:lnTo>
                <a:lnTo>
                  <a:pt x="152" y="572"/>
                </a:lnTo>
                <a:lnTo>
                  <a:pt x="168" y="573"/>
                </a:lnTo>
                <a:lnTo>
                  <a:pt x="184" y="572"/>
                </a:lnTo>
                <a:lnTo>
                  <a:pt x="197" y="569"/>
                </a:lnTo>
                <a:lnTo>
                  <a:pt x="212" y="565"/>
                </a:lnTo>
                <a:lnTo>
                  <a:pt x="227" y="559"/>
                </a:lnTo>
                <a:lnTo>
                  <a:pt x="240" y="553"/>
                </a:lnTo>
                <a:lnTo>
                  <a:pt x="254" y="547"/>
                </a:lnTo>
                <a:lnTo>
                  <a:pt x="268" y="541"/>
                </a:lnTo>
                <a:lnTo>
                  <a:pt x="284" y="536"/>
                </a:lnTo>
                <a:lnTo>
                  <a:pt x="297" y="533"/>
                </a:lnTo>
                <a:lnTo>
                  <a:pt x="313" y="532"/>
                </a:lnTo>
                <a:lnTo>
                  <a:pt x="327" y="534"/>
                </a:lnTo>
                <a:lnTo>
                  <a:pt x="341" y="538"/>
                </a:lnTo>
                <a:lnTo>
                  <a:pt x="354" y="546"/>
                </a:lnTo>
                <a:lnTo>
                  <a:pt x="362" y="553"/>
                </a:lnTo>
                <a:lnTo>
                  <a:pt x="366" y="567"/>
                </a:lnTo>
                <a:lnTo>
                  <a:pt x="364" y="581"/>
                </a:lnTo>
                <a:lnTo>
                  <a:pt x="360" y="597"/>
                </a:lnTo>
                <a:lnTo>
                  <a:pt x="354" y="615"/>
                </a:lnTo>
                <a:lnTo>
                  <a:pt x="349" y="629"/>
                </a:lnTo>
                <a:lnTo>
                  <a:pt x="350" y="643"/>
                </a:lnTo>
                <a:lnTo>
                  <a:pt x="356" y="658"/>
                </a:lnTo>
                <a:lnTo>
                  <a:pt x="366" y="669"/>
                </a:lnTo>
                <a:lnTo>
                  <a:pt x="376" y="676"/>
                </a:lnTo>
                <a:lnTo>
                  <a:pt x="391" y="680"/>
                </a:lnTo>
                <a:lnTo>
                  <a:pt x="406" y="684"/>
                </a:lnTo>
                <a:lnTo>
                  <a:pt x="428" y="688"/>
                </a:lnTo>
                <a:lnTo>
                  <a:pt x="446" y="690"/>
                </a:lnTo>
                <a:lnTo>
                  <a:pt x="469" y="691"/>
                </a:lnTo>
                <a:lnTo>
                  <a:pt x="489" y="689"/>
                </a:lnTo>
                <a:lnTo>
                  <a:pt x="508" y="685"/>
                </a:lnTo>
                <a:lnTo>
                  <a:pt x="527" y="680"/>
                </a:lnTo>
                <a:lnTo>
                  <a:pt x="545" y="674"/>
                </a:lnTo>
                <a:lnTo>
                  <a:pt x="558" y="667"/>
                </a:lnTo>
                <a:lnTo>
                  <a:pt x="571" y="659"/>
                </a:lnTo>
                <a:lnTo>
                  <a:pt x="582" y="650"/>
                </a:lnTo>
                <a:lnTo>
                  <a:pt x="591" y="638"/>
                </a:lnTo>
                <a:lnTo>
                  <a:pt x="596" y="624"/>
                </a:lnTo>
                <a:lnTo>
                  <a:pt x="597" y="601"/>
                </a:lnTo>
                <a:lnTo>
                  <a:pt x="597" y="584"/>
                </a:lnTo>
                <a:lnTo>
                  <a:pt x="600" y="569"/>
                </a:lnTo>
                <a:lnTo>
                  <a:pt x="606" y="557"/>
                </a:lnTo>
                <a:lnTo>
                  <a:pt x="616" y="547"/>
                </a:lnTo>
                <a:lnTo>
                  <a:pt x="626" y="538"/>
                </a:lnTo>
                <a:lnTo>
                  <a:pt x="639" y="530"/>
                </a:lnTo>
                <a:lnTo>
                  <a:pt x="652" y="524"/>
                </a:lnTo>
                <a:lnTo>
                  <a:pt x="671" y="518"/>
                </a:lnTo>
                <a:lnTo>
                  <a:pt x="688" y="516"/>
                </a:lnTo>
                <a:lnTo>
                  <a:pt x="707" y="514"/>
                </a:lnTo>
                <a:lnTo>
                  <a:pt x="726" y="513"/>
                </a:lnTo>
                <a:lnTo>
                  <a:pt x="747" y="512"/>
                </a:lnTo>
                <a:lnTo>
                  <a:pt x="769" y="513"/>
                </a:lnTo>
                <a:lnTo>
                  <a:pt x="787" y="514"/>
                </a:lnTo>
                <a:lnTo>
                  <a:pt x="802" y="516"/>
                </a:lnTo>
                <a:lnTo>
                  <a:pt x="819" y="518"/>
                </a:lnTo>
                <a:lnTo>
                  <a:pt x="834" y="520"/>
                </a:lnTo>
                <a:lnTo>
                  <a:pt x="851" y="521"/>
                </a:lnTo>
                <a:lnTo>
                  <a:pt x="976" y="525"/>
                </a:lnTo>
                <a:lnTo>
                  <a:pt x="851" y="41"/>
                </a:lnTo>
                <a:lnTo>
                  <a:pt x="833" y="31"/>
                </a:lnTo>
                <a:lnTo>
                  <a:pt x="821" y="24"/>
                </a:lnTo>
                <a:lnTo>
                  <a:pt x="806" y="18"/>
                </a:lnTo>
                <a:lnTo>
                  <a:pt x="789" y="12"/>
                </a:lnTo>
                <a:lnTo>
                  <a:pt x="771" y="8"/>
                </a:lnTo>
                <a:lnTo>
                  <a:pt x="751" y="5"/>
                </a:lnTo>
                <a:lnTo>
                  <a:pt x="727" y="2"/>
                </a:lnTo>
                <a:lnTo>
                  <a:pt x="706" y="1"/>
                </a:lnTo>
                <a:lnTo>
                  <a:pt x="684" y="0"/>
                </a:lnTo>
                <a:lnTo>
                  <a:pt x="660" y="0"/>
                </a:lnTo>
                <a:lnTo>
                  <a:pt x="631" y="0"/>
                </a:lnTo>
                <a:lnTo>
                  <a:pt x="608" y="2"/>
                </a:lnTo>
                <a:lnTo>
                  <a:pt x="586" y="4"/>
                </a:lnTo>
                <a:lnTo>
                  <a:pt x="566" y="6"/>
                </a:lnTo>
                <a:lnTo>
                  <a:pt x="548" y="10"/>
                </a:lnTo>
                <a:lnTo>
                  <a:pt x="533" y="14"/>
                </a:lnTo>
                <a:lnTo>
                  <a:pt x="521" y="19"/>
                </a:lnTo>
                <a:lnTo>
                  <a:pt x="511" y="25"/>
                </a:lnTo>
                <a:lnTo>
                  <a:pt x="504" y="31"/>
                </a:lnTo>
                <a:lnTo>
                  <a:pt x="500" y="41"/>
                </a:lnTo>
                <a:lnTo>
                  <a:pt x="500" y="50"/>
                </a:lnTo>
                <a:lnTo>
                  <a:pt x="505" y="59"/>
                </a:lnTo>
                <a:lnTo>
                  <a:pt x="511" y="67"/>
                </a:lnTo>
                <a:lnTo>
                  <a:pt x="515" y="76"/>
                </a:lnTo>
                <a:lnTo>
                  <a:pt x="515" y="88"/>
                </a:lnTo>
                <a:lnTo>
                  <a:pt x="509" y="98"/>
                </a:lnTo>
                <a:lnTo>
                  <a:pt x="501" y="108"/>
                </a:lnTo>
                <a:lnTo>
                  <a:pt x="488" y="119"/>
                </a:lnTo>
                <a:lnTo>
                  <a:pt x="476" y="128"/>
                </a:lnTo>
                <a:lnTo>
                  <a:pt x="464" y="134"/>
                </a:lnTo>
                <a:lnTo>
                  <a:pt x="451" y="139"/>
                </a:lnTo>
                <a:lnTo>
                  <a:pt x="438" y="145"/>
                </a:lnTo>
                <a:lnTo>
                  <a:pt x="424" y="149"/>
                </a:lnTo>
                <a:lnTo>
                  <a:pt x="409" y="152"/>
                </a:lnTo>
                <a:lnTo>
                  <a:pt x="395" y="154"/>
                </a:lnTo>
                <a:lnTo>
                  <a:pt x="383" y="157"/>
                </a:lnTo>
                <a:lnTo>
                  <a:pt x="366" y="157"/>
                </a:lnTo>
                <a:lnTo>
                  <a:pt x="352" y="154"/>
                </a:lnTo>
                <a:lnTo>
                  <a:pt x="338" y="152"/>
                </a:lnTo>
                <a:lnTo>
                  <a:pt x="326" y="148"/>
                </a:lnTo>
                <a:lnTo>
                  <a:pt x="313" y="143"/>
                </a:lnTo>
                <a:lnTo>
                  <a:pt x="302" y="137"/>
                </a:lnTo>
                <a:lnTo>
                  <a:pt x="294" y="130"/>
                </a:lnTo>
                <a:lnTo>
                  <a:pt x="291" y="123"/>
                </a:lnTo>
                <a:lnTo>
                  <a:pt x="290" y="116"/>
                </a:lnTo>
                <a:lnTo>
                  <a:pt x="291" y="105"/>
                </a:lnTo>
                <a:lnTo>
                  <a:pt x="294" y="95"/>
                </a:lnTo>
                <a:lnTo>
                  <a:pt x="302" y="83"/>
                </a:lnTo>
                <a:lnTo>
                  <a:pt x="311" y="71"/>
                </a:lnTo>
                <a:lnTo>
                  <a:pt x="318" y="62"/>
                </a:lnTo>
                <a:lnTo>
                  <a:pt x="323" y="55"/>
                </a:lnTo>
                <a:lnTo>
                  <a:pt x="327" y="44"/>
                </a:lnTo>
                <a:lnTo>
                  <a:pt x="330" y="33"/>
                </a:lnTo>
                <a:lnTo>
                  <a:pt x="327" y="23"/>
                </a:lnTo>
                <a:lnTo>
                  <a:pt x="321" y="15"/>
                </a:lnTo>
                <a:lnTo>
                  <a:pt x="310" y="8"/>
                </a:lnTo>
                <a:lnTo>
                  <a:pt x="297" y="5"/>
                </a:lnTo>
                <a:lnTo>
                  <a:pt x="285" y="2"/>
                </a:lnTo>
                <a:lnTo>
                  <a:pt x="268" y="0"/>
                </a:lnTo>
                <a:lnTo>
                  <a:pt x="233" y="0"/>
                </a:lnTo>
                <a:lnTo>
                  <a:pt x="207" y="2"/>
                </a:lnTo>
                <a:lnTo>
                  <a:pt x="184" y="5"/>
                </a:lnTo>
                <a:lnTo>
                  <a:pt x="153" y="9"/>
                </a:lnTo>
                <a:lnTo>
                  <a:pt x="125" y="14"/>
                </a:lnTo>
                <a:lnTo>
                  <a:pt x="94" y="19"/>
                </a:lnTo>
                <a:lnTo>
                  <a:pt x="74" y="23"/>
                </a:lnTo>
                <a:lnTo>
                  <a:pt x="56" y="27"/>
                </a:lnTo>
                <a:lnTo>
                  <a:pt x="47" y="31"/>
                </a:lnTo>
                <a:lnTo>
                  <a:pt x="50" y="41"/>
                </a:lnTo>
                <a:lnTo>
                  <a:pt x="54" y="56"/>
                </a:lnTo>
                <a:lnTo>
                  <a:pt x="56" y="70"/>
                </a:lnTo>
                <a:lnTo>
                  <a:pt x="57" y="82"/>
                </a:lnTo>
                <a:lnTo>
                  <a:pt x="55" y="95"/>
                </a:lnTo>
                <a:lnTo>
                  <a:pt x="52" y="106"/>
                </a:lnTo>
                <a:lnTo>
                  <a:pt x="48" y="119"/>
                </a:lnTo>
                <a:lnTo>
                  <a:pt x="44" y="129"/>
                </a:lnTo>
                <a:lnTo>
                  <a:pt x="39" y="144"/>
                </a:lnTo>
                <a:lnTo>
                  <a:pt x="33" y="160"/>
                </a:lnTo>
                <a:lnTo>
                  <a:pt x="27" y="175"/>
                </a:lnTo>
                <a:lnTo>
                  <a:pt x="18" y="190"/>
                </a:lnTo>
                <a:lnTo>
                  <a:pt x="13" y="205"/>
                </a:lnTo>
                <a:lnTo>
                  <a:pt x="9" y="217"/>
                </a:lnTo>
                <a:lnTo>
                  <a:pt x="5" y="230"/>
                </a:lnTo>
                <a:lnTo>
                  <a:pt x="1" y="248"/>
                </a:lnTo>
                <a:lnTo>
                  <a:pt x="0" y="263"/>
                </a:lnTo>
                <a:lnTo>
                  <a:pt x="2" y="276"/>
                </a:lnTo>
                <a:lnTo>
                  <a:pt x="6" y="290"/>
                </a:lnTo>
                <a:lnTo>
                  <a:pt x="13" y="299"/>
                </a:lnTo>
                <a:lnTo>
                  <a:pt x="22" y="307"/>
                </a:lnTo>
                <a:lnTo>
                  <a:pt x="35" y="311"/>
                </a:lnTo>
                <a:lnTo>
                  <a:pt x="48" y="311"/>
                </a:lnTo>
                <a:lnTo>
                  <a:pt x="66" y="308"/>
                </a:lnTo>
                <a:lnTo>
                  <a:pt x="81" y="301"/>
                </a:lnTo>
                <a:lnTo>
                  <a:pt x="94" y="293"/>
                </a:lnTo>
                <a:lnTo>
                  <a:pt x="105" y="280"/>
                </a:lnTo>
                <a:lnTo>
                  <a:pt x="112" y="264"/>
                </a:lnTo>
                <a:lnTo>
                  <a:pt x="114" y="249"/>
                </a:lnTo>
                <a:lnTo>
                  <a:pt x="119" y="236"/>
                </a:lnTo>
                <a:lnTo>
                  <a:pt x="127" y="225"/>
                </a:lnTo>
                <a:lnTo>
                  <a:pt x="137" y="216"/>
                </a:lnTo>
                <a:lnTo>
                  <a:pt x="150" y="209"/>
                </a:lnTo>
                <a:lnTo>
                  <a:pt x="163" y="206"/>
                </a:lnTo>
                <a:lnTo>
                  <a:pt x="174" y="205"/>
                </a:lnTo>
                <a:lnTo>
                  <a:pt x="188" y="205"/>
                </a:lnTo>
                <a:lnTo>
                  <a:pt x="203" y="207"/>
                </a:lnTo>
                <a:lnTo>
                  <a:pt x="215" y="211"/>
                </a:lnTo>
                <a:lnTo>
                  <a:pt x="227" y="217"/>
                </a:lnTo>
                <a:lnTo>
                  <a:pt x="238" y="227"/>
                </a:lnTo>
                <a:lnTo>
                  <a:pt x="246" y="238"/>
                </a:lnTo>
                <a:lnTo>
                  <a:pt x="253" y="253"/>
                </a:lnTo>
                <a:lnTo>
                  <a:pt x="255" y="267"/>
                </a:lnTo>
                <a:lnTo>
                  <a:pt x="254" y="281"/>
                </a:lnTo>
                <a:lnTo>
                  <a:pt x="250" y="296"/>
                </a:lnTo>
                <a:lnTo>
                  <a:pt x="244" y="311"/>
                </a:lnTo>
                <a:lnTo>
                  <a:pt x="236" y="325"/>
                </a:lnTo>
                <a:lnTo>
                  <a:pt x="225" y="339"/>
                </a:lnTo>
                <a:lnTo>
                  <a:pt x="214" y="350"/>
                </a:lnTo>
                <a:lnTo>
                  <a:pt x="201" y="363"/>
                </a:lnTo>
                <a:lnTo>
                  <a:pt x="190" y="372"/>
                </a:lnTo>
                <a:lnTo>
                  <a:pt x="177" y="380"/>
                </a:lnTo>
                <a:lnTo>
                  <a:pt x="166" y="384"/>
                </a:lnTo>
                <a:lnTo>
                  <a:pt x="150" y="388"/>
                </a:lnTo>
                <a:lnTo>
                  <a:pt x="137" y="390"/>
                </a:lnTo>
                <a:lnTo>
                  <a:pt x="123" y="393"/>
                </a:lnTo>
                <a:lnTo>
                  <a:pt x="111" y="397"/>
                </a:lnTo>
                <a:lnTo>
                  <a:pt x="95" y="405"/>
                </a:lnTo>
                <a:lnTo>
                  <a:pt x="82" y="413"/>
                </a:lnTo>
                <a:lnTo>
                  <a:pt x="72" y="422"/>
                </a:lnTo>
                <a:lnTo>
                  <a:pt x="60" y="433"/>
                </a:lnTo>
                <a:lnTo>
                  <a:pt x="52" y="444"/>
                </a:lnTo>
                <a:lnTo>
                  <a:pt x="43" y="458"/>
                </a:lnTo>
                <a:lnTo>
                  <a:pt x="38" y="470"/>
                </a:lnTo>
                <a:lnTo>
                  <a:pt x="33" y="485"/>
                </a:lnTo>
                <a:lnTo>
                  <a:pt x="31" y="499"/>
                </a:lnTo>
                <a:lnTo>
                  <a:pt x="31" y="511"/>
                </a:lnTo>
                <a:lnTo>
                  <a:pt x="33" y="527"/>
                </a:lnTo>
                <a:lnTo>
                  <a:pt x="36" y="545"/>
                </a:lnTo>
                <a:lnTo>
                  <a:pt x="39" y="562"/>
                </a:lnTo>
                <a:close/>
              </a:path>
            </a:pathLst>
          </a:custGeom>
          <a:solidFill>
            <a:srgbClr val="FFFFCC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6"/>
          <p:cNvSpPr>
            <a:spLocks/>
          </p:cNvSpPr>
          <p:nvPr/>
        </p:nvSpPr>
        <p:spPr bwMode="auto">
          <a:xfrm>
            <a:off x="5595144" y="3179763"/>
            <a:ext cx="1828800" cy="1196975"/>
          </a:xfrm>
          <a:custGeom>
            <a:avLst/>
            <a:gdLst>
              <a:gd name="T0" fmla="*/ 2147483647 w 1165"/>
              <a:gd name="T1" fmla="*/ 535731836 h 735"/>
              <a:gd name="T2" fmla="*/ 2147483647 w 1165"/>
              <a:gd name="T3" fmla="*/ 763814940 h 735"/>
              <a:gd name="T4" fmla="*/ 2147483647 w 1165"/>
              <a:gd name="T5" fmla="*/ 970681668 h 735"/>
              <a:gd name="T6" fmla="*/ 2147483647 w 1165"/>
              <a:gd name="T7" fmla="*/ 1105939798 h 735"/>
              <a:gd name="T8" fmla="*/ 2147483647 w 1165"/>
              <a:gd name="T9" fmla="*/ 1015767712 h 735"/>
              <a:gd name="T10" fmla="*/ 2147483647 w 1165"/>
              <a:gd name="T11" fmla="*/ 843378737 h 735"/>
              <a:gd name="T12" fmla="*/ 2147483647 w 1165"/>
              <a:gd name="T13" fmla="*/ 838074593 h 735"/>
              <a:gd name="T14" fmla="*/ 2147483647 w 1165"/>
              <a:gd name="T15" fmla="*/ 965377524 h 735"/>
              <a:gd name="T16" fmla="*/ 2147483647 w 1165"/>
              <a:gd name="T17" fmla="*/ 1119200974 h 735"/>
              <a:gd name="T18" fmla="*/ 2147483647 w 1165"/>
              <a:gd name="T19" fmla="*/ 1283632714 h 735"/>
              <a:gd name="T20" fmla="*/ 2147483647 w 1165"/>
              <a:gd name="T21" fmla="*/ 1334022902 h 735"/>
              <a:gd name="T22" fmla="*/ 2147483647 w 1165"/>
              <a:gd name="T23" fmla="*/ 1442760309 h 735"/>
              <a:gd name="T24" fmla="*/ 2147483647 w 1165"/>
              <a:gd name="T25" fmla="*/ 1639018544 h 735"/>
              <a:gd name="T26" fmla="*/ 2147483647 w 1165"/>
              <a:gd name="T27" fmla="*/ 1739800956 h 735"/>
              <a:gd name="T28" fmla="*/ 2119233744 w 1165"/>
              <a:gd name="T29" fmla="*/ 1729191038 h 735"/>
              <a:gd name="T30" fmla="*/ 1882668752 w 1165"/>
              <a:gd name="T31" fmla="*/ 1803450691 h 735"/>
              <a:gd name="T32" fmla="*/ 1648566752 w 1165"/>
              <a:gd name="T33" fmla="*/ 1901579809 h 735"/>
              <a:gd name="T34" fmla="*/ 1384894325 w 1165"/>
              <a:gd name="T35" fmla="*/ 1944014594 h 735"/>
              <a:gd name="T36" fmla="*/ 1239505570 w 1165"/>
              <a:gd name="T37" fmla="*/ 1837928445 h 735"/>
              <a:gd name="T38" fmla="*/ 1318360568 w 1165"/>
              <a:gd name="T39" fmla="*/ 1686757474 h 735"/>
              <a:gd name="T40" fmla="*/ 1520427970 w 1165"/>
              <a:gd name="T41" fmla="*/ 1596585388 h 735"/>
              <a:gd name="T42" fmla="*/ 1668281679 w 1165"/>
              <a:gd name="T43" fmla="*/ 1493152125 h 735"/>
              <a:gd name="T44" fmla="*/ 1569711362 w 1165"/>
              <a:gd name="T45" fmla="*/ 1395023007 h 735"/>
              <a:gd name="T46" fmla="*/ 1345467611 w 1165"/>
              <a:gd name="T47" fmla="*/ 1405631297 h 735"/>
              <a:gd name="T48" fmla="*/ 1136008092 w 1165"/>
              <a:gd name="T49" fmla="*/ 1490499239 h 735"/>
              <a:gd name="T50" fmla="*/ 899443100 w 1165"/>
              <a:gd name="T51" fmla="*/ 1639018544 h 735"/>
              <a:gd name="T52" fmla="*/ 620985066 w 1165"/>
              <a:gd name="T53" fmla="*/ 1729191038 h 735"/>
              <a:gd name="T54" fmla="*/ 344991693 w 1165"/>
              <a:gd name="T55" fmla="*/ 1747756359 h 735"/>
              <a:gd name="T56" fmla="*/ 480523866 w 1165"/>
              <a:gd name="T57" fmla="*/ 1572715923 h 735"/>
              <a:gd name="T58" fmla="*/ 584021345 w 1165"/>
              <a:gd name="T59" fmla="*/ 1384414718 h 735"/>
              <a:gd name="T60" fmla="*/ 537200945 w 1165"/>
              <a:gd name="T61" fmla="*/ 1222634237 h 735"/>
              <a:gd name="T62" fmla="*/ 406597895 w 1165"/>
              <a:gd name="T63" fmla="*/ 1227938381 h 735"/>
              <a:gd name="T64" fmla="*/ 298171293 w 1165"/>
              <a:gd name="T65" fmla="*/ 1371153542 h 735"/>
              <a:gd name="T66" fmla="*/ 135532125 w 1165"/>
              <a:gd name="T67" fmla="*/ 1424196617 h 735"/>
              <a:gd name="T68" fmla="*/ 9856682 w 1165"/>
              <a:gd name="T69" fmla="*/ 1299545147 h 735"/>
              <a:gd name="T70" fmla="*/ 39428296 w 1165"/>
              <a:gd name="T71" fmla="*/ 1129809263 h 735"/>
              <a:gd name="T72" fmla="*/ 211924179 w 1165"/>
              <a:gd name="T73" fmla="*/ 1013114825 h 735"/>
              <a:gd name="T74" fmla="*/ 322813774 w 1165"/>
              <a:gd name="T75" fmla="*/ 830117561 h 735"/>
              <a:gd name="T76" fmla="*/ 253815455 w 1165"/>
              <a:gd name="T77" fmla="*/ 594077427 h 735"/>
              <a:gd name="T78" fmla="*/ 229172974 w 1165"/>
              <a:gd name="T79" fmla="*/ 363342964 h 735"/>
              <a:gd name="T80" fmla="*/ 448489269 w 1165"/>
              <a:gd name="T81" fmla="*/ 395167831 h 735"/>
              <a:gd name="T82" fmla="*/ 793480863 w 1165"/>
              <a:gd name="T83" fmla="*/ 408429007 h 735"/>
              <a:gd name="T84" fmla="*/ 980762659 w 1165"/>
              <a:gd name="T85" fmla="*/ 347428901 h 735"/>
              <a:gd name="T86" fmla="*/ 985690214 w 1165"/>
              <a:gd name="T87" fmla="*/ 198909545 h 735"/>
              <a:gd name="T88" fmla="*/ 1042367292 w 1165"/>
              <a:gd name="T89" fmla="*/ 53043087 h 735"/>
              <a:gd name="T90" fmla="*/ 1264148051 w 1165"/>
              <a:gd name="T91" fmla="*/ 0 h 735"/>
              <a:gd name="T92" fmla="*/ 1473607570 w 1165"/>
              <a:gd name="T93" fmla="*/ 47738943 h 735"/>
              <a:gd name="T94" fmla="*/ 1542605889 w 1165"/>
              <a:gd name="T95" fmla="*/ 182997111 h 735"/>
              <a:gd name="T96" fmla="*/ 1478535125 w 1165"/>
              <a:gd name="T97" fmla="*/ 358038819 h 735"/>
              <a:gd name="T98" fmla="*/ 1616531762 w 1165"/>
              <a:gd name="T99" fmla="*/ 453515152 h 735"/>
              <a:gd name="T100" fmla="*/ 1887597876 w 1165"/>
              <a:gd name="T101" fmla="*/ 450862266 h 735"/>
              <a:gd name="T102" fmla="*/ 2147483647 w 1165"/>
              <a:gd name="T103" fmla="*/ 384559542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66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11"/>
          <p:cNvSpPr>
            <a:spLocks/>
          </p:cNvSpPr>
          <p:nvPr/>
        </p:nvSpPr>
        <p:spPr bwMode="auto">
          <a:xfrm>
            <a:off x="3863894" y="4330313"/>
            <a:ext cx="1716087" cy="863600"/>
          </a:xfrm>
          <a:custGeom>
            <a:avLst/>
            <a:gdLst>
              <a:gd name="T0" fmla="*/ 244493670 w 1092"/>
              <a:gd name="T1" fmla="*/ 179864591 h 531"/>
              <a:gd name="T2" fmla="*/ 325992051 w 1092"/>
              <a:gd name="T3" fmla="*/ 171929558 h 531"/>
              <a:gd name="T4" fmla="*/ 461822260 w 1092"/>
              <a:gd name="T5" fmla="*/ 142833896 h 531"/>
              <a:gd name="T6" fmla="*/ 617409364 w 1092"/>
              <a:gd name="T7" fmla="*/ 105803175 h 531"/>
              <a:gd name="T8" fmla="*/ 765588381 w 1092"/>
              <a:gd name="T9" fmla="*/ 52900774 h 531"/>
              <a:gd name="T10" fmla="*/ 901417117 w 1092"/>
              <a:gd name="T11" fmla="*/ 10579505 h 531"/>
              <a:gd name="T12" fmla="*/ 985385908 w 1092"/>
              <a:gd name="T13" fmla="*/ 0 h 531"/>
              <a:gd name="T14" fmla="*/ 1079231624 w 1092"/>
              <a:gd name="T15" fmla="*/ 7935036 h 531"/>
              <a:gd name="T16" fmla="*/ 1158259595 w 1092"/>
              <a:gd name="T17" fmla="*/ 29095675 h 531"/>
              <a:gd name="T18" fmla="*/ 1207652077 w 1092"/>
              <a:gd name="T19" fmla="*/ 63481915 h 531"/>
              <a:gd name="T20" fmla="*/ 1227409070 w 1092"/>
              <a:gd name="T21" fmla="*/ 116382702 h 531"/>
              <a:gd name="T22" fmla="*/ 1215061735 w 1092"/>
              <a:gd name="T23" fmla="*/ 174574027 h 531"/>
              <a:gd name="T24" fmla="*/ 1163198843 w 1092"/>
              <a:gd name="T25" fmla="*/ 259216597 h 531"/>
              <a:gd name="T26" fmla="*/ 1140973012 w 1092"/>
              <a:gd name="T27" fmla="*/ 330633519 h 531"/>
              <a:gd name="T28" fmla="*/ 1140973012 w 1092"/>
              <a:gd name="T29" fmla="*/ 386178750 h 531"/>
              <a:gd name="T30" fmla="*/ 1175547749 w 1092"/>
              <a:gd name="T31" fmla="*/ 452305210 h 531"/>
              <a:gd name="T32" fmla="*/ 1237287566 w 1092"/>
              <a:gd name="T33" fmla="*/ 499917033 h 531"/>
              <a:gd name="T34" fmla="*/ 1318785947 w 1092"/>
              <a:gd name="T35" fmla="*/ 523722132 h 531"/>
              <a:gd name="T36" fmla="*/ 1390405832 w 1092"/>
              <a:gd name="T37" fmla="*/ 523722132 h 531"/>
              <a:gd name="T38" fmla="*/ 1462025716 w 1092"/>
              <a:gd name="T39" fmla="*/ 502561502 h 531"/>
              <a:gd name="T40" fmla="*/ 1541053687 w 1092"/>
              <a:gd name="T41" fmla="*/ 457595774 h 531"/>
              <a:gd name="T42" fmla="*/ 1602795076 w 1092"/>
              <a:gd name="T43" fmla="*/ 407339380 h 531"/>
              <a:gd name="T44" fmla="*/ 1642309061 w 1092"/>
              <a:gd name="T45" fmla="*/ 343857490 h 531"/>
              <a:gd name="T46" fmla="*/ 1657127199 w 1092"/>
              <a:gd name="T47" fmla="*/ 259216597 h 531"/>
              <a:gd name="T48" fmla="*/ 1681823440 w 1092"/>
              <a:gd name="T49" fmla="*/ 203669690 h 531"/>
              <a:gd name="T50" fmla="*/ 1741094418 w 1092"/>
              <a:gd name="T51" fmla="*/ 166638994 h 531"/>
              <a:gd name="T52" fmla="*/ 1844820201 w 1092"/>
              <a:gd name="T53" fmla="*/ 132252767 h 531"/>
              <a:gd name="T54" fmla="*/ 1943605165 w 1092"/>
              <a:gd name="T55" fmla="*/ 103157079 h 531"/>
              <a:gd name="T56" fmla="*/ 2121418100 w 1092"/>
              <a:gd name="T57" fmla="*/ 68770853 h 531"/>
              <a:gd name="T58" fmla="*/ 2147483647 w 1092"/>
              <a:gd name="T59" fmla="*/ 58191351 h 531"/>
              <a:gd name="T60" fmla="*/ 2147483647 w 1092"/>
              <a:gd name="T61" fmla="*/ 71416948 h 531"/>
              <a:gd name="T62" fmla="*/ 2147483647 w 1092"/>
              <a:gd name="T63" fmla="*/ 150768928 h 531"/>
              <a:gd name="T64" fmla="*/ 2147483647 w 1092"/>
              <a:gd name="T65" fmla="*/ 277731132 h 531"/>
              <a:gd name="T66" fmla="*/ 2147483647 w 1092"/>
              <a:gd name="T67" fmla="*/ 394113783 h 531"/>
              <a:gd name="T68" fmla="*/ 2147483647 w 1092"/>
              <a:gd name="T69" fmla="*/ 481400872 h 531"/>
              <a:gd name="T70" fmla="*/ 2147483647 w 1092"/>
              <a:gd name="T71" fmla="*/ 544882762 h 531"/>
              <a:gd name="T72" fmla="*/ 2147483647 w 1092"/>
              <a:gd name="T73" fmla="*/ 587204021 h 531"/>
              <a:gd name="T74" fmla="*/ 2147483647 w 1092"/>
              <a:gd name="T75" fmla="*/ 613655215 h 531"/>
              <a:gd name="T76" fmla="*/ 2147483647 w 1092"/>
              <a:gd name="T77" fmla="*/ 608364651 h 531"/>
              <a:gd name="T78" fmla="*/ 2147483647 w 1092"/>
              <a:gd name="T79" fmla="*/ 581913457 h 531"/>
              <a:gd name="T80" fmla="*/ 2147483647 w 1092"/>
              <a:gd name="T81" fmla="*/ 552817795 h 531"/>
              <a:gd name="T82" fmla="*/ 2147483647 w 1092"/>
              <a:gd name="T83" fmla="*/ 536947729 h 531"/>
              <a:gd name="T84" fmla="*/ 2147483647 w 1092"/>
              <a:gd name="T85" fmla="*/ 552817795 h 531"/>
              <a:gd name="T86" fmla="*/ 2147483647 w 1092"/>
              <a:gd name="T87" fmla="*/ 600429618 h 531"/>
              <a:gd name="T88" fmla="*/ 2147483647 w 1092"/>
              <a:gd name="T89" fmla="*/ 663911508 h 531"/>
              <a:gd name="T90" fmla="*/ 2147483647 w 1092"/>
              <a:gd name="T91" fmla="*/ 727391771 h 531"/>
              <a:gd name="T92" fmla="*/ 2147483647 w 1092"/>
              <a:gd name="T93" fmla="*/ 814678759 h 531"/>
              <a:gd name="T94" fmla="*/ 2147483647 w 1092"/>
              <a:gd name="T95" fmla="*/ 888741980 h 531"/>
              <a:gd name="T96" fmla="*/ 2147483647 w 1092"/>
              <a:gd name="T97" fmla="*/ 933707708 h 531"/>
              <a:gd name="T98" fmla="*/ 2147483647 w 1092"/>
              <a:gd name="T99" fmla="*/ 981317906 h 531"/>
              <a:gd name="T100" fmla="*/ 2147483647 w 1092"/>
              <a:gd name="T101" fmla="*/ 999834067 h 531"/>
              <a:gd name="T102" fmla="*/ 2147483647 w 1092"/>
              <a:gd name="T103" fmla="*/ 997189598 h 531"/>
              <a:gd name="T104" fmla="*/ 2147483647 w 1092"/>
              <a:gd name="T105" fmla="*/ 991899034 h 531"/>
              <a:gd name="T106" fmla="*/ 2147483647 w 1092"/>
              <a:gd name="T107" fmla="*/ 1020994696 h 531"/>
              <a:gd name="T108" fmla="*/ 2147483647 w 1092"/>
              <a:gd name="T109" fmla="*/ 1058025392 h 531"/>
              <a:gd name="T110" fmla="*/ 2147483647 w 1092"/>
              <a:gd name="T111" fmla="*/ 1129442314 h 531"/>
              <a:gd name="T112" fmla="*/ 2147483647 w 1092"/>
              <a:gd name="T113" fmla="*/ 1216729303 h 531"/>
              <a:gd name="T114" fmla="*/ 2147483647 w 1092"/>
              <a:gd name="T115" fmla="*/ 1304016291 h 531"/>
              <a:gd name="T116" fmla="*/ 2147483647 w 1092"/>
              <a:gd name="T117" fmla="*/ 1380723777 h 531"/>
              <a:gd name="T118" fmla="*/ 0 w 1092"/>
              <a:gd name="T119" fmla="*/ 1399238312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12"/>
          <p:cNvSpPr>
            <a:spLocks/>
          </p:cNvSpPr>
          <p:nvPr/>
        </p:nvSpPr>
        <p:spPr bwMode="auto">
          <a:xfrm>
            <a:off x="6995194" y="4303713"/>
            <a:ext cx="2014537" cy="879475"/>
          </a:xfrm>
          <a:custGeom>
            <a:avLst/>
            <a:gdLst>
              <a:gd name="T0" fmla="*/ 553240044 w 1279"/>
              <a:gd name="T1" fmla="*/ 115850547 h 542"/>
              <a:gd name="T2" fmla="*/ 654957585 w 1279"/>
              <a:gd name="T3" fmla="*/ 134282192 h 542"/>
              <a:gd name="T4" fmla="*/ 761636650 w 1279"/>
              <a:gd name="T5" fmla="*/ 157979327 h 542"/>
              <a:gd name="T6" fmla="*/ 873277436 w 1279"/>
              <a:gd name="T7" fmla="*/ 150080282 h 542"/>
              <a:gd name="T8" fmla="*/ 979956501 w 1279"/>
              <a:gd name="T9" fmla="*/ 107953124 h 542"/>
              <a:gd name="T10" fmla="*/ 1089114753 w 1279"/>
              <a:gd name="T11" fmla="*/ 63192385 h 542"/>
              <a:gd name="T12" fmla="*/ 1195793818 w 1279"/>
              <a:gd name="T13" fmla="*/ 57925273 h 542"/>
              <a:gd name="T14" fmla="*/ 1282625213 w 1279"/>
              <a:gd name="T15" fmla="*/ 107953124 h 542"/>
              <a:gd name="T16" fmla="*/ 1277663689 w 1279"/>
              <a:gd name="T17" fmla="*/ 223803671 h 542"/>
              <a:gd name="T18" fmla="*/ 1252854494 w 1279"/>
              <a:gd name="T19" fmla="*/ 344921279 h 542"/>
              <a:gd name="T20" fmla="*/ 1317359031 w 1279"/>
              <a:gd name="T21" fmla="*/ 431809252 h 542"/>
              <a:gd name="T22" fmla="*/ 1446364954 w 1279"/>
              <a:gd name="T23" fmla="*/ 463405432 h 542"/>
              <a:gd name="T24" fmla="*/ 1597699309 w 1279"/>
              <a:gd name="T25" fmla="*/ 466038988 h 542"/>
              <a:gd name="T26" fmla="*/ 1736630249 w 1279"/>
              <a:gd name="T27" fmla="*/ 426543763 h 542"/>
              <a:gd name="T28" fmla="*/ 1828423167 w 1279"/>
              <a:gd name="T29" fmla="*/ 363351302 h 542"/>
              <a:gd name="T30" fmla="*/ 1865637747 w 1279"/>
              <a:gd name="T31" fmla="*/ 234336272 h 542"/>
              <a:gd name="T32" fmla="*/ 1887966180 w 1279"/>
              <a:gd name="T33" fmla="*/ 118484103 h 542"/>
              <a:gd name="T34" fmla="*/ 1969834475 w 1279"/>
              <a:gd name="T35" fmla="*/ 47394282 h 542"/>
              <a:gd name="T36" fmla="*/ 2091399687 w 1279"/>
              <a:gd name="T37" fmla="*/ 10532604 h 542"/>
              <a:gd name="T38" fmla="*/ 2147483647 w 1279"/>
              <a:gd name="T39" fmla="*/ 0 h 542"/>
              <a:gd name="T40" fmla="*/ 2147483647 w 1279"/>
              <a:gd name="T41" fmla="*/ 10532604 h 542"/>
              <a:gd name="T42" fmla="*/ 2147483647 w 1279"/>
              <a:gd name="T43" fmla="*/ 23697141 h 542"/>
              <a:gd name="T44" fmla="*/ 434157168 w 1279"/>
              <a:gd name="T45" fmla="*/ 1424444206 h 542"/>
              <a:gd name="T46" fmla="*/ 456485601 w 1279"/>
              <a:gd name="T47" fmla="*/ 1327023733 h 542"/>
              <a:gd name="T48" fmla="*/ 501142467 w 1279"/>
              <a:gd name="T49" fmla="*/ 1245401351 h 542"/>
              <a:gd name="T50" fmla="*/ 570606952 w 1279"/>
              <a:gd name="T51" fmla="*/ 1169044457 h 542"/>
              <a:gd name="T52" fmla="*/ 617744580 w 1279"/>
              <a:gd name="T53" fmla="*/ 1092689186 h 542"/>
              <a:gd name="T54" fmla="*/ 615263818 w 1279"/>
              <a:gd name="T55" fmla="*/ 990001601 h 542"/>
              <a:gd name="T56" fmla="*/ 563164667 w 1279"/>
              <a:gd name="T57" fmla="*/ 926810864 h 542"/>
              <a:gd name="T58" fmla="*/ 468890986 w 1279"/>
              <a:gd name="T59" fmla="*/ 905747285 h 542"/>
              <a:gd name="T60" fmla="*/ 359731061 w 1279"/>
              <a:gd name="T61" fmla="*/ 921545375 h 542"/>
              <a:gd name="T62" fmla="*/ 233204325 w 1279"/>
              <a:gd name="T63" fmla="*/ 953139932 h 542"/>
              <a:gd name="T64" fmla="*/ 114121400 w 1279"/>
              <a:gd name="T65" fmla="*/ 950507999 h 542"/>
              <a:gd name="T66" fmla="*/ 24809201 w 1279"/>
              <a:gd name="T67" fmla="*/ 903113729 h 542"/>
              <a:gd name="T68" fmla="*/ 4961525 w 1279"/>
              <a:gd name="T69" fmla="*/ 800427564 h 542"/>
              <a:gd name="T70" fmla="*/ 52099176 w 1279"/>
              <a:gd name="T71" fmla="*/ 710906137 h 542"/>
              <a:gd name="T72" fmla="*/ 133969071 w 1279"/>
              <a:gd name="T73" fmla="*/ 650347333 h 542"/>
              <a:gd name="T74" fmla="*/ 233204325 w 1279"/>
              <a:gd name="T75" fmla="*/ 626650198 h 542"/>
              <a:gd name="T76" fmla="*/ 362211823 w 1279"/>
              <a:gd name="T77" fmla="*/ 605586619 h 542"/>
              <a:gd name="T78" fmla="*/ 446562553 w 1279"/>
              <a:gd name="T79" fmla="*/ 545027815 h 542"/>
              <a:gd name="T80" fmla="*/ 483775558 w 1279"/>
              <a:gd name="T81" fmla="*/ 455506387 h 542"/>
              <a:gd name="T82" fmla="*/ 481294796 w 1279"/>
              <a:gd name="T83" fmla="*/ 326489633 h 542"/>
              <a:gd name="T84" fmla="*/ 473852510 w 1279"/>
              <a:gd name="T85" fmla="*/ 181676462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CCFF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699" name="Freeform 4"/>
          <p:cNvSpPr>
            <a:spLocks/>
          </p:cNvSpPr>
          <p:nvPr/>
        </p:nvSpPr>
        <p:spPr bwMode="auto">
          <a:xfrm>
            <a:off x="5158844" y="1700213"/>
            <a:ext cx="1912937" cy="877887"/>
          </a:xfrm>
          <a:custGeom>
            <a:avLst/>
            <a:gdLst>
              <a:gd name="T0" fmla="*/ 532634652 w 1221"/>
              <a:gd name="T1" fmla="*/ 0 h 540"/>
              <a:gd name="T2" fmla="*/ 510544233 w 1221"/>
              <a:gd name="T3" fmla="*/ 89859848 h 540"/>
              <a:gd name="T4" fmla="*/ 552271624 w 1221"/>
              <a:gd name="T5" fmla="*/ 182363110 h 540"/>
              <a:gd name="T6" fmla="*/ 598907474 w 1221"/>
              <a:gd name="T7" fmla="*/ 261652578 h 540"/>
              <a:gd name="T8" fmla="*/ 625907919 w 1221"/>
              <a:gd name="T9" fmla="*/ 354155814 h 540"/>
              <a:gd name="T10" fmla="*/ 618544446 w 1221"/>
              <a:gd name="T11" fmla="*/ 428158505 h 540"/>
              <a:gd name="T12" fmla="*/ 586635541 w 1221"/>
              <a:gd name="T13" fmla="*/ 502161094 h 540"/>
              <a:gd name="T14" fmla="*/ 508089220 w 1221"/>
              <a:gd name="T15" fmla="*/ 541805803 h 540"/>
              <a:gd name="T16" fmla="*/ 412362507 w 1221"/>
              <a:gd name="T17" fmla="*/ 512733125 h 540"/>
              <a:gd name="T18" fmla="*/ 321544155 w 1221"/>
              <a:gd name="T19" fmla="*/ 454587769 h 540"/>
              <a:gd name="T20" fmla="*/ 247907860 w 1221"/>
              <a:gd name="T21" fmla="*/ 409657756 h 540"/>
              <a:gd name="T22" fmla="*/ 161999584 w 1221"/>
              <a:gd name="T23" fmla="*/ 404372554 h 540"/>
              <a:gd name="T24" fmla="*/ 83454805 w 1221"/>
              <a:gd name="T25" fmla="*/ 449302567 h 540"/>
              <a:gd name="T26" fmla="*/ 19636978 w 1221"/>
              <a:gd name="T27" fmla="*/ 547091006 h 540"/>
              <a:gd name="T28" fmla="*/ 2455014 w 1221"/>
              <a:gd name="T29" fmla="*/ 658094889 h 540"/>
              <a:gd name="T30" fmla="*/ 29453903 w 1221"/>
              <a:gd name="T31" fmla="*/ 766456985 h 540"/>
              <a:gd name="T32" fmla="*/ 90818278 w 1221"/>
              <a:gd name="T33" fmla="*/ 853673596 h 540"/>
              <a:gd name="T34" fmla="*/ 201271961 w 1221"/>
              <a:gd name="T35" fmla="*/ 917105781 h 540"/>
              <a:gd name="T36" fmla="*/ 355908073 w 1221"/>
              <a:gd name="T37" fmla="*/ 930319600 h 540"/>
              <a:gd name="T38" fmla="*/ 481090342 w 1221"/>
              <a:gd name="T39" fmla="*/ 932963014 h 540"/>
              <a:gd name="T40" fmla="*/ 549816611 w 1221"/>
              <a:gd name="T41" fmla="*/ 1014894220 h 540"/>
              <a:gd name="T42" fmla="*/ 539998125 w 1221"/>
              <a:gd name="T43" fmla="*/ 1115326073 h 540"/>
              <a:gd name="T44" fmla="*/ 488453815 w 1221"/>
              <a:gd name="T45" fmla="*/ 1234260199 h 540"/>
              <a:gd name="T46" fmla="*/ 468816843 w 1221"/>
              <a:gd name="T47" fmla="*/ 1334692052 h 540"/>
              <a:gd name="T48" fmla="*/ 608725960 w 1221"/>
              <a:gd name="T49" fmla="*/ 1353192699 h 540"/>
              <a:gd name="T50" fmla="*/ 770725495 w 1221"/>
              <a:gd name="T51" fmla="*/ 1371693347 h 540"/>
              <a:gd name="T52" fmla="*/ 1001451495 w 1221"/>
              <a:gd name="T53" fmla="*/ 1371693347 h 540"/>
              <a:gd name="T54" fmla="*/ 1131542125 w 1221"/>
              <a:gd name="T55" fmla="*/ 1347905871 h 540"/>
              <a:gd name="T56" fmla="*/ 1205178420 w 1221"/>
              <a:gd name="T57" fmla="*/ 1292403929 h 540"/>
              <a:gd name="T58" fmla="*/ 1205178420 w 1221"/>
              <a:gd name="T59" fmla="*/ 1199900693 h 540"/>
              <a:gd name="T60" fmla="*/ 1180632989 w 1221"/>
              <a:gd name="T61" fmla="*/ 1094183637 h 540"/>
              <a:gd name="T62" fmla="*/ 1249360824 w 1221"/>
              <a:gd name="T63" fmla="*/ 1017537634 h 540"/>
              <a:gd name="T64" fmla="*/ 1374541428 w 1221"/>
              <a:gd name="T65" fmla="*/ 977892925 h 540"/>
              <a:gd name="T66" fmla="*/ 1516905558 w 1221"/>
              <a:gd name="T67" fmla="*/ 964679106 h 540"/>
              <a:gd name="T68" fmla="*/ 1642086163 w 1221"/>
              <a:gd name="T69" fmla="*/ 991108370 h 540"/>
              <a:gd name="T70" fmla="*/ 1737813268 w 1221"/>
              <a:gd name="T71" fmla="*/ 1059824131 h 540"/>
              <a:gd name="T72" fmla="*/ 1747631754 w 1221"/>
              <a:gd name="T73" fmla="*/ 1147042165 h 540"/>
              <a:gd name="T74" fmla="*/ 1696087444 w 1221"/>
              <a:gd name="T75" fmla="*/ 1252760846 h 540"/>
              <a:gd name="T76" fmla="*/ 1696087444 w 1221"/>
              <a:gd name="T77" fmla="*/ 1355836113 h 540"/>
              <a:gd name="T78" fmla="*/ 1779540658 w 1221"/>
              <a:gd name="T79" fmla="*/ 1406051227 h 540"/>
              <a:gd name="T80" fmla="*/ 1914541315 w 1221"/>
              <a:gd name="T81" fmla="*/ 1427195289 h 540"/>
              <a:gd name="T82" fmla="*/ 2091267796 w 1221"/>
              <a:gd name="T83" fmla="*/ 1413979844 h 540"/>
              <a:gd name="T84" fmla="*/ 2147483647 w 1221"/>
              <a:gd name="T85" fmla="*/ 1382265377 h 540"/>
              <a:gd name="T86" fmla="*/ 2147483647 w 1221"/>
              <a:gd name="T87" fmla="*/ 1321476607 h 540"/>
              <a:gd name="T88" fmla="*/ 2147483647 w 1221"/>
              <a:gd name="T89" fmla="*/ 1226329957 h 540"/>
              <a:gd name="T90" fmla="*/ 2147483647 w 1221"/>
              <a:gd name="T91" fmla="*/ 1096825425 h 540"/>
              <a:gd name="T92" fmla="*/ 2147483647 w 1221"/>
              <a:gd name="T93" fmla="*/ 956748864 h 540"/>
              <a:gd name="T94" fmla="*/ 2147483647 w 1221"/>
              <a:gd name="T95" fmla="*/ 829887543 h 540"/>
              <a:gd name="T96" fmla="*/ 2147483647 w 1221"/>
              <a:gd name="T97" fmla="*/ 758528368 h 540"/>
              <a:gd name="T98" fmla="*/ 2147483647 w 1221"/>
              <a:gd name="T99" fmla="*/ 697739598 h 540"/>
              <a:gd name="T100" fmla="*/ 2147483647 w 1221"/>
              <a:gd name="T101" fmla="*/ 629022211 h 540"/>
              <a:gd name="T102" fmla="*/ 2147483647 w 1221"/>
              <a:gd name="T103" fmla="*/ 525948570 h 540"/>
              <a:gd name="T104" fmla="*/ 2147483647 w 1221"/>
              <a:gd name="T105" fmla="*/ 399085726 h 540"/>
              <a:gd name="T106" fmla="*/ 2147483647 w 1221"/>
              <a:gd name="T107" fmla="*/ 327726551 h 540"/>
              <a:gd name="T108" fmla="*/ 2147483647 w 1221"/>
              <a:gd name="T109" fmla="*/ 367371259 h 540"/>
              <a:gd name="T110" fmla="*/ 2147483647 w 1221"/>
              <a:gd name="T111" fmla="*/ 459874597 h 540"/>
              <a:gd name="T112" fmla="*/ 2147483647 w 1221"/>
              <a:gd name="T113" fmla="*/ 486303861 h 540"/>
              <a:gd name="T114" fmla="*/ 2147483647 w 1221"/>
              <a:gd name="T115" fmla="*/ 428158505 h 540"/>
              <a:gd name="T116" fmla="*/ 2147483647 w 1221"/>
              <a:gd name="T117" fmla="*/ 325083136 h 540"/>
              <a:gd name="T118" fmla="*/ 2147483647 w 1221"/>
              <a:gd name="T119" fmla="*/ 200863757 h 540"/>
              <a:gd name="T120" fmla="*/ 2147483647 w 1221"/>
              <a:gd name="T121" fmla="*/ 71359201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folHlink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Freeform 7"/>
          <p:cNvSpPr>
            <a:spLocks/>
          </p:cNvSpPr>
          <p:nvPr/>
        </p:nvSpPr>
        <p:spPr bwMode="auto">
          <a:xfrm>
            <a:off x="3901281" y="1628775"/>
            <a:ext cx="1347788" cy="1063625"/>
          </a:xfrm>
          <a:custGeom>
            <a:avLst/>
            <a:gdLst>
              <a:gd name="T0" fmla="*/ 2023403860 w 858"/>
              <a:gd name="T1" fmla="*/ 0 h 652"/>
              <a:gd name="T2" fmla="*/ 2001195210 w 858"/>
              <a:gd name="T3" fmla="*/ 90481526 h 652"/>
              <a:gd name="T4" fmla="*/ 2043144707 w 858"/>
              <a:gd name="T5" fmla="*/ 183625377 h 652"/>
              <a:gd name="T6" fmla="*/ 2090028237 w 858"/>
              <a:gd name="T7" fmla="*/ 263460895 h 652"/>
              <a:gd name="T8" fmla="*/ 2117170921 w 858"/>
              <a:gd name="T9" fmla="*/ 356604720 h 652"/>
              <a:gd name="T10" fmla="*/ 2109767514 w 858"/>
              <a:gd name="T11" fmla="*/ 431118903 h 652"/>
              <a:gd name="T12" fmla="*/ 2077689226 w 858"/>
              <a:gd name="T13" fmla="*/ 505632984 h 652"/>
              <a:gd name="T14" fmla="*/ 1998727408 w 858"/>
              <a:gd name="T15" fmla="*/ 545551533 h 652"/>
              <a:gd name="T16" fmla="*/ 1902492544 w 858"/>
              <a:gd name="T17" fmla="*/ 516277387 h 652"/>
              <a:gd name="T18" fmla="*/ 1811193286 w 858"/>
              <a:gd name="T19" fmla="*/ 457730725 h 652"/>
              <a:gd name="T20" fmla="*/ 1737165501 w 858"/>
              <a:gd name="T21" fmla="*/ 412490688 h 652"/>
              <a:gd name="T22" fmla="*/ 1650801847 w 858"/>
              <a:gd name="T23" fmla="*/ 407167671 h 652"/>
              <a:gd name="T24" fmla="*/ 1571839636 w 858"/>
              <a:gd name="T25" fmla="*/ 452409339 h 652"/>
              <a:gd name="T26" fmla="*/ 1507683060 w 858"/>
              <a:gd name="T27" fmla="*/ 550874550 h 652"/>
              <a:gd name="T28" fmla="*/ 1490410015 w 858"/>
              <a:gd name="T29" fmla="*/ 662644856 h 652"/>
              <a:gd name="T30" fmla="*/ 1517552698 w 858"/>
              <a:gd name="T31" fmla="*/ 771756101 h 652"/>
              <a:gd name="T32" fmla="*/ 1579241472 w 858"/>
              <a:gd name="T33" fmla="*/ 859577113 h 652"/>
              <a:gd name="T34" fmla="*/ 1690281970 w 858"/>
              <a:gd name="T35" fmla="*/ 923445160 h 652"/>
              <a:gd name="T36" fmla="*/ 1845739376 w 858"/>
              <a:gd name="T37" fmla="*/ 936751887 h 652"/>
              <a:gd name="T38" fmla="*/ 1971584725 w 858"/>
              <a:gd name="T39" fmla="*/ 939412579 h 652"/>
              <a:gd name="T40" fmla="*/ 2040676905 w 858"/>
              <a:gd name="T41" fmla="*/ 1021910370 h 652"/>
              <a:gd name="T42" fmla="*/ 2030805696 w 858"/>
              <a:gd name="T43" fmla="*/ 1123037905 h 652"/>
              <a:gd name="T44" fmla="*/ 1978988131 w 858"/>
              <a:gd name="T45" fmla="*/ 1242791921 h 652"/>
              <a:gd name="T46" fmla="*/ 1779114998 w 858"/>
              <a:gd name="T47" fmla="*/ 1325291344 h 652"/>
              <a:gd name="T48" fmla="*/ 1596514517 w 858"/>
              <a:gd name="T49" fmla="*/ 1309323924 h 652"/>
              <a:gd name="T50" fmla="*/ 1374434304 w 858"/>
              <a:gd name="T51" fmla="*/ 1288033487 h 652"/>
              <a:gd name="T52" fmla="*/ 1253522989 w 858"/>
              <a:gd name="T53" fmla="*/ 1309323924 h 652"/>
              <a:gd name="T54" fmla="*/ 1206639459 w 858"/>
              <a:gd name="T55" fmla="*/ 1373193602 h 652"/>
              <a:gd name="T56" fmla="*/ 1238717747 w 858"/>
              <a:gd name="T57" fmla="*/ 1458352086 h 652"/>
              <a:gd name="T58" fmla="*/ 1260926396 w 858"/>
              <a:gd name="T59" fmla="*/ 1554156604 h 652"/>
              <a:gd name="T60" fmla="*/ 1216509097 w 858"/>
              <a:gd name="T61" fmla="*/ 1641977412 h 652"/>
              <a:gd name="T62" fmla="*/ 1120274234 w 858"/>
              <a:gd name="T63" fmla="*/ 1705845459 h 652"/>
              <a:gd name="T64" fmla="*/ 1006766325 w 858"/>
              <a:gd name="T65" fmla="*/ 1729796997 h 652"/>
              <a:gd name="T66" fmla="*/ 905595857 w 858"/>
              <a:gd name="T67" fmla="*/ 1729796997 h 652"/>
              <a:gd name="T68" fmla="*/ 826634039 w 858"/>
              <a:gd name="T69" fmla="*/ 1708507783 h 652"/>
              <a:gd name="T70" fmla="*/ 762477267 w 858"/>
              <a:gd name="T71" fmla="*/ 1649961122 h 652"/>
              <a:gd name="T72" fmla="*/ 703256296 w 858"/>
              <a:gd name="T73" fmla="*/ 1572784717 h 652"/>
              <a:gd name="T74" fmla="*/ 639099721 w 858"/>
              <a:gd name="T75" fmla="*/ 1479642523 h 652"/>
              <a:gd name="T76" fmla="*/ 552734495 w 858"/>
              <a:gd name="T77" fmla="*/ 1407789135 h 652"/>
              <a:gd name="T78" fmla="*/ 439226587 w 858"/>
              <a:gd name="T79" fmla="*/ 1375854295 h 652"/>
              <a:gd name="T80" fmla="*/ 303509931 w 858"/>
              <a:gd name="T81" fmla="*/ 1370531278 h 652"/>
              <a:gd name="T82" fmla="*/ 167794895 w 858"/>
              <a:gd name="T83" fmla="*/ 1389161022 h 652"/>
              <a:gd name="T84" fmla="*/ 0 w 858"/>
              <a:gd name="T85" fmla="*/ 1423756554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Freeform 8"/>
          <p:cNvSpPr>
            <a:spLocks/>
          </p:cNvSpPr>
          <p:nvPr/>
        </p:nvSpPr>
        <p:spPr bwMode="auto">
          <a:xfrm>
            <a:off x="7152481" y="1719263"/>
            <a:ext cx="1335088" cy="1017587"/>
          </a:xfrm>
          <a:custGeom>
            <a:avLst/>
            <a:gdLst>
              <a:gd name="T0" fmla="*/ 89233628 w 848"/>
              <a:gd name="T1" fmla="*/ 0 h 626"/>
              <a:gd name="T2" fmla="*/ 2101957691 w 848"/>
              <a:gd name="T3" fmla="*/ 1347610176 h 626"/>
              <a:gd name="T4" fmla="*/ 2027595830 w 848"/>
              <a:gd name="T5" fmla="*/ 1302690068 h 626"/>
              <a:gd name="T6" fmla="*/ 1948276197 w 848"/>
              <a:gd name="T7" fmla="*/ 1270982329 h 626"/>
              <a:gd name="T8" fmla="*/ 1854084821 w 848"/>
              <a:gd name="T9" fmla="*/ 1252485336 h 626"/>
              <a:gd name="T10" fmla="*/ 1742543603 w 848"/>
              <a:gd name="T11" fmla="*/ 1241916089 h 626"/>
              <a:gd name="T12" fmla="*/ 1628520745 w 848"/>
              <a:gd name="T13" fmla="*/ 1239272965 h 626"/>
              <a:gd name="T14" fmla="*/ 1499628111 w 848"/>
              <a:gd name="T15" fmla="*/ 1244557588 h 626"/>
              <a:gd name="T16" fmla="*/ 1395521191 w 848"/>
              <a:gd name="T17" fmla="*/ 1255128460 h 626"/>
              <a:gd name="T18" fmla="*/ 1313723459 w 848"/>
              <a:gd name="T19" fmla="*/ 1276266952 h 626"/>
              <a:gd name="T20" fmla="*/ 1259191112 w 848"/>
              <a:gd name="T21" fmla="*/ 1305333192 h 626"/>
              <a:gd name="T22" fmla="*/ 1231925726 w 848"/>
              <a:gd name="T23" fmla="*/ 1347610176 h 626"/>
              <a:gd name="T24" fmla="*/ 1244319370 w 848"/>
              <a:gd name="T25" fmla="*/ 1395173410 h 626"/>
              <a:gd name="T26" fmla="*/ 1269106657 w 848"/>
              <a:gd name="T27" fmla="*/ 1440093519 h 626"/>
              <a:gd name="T28" fmla="*/ 1254233340 w 848"/>
              <a:gd name="T29" fmla="*/ 1498225998 h 626"/>
              <a:gd name="T30" fmla="*/ 1202180667 w 848"/>
              <a:gd name="T31" fmla="*/ 1553716979 h 626"/>
              <a:gd name="T32" fmla="*/ 1142692123 w 848"/>
              <a:gd name="T33" fmla="*/ 1593352465 h 626"/>
              <a:gd name="T34" fmla="*/ 1078244232 w 848"/>
              <a:gd name="T35" fmla="*/ 1622418704 h 626"/>
              <a:gd name="T36" fmla="*/ 1006362044 w 848"/>
              <a:gd name="T37" fmla="*/ 1640914072 h 626"/>
              <a:gd name="T38" fmla="*/ 941915727 w 848"/>
              <a:gd name="T39" fmla="*/ 1654126443 h 626"/>
              <a:gd name="T40" fmla="*/ 865074193 w 848"/>
              <a:gd name="T41" fmla="*/ 1646198695 h 626"/>
              <a:gd name="T42" fmla="*/ 800627679 w 848"/>
              <a:gd name="T43" fmla="*/ 1630344826 h 626"/>
              <a:gd name="T44" fmla="*/ 741139135 w 848"/>
              <a:gd name="T45" fmla="*/ 1601278586 h 626"/>
              <a:gd name="T46" fmla="*/ 713872175 w 848"/>
              <a:gd name="T47" fmla="*/ 1564286225 h 626"/>
              <a:gd name="T48" fmla="*/ 713872175 w 848"/>
              <a:gd name="T49" fmla="*/ 1516722992 h 626"/>
              <a:gd name="T50" fmla="*/ 741139135 w 848"/>
              <a:gd name="T51" fmla="*/ 1458590512 h 626"/>
              <a:gd name="T52" fmla="*/ 780798165 w 848"/>
              <a:gd name="T53" fmla="*/ 1403101157 h 626"/>
              <a:gd name="T54" fmla="*/ 803105778 w 848"/>
              <a:gd name="T55" fmla="*/ 1355537924 h 626"/>
              <a:gd name="T56" fmla="*/ 803105778 w 848"/>
              <a:gd name="T57" fmla="*/ 1300048569 h 626"/>
              <a:gd name="T58" fmla="*/ 760968650 w 848"/>
              <a:gd name="T59" fmla="*/ 1260413083 h 626"/>
              <a:gd name="T60" fmla="*/ 699000432 w 848"/>
              <a:gd name="T61" fmla="*/ 1244557588 h 626"/>
              <a:gd name="T62" fmla="*/ 570106225 w 848"/>
              <a:gd name="T63" fmla="*/ 1239272965 h 626"/>
              <a:gd name="T64" fmla="*/ 448649463 w 848"/>
              <a:gd name="T65" fmla="*/ 1252485336 h 626"/>
              <a:gd name="T66" fmla="*/ 302403741 w 848"/>
              <a:gd name="T67" fmla="*/ 1276266952 h 626"/>
              <a:gd name="T68" fmla="*/ 171031385 w 848"/>
              <a:gd name="T69" fmla="*/ 1300048569 h 626"/>
              <a:gd name="T70" fmla="*/ 109063168 w 848"/>
              <a:gd name="T71" fmla="*/ 1321187061 h 626"/>
              <a:gd name="T72" fmla="*/ 79319658 w 848"/>
              <a:gd name="T73" fmla="*/ 1260413083 h 626"/>
              <a:gd name="T74" fmla="*/ 49574586 w 848"/>
              <a:gd name="T75" fmla="*/ 1189068233 h 626"/>
              <a:gd name="T76" fmla="*/ 32223171 w 848"/>
              <a:gd name="T77" fmla="*/ 1096584891 h 626"/>
              <a:gd name="T78" fmla="*/ 42138715 w 848"/>
              <a:gd name="T79" fmla="*/ 1006744673 h 626"/>
              <a:gd name="T80" fmla="*/ 86755529 w 848"/>
              <a:gd name="T81" fmla="*/ 908976708 h 626"/>
              <a:gd name="T82" fmla="*/ 148723772 w 848"/>
              <a:gd name="T83" fmla="*/ 829705533 h 626"/>
              <a:gd name="T84" fmla="*/ 228041880 w 848"/>
              <a:gd name="T85" fmla="*/ 779500801 h 626"/>
              <a:gd name="T86" fmla="*/ 309841187 w 848"/>
              <a:gd name="T87" fmla="*/ 742506814 h 626"/>
              <a:gd name="T88" fmla="*/ 401552889 w 848"/>
              <a:gd name="T89" fmla="*/ 697586705 h 626"/>
              <a:gd name="T90" fmla="*/ 466000879 w 848"/>
              <a:gd name="T91" fmla="*/ 655308095 h 626"/>
              <a:gd name="T92" fmla="*/ 518053552 w 848"/>
              <a:gd name="T93" fmla="*/ 599818740 h 626"/>
              <a:gd name="T94" fmla="*/ 550276710 w 848"/>
              <a:gd name="T95" fmla="*/ 525832391 h 626"/>
              <a:gd name="T96" fmla="*/ 547798611 w 848"/>
              <a:gd name="T97" fmla="*/ 441276796 h 626"/>
              <a:gd name="T98" fmla="*/ 503180235 w 848"/>
              <a:gd name="T99" fmla="*/ 367290346 h 626"/>
              <a:gd name="T100" fmla="*/ 431298047 w 848"/>
              <a:gd name="T101" fmla="*/ 327654860 h 626"/>
              <a:gd name="T102" fmla="*/ 361893860 w 848"/>
              <a:gd name="T103" fmla="*/ 340865605 h 626"/>
              <a:gd name="T104" fmla="*/ 299925642 w 848"/>
              <a:gd name="T105" fmla="*/ 396356586 h 626"/>
              <a:gd name="T106" fmla="*/ 245393296 w 848"/>
              <a:gd name="T107" fmla="*/ 459773790 h 626"/>
              <a:gd name="T108" fmla="*/ 183425029 w 848"/>
              <a:gd name="T109" fmla="*/ 486196905 h 626"/>
              <a:gd name="T110" fmla="*/ 99149173 w 848"/>
              <a:gd name="T111" fmla="*/ 478269158 h 626"/>
              <a:gd name="T112" fmla="*/ 44616814 w 848"/>
              <a:gd name="T113" fmla="*/ 428064426 h 626"/>
              <a:gd name="T114" fmla="*/ 9915548 w 848"/>
              <a:gd name="T115" fmla="*/ 362005723 h 626"/>
              <a:gd name="T116" fmla="*/ 0 w 848"/>
              <a:gd name="T117" fmla="*/ 285376250 h 626"/>
              <a:gd name="T118" fmla="*/ 9915548 w 848"/>
              <a:gd name="T119" fmla="*/ 200820604 h 626"/>
              <a:gd name="T120" fmla="*/ 37180943 w 848"/>
              <a:gd name="T121" fmla="*/ 100409489 h 626"/>
              <a:gd name="T122" fmla="*/ 64446341 w 848"/>
              <a:gd name="T123" fmla="*/ 39635499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99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Freeform 9"/>
          <p:cNvSpPr>
            <a:spLocks/>
          </p:cNvSpPr>
          <p:nvPr/>
        </p:nvSpPr>
        <p:spPr bwMode="auto">
          <a:xfrm>
            <a:off x="3690269" y="2980138"/>
            <a:ext cx="1651000" cy="1154112"/>
          </a:xfrm>
          <a:custGeom>
            <a:avLst/>
            <a:gdLst>
              <a:gd name="T0" fmla="*/ 37086172 w 1050"/>
              <a:gd name="T1" fmla="*/ 1531550454 h 709"/>
              <a:gd name="T2" fmla="*/ 217570349 w 1050"/>
              <a:gd name="T3" fmla="*/ 1497104537 h 709"/>
              <a:gd name="T4" fmla="*/ 449972962 w 1050"/>
              <a:gd name="T5" fmla="*/ 1433509569 h 709"/>
              <a:gd name="T6" fmla="*/ 655181159 w 1050"/>
              <a:gd name="T7" fmla="*/ 1364616106 h 709"/>
              <a:gd name="T8" fmla="*/ 778800120 w 1050"/>
              <a:gd name="T9" fmla="*/ 1354017487 h 709"/>
              <a:gd name="T10" fmla="*/ 912307976 w 1050"/>
              <a:gd name="T11" fmla="*/ 1383164909 h 709"/>
              <a:gd name="T12" fmla="*/ 976590025 w 1050"/>
              <a:gd name="T13" fmla="*/ 1446758249 h 709"/>
              <a:gd name="T14" fmla="*/ 969173107 w 1050"/>
              <a:gd name="T15" fmla="*/ 1528900393 h 709"/>
              <a:gd name="T16" fmla="*/ 902419277 w 1050"/>
              <a:gd name="T17" fmla="*/ 1650788577 h 709"/>
              <a:gd name="T18" fmla="*/ 895002360 w 1050"/>
              <a:gd name="T19" fmla="*/ 1738229623 h 709"/>
              <a:gd name="T20" fmla="*/ 961756190 w 1050"/>
              <a:gd name="T21" fmla="*/ 1830972013 h 709"/>
              <a:gd name="T22" fmla="*/ 1073013097 w 1050"/>
              <a:gd name="T23" fmla="*/ 1873366487 h 709"/>
              <a:gd name="T24" fmla="*/ 1179326441 w 1050"/>
              <a:gd name="T25" fmla="*/ 1865417930 h 709"/>
              <a:gd name="T26" fmla="*/ 1293055130 w 1050"/>
              <a:gd name="T27" fmla="*/ 1809773148 h 709"/>
              <a:gd name="T28" fmla="*/ 1377116149 w 1050"/>
              <a:gd name="T29" fmla="*/ 1730281066 h 709"/>
              <a:gd name="T30" fmla="*/ 1409257173 w 1050"/>
              <a:gd name="T31" fmla="*/ 1611042536 h 709"/>
              <a:gd name="T32" fmla="*/ 1456232032 w 1050"/>
              <a:gd name="T33" fmla="*/ 1539499011 h 709"/>
              <a:gd name="T34" fmla="*/ 1597158182 w 1050"/>
              <a:gd name="T35" fmla="*/ 1486504290 h 709"/>
              <a:gd name="T36" fmla="*/ 1770225749 w 1050"/>
              <a:gd name="T37" fmla="*/ 1441459754 h 709"/>
              <a:gd name="T38" fmla="*/ 2111413388 w 1050"/>
              <a:gd name="T39" fmla="*/ 1412312332 h 709"/>
              <a:gd name="T40" fmla="*/ 2147483647 w 1050"/>
              <a:gd name="T41" fmla="*/ 1401713713 h 709"/>
              <a:gd name="T42" fmla="*/ 2147483647 w 1050"/>
              <a:gd name="T43" fmla="*/ 1319571569 h 709"/>
              <a:gd name="T44" fmla="*/ 2147483647 w 1050"/>
              <a:gd name="T45" fmla="*/ 1232129303 h 709"/>
              <a:gd name="T46" fmla="*/ 2147483647 w 1050"/>
              <a:gd name="T47" fmla="*/ 1142038602 h 709"/>
              <a:gd name="T48" fmla="*/ 2147483647 w 1050"/>
              <a:gd name="T49" fmla="*/ 1043997717 h 709"/>
              <a:gd name="T50" fmla="*/ 2147483647 w 1050"/>
              <a:gd name="T51" fmla="*/ 930059717 h 709"/>
              <a:gd name="T52" fmla="*/ 2147483647 w 1050"/>
              <a:gd name="T53" fmla="*/ 882363492 h 709"/>
              <a:gd name="T54" fmla="*/ 2147483647 w 1050"/>
              <a:gd name="T55" fmla="*/ 903562357 h 709"/>
              <a:gd name="T56" fmla="*/ 2147483647 w 1050"/>
              <a:gd name="T57" fmla="*/ 1012201861 h 709"/>
              <a:gd name="T58" fmla="*/ 2147483647 w 1050"/>
              <a:gd name="T59" fmla="*/ 1094342377 h 709"/>
              <a:gd name="T60" fmla="*/ 2131192359 w 1050"/>
              <a:gd name="T61" fmla="*/ 1099642500 h 709"/>
              <a:gd name="T62" fmla="*/ 2052076476 w 1050"/>
              <a:gd name="T63" fmla="*/ 1057246397 h 709"/>
              <a:gd name="T64" fmla="*/ 2012518534 w 1050"/>
              <a:gd name="T65" fmla="*/ 980404377 h 709"/>
              <a:gd name="T66" fmla="*/ 2007573398 w 1050"/>
              <a:gd name="T67" fmla="*/ 869114811 h 709"/>
              <a:gd name="T68" fmla="*/ 2066910311 w 1050"/>
              <a:gd name="T69" fmla="*/ 776373846 h 709"/>
              <a:gd name="T70" fmla="*/ 2147483647 w 1050"/>
              <a:gd name="T71" fmla="*/ 712780506 h 709"/>
              <a:gd name="T72" fmla="*/ 2147483647 w 1050"/>
              <a:gd name="T73" fmla="*/ 638586920 h 709"/>
              <a:gd name="T74" fmla="*/ 2147483647 w 1050"/>
              <a:gd name="T75" fmla="*/ 511400240 h 709"/>
              <a:gd name="T76" fmla="*/ 2147483647 w 1050"/>
              <a:gd name="T77" fmla="*/ 386861892 h 709"/>
              <a:gd name="T78" fmla="*/ 2147483647 w 1050"/>
              <a:gd name="T79" fmla="*/ 249074966 h 709"/>
              <a:gd name="T80" fmla="*/ 2147483647 w 1050"/>
              <a:gd name="T81" fmla="*/ 124538297 h 709"/>
              <a:gd name="T82" fmla="*/ 2147483647 w 1050"/>
              <a:gd name="T83" fmla="*/ 34445930 h 709"/>
              <a:gd name="T84" fmla="*/ 1903733409 w 1050"/>
              <a:gd name="T85" fmla="*/ 21197244 h 709"/>
              <a:gd name="T86" fmla="*/ 1681219594 w 1050"/>
              <a:gd name="T87" fmla="*/ 0 h 709"/>
              <a:gd name="T88" fmla="*/ 1560072022 w 1050"/>
              <a:gd name="T89" fmla="*/ 21197244 h 709"/>
              <a:gd name="T90" fmla="*/ 1513097163 w 1050"/>
              <a:gd name="T91" fmla="*/ 84792230 h 709"/>
              <a:gd name="T92" fmla="*/ 1545238187 w 1050"/>
              <a:gd name="T93" fmla="*/ 169582833 h 709"/>
              <a:gd name="T94" fmla="*/ 1567488939 w 1050"/>
              <a:gd name="T95" fmla="*/ 264973708 h 709"/>
              <a:gd name="T96" fmla="*/ 1522987434 w 1050"/>
              <a:gd name="T97" fmla="*/ 352415974 h 709"/>
              <a:gd name="T98" fmla="*/ 1426564362 w 1050"/>
              <a:gd name="T99" fmla="*/ 416009314 h 709"/>
              <a:gd name="T100" fmla="*/ 1312834101 w 1050"/>
              <a:gd name="T101" fmla="*/ 439856715 h 709"/>
              <a:gd name="T102" fmla="*/ 1211467465 w 1050"/>
              <a:gd name="T103" fmla="*/ 439856715 h 709"/>
              <a:gd name="T104" fmla="*/ 1132350009 w 1050"/>
              <a:gd name="T105" fmla="*/ 418659376 h 709"/>
              <a:gd name="T106" fmla="*/ 1068067961 w 1050"/>
              <a:gd name="T107" fmla="*/ 360364531 h 709"/>
              <a:gd name="T108" fmla="*/ 1008731049 w 1050"/>
              <a:gd name="T109" fmla="*/ 283522511 h 709"/>
              <a:gd name="T110" fmla="*/ 944449001 w 1050"/>
              <a:gd name="T111" fmla="*/ 190781698 h 709"/>
              <a:gd name="T112" fmla="*/ 857916200 w 1050"/>
              <a:gd name="T113" fmla="*/ 119238174 h 709"/>
              <a:gd name="T114" fmla="*/ 744187314 w 1050"/>
              <a:gd name="T115" fmla="*/ 87440664 h 709"/>
              <a:gd name="T116" fmla="*/ 608206300 w 1050"/>
              <a:gd name="T117" fmla="*/ 82142169 h 709"/>
              <a:gd name="T118" fmla="*/ 472225286 w 1050"/>
              <a:gd name="T119" fmla="*/ 100690972 h 709"/>
              <a:gd name="T120" fmla="*/ 304103150 w 1050"/>
              <a:gd name="T121" fmla="*/ 135136916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7C8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6" name="Rectangle 14"/>
          <p:cNvSpPr>
            <a:spLocks noChangeArrowheads="1"/>
          </p:cNvSpPr>
          <p:nvPr/>
        </p:nvSpPr>
        <p:spPr bwMode="auto">
          <a:xfrm>
            <a:off x="4256882" y="1204936"/>
            <a:ext cx="405923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/>
              <a:t>Application-specific functionality </a:t>
            </a:r>
          </a:p>
        </p:txBody>
      </p:sp>
      <p:sp>
        <p:nvSpPr>
          <p:cNvPr id="29732" name="Line 32"/>
          <p:cNvSpPr>
            <a:spLocks noChangeShapeType="1"/>
          </p:cNvSpPr>
          <p:nvPr/>
        </p:nvSpPr>
        <p:spPr bwMode="auto">
          <a:xfrm flipV="1">
            <a:off x="5122069" y="2578100"/>
            <a:ext cx="579437" cy="199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9733" name="Line 33"/>
          <p:cNvSpPr>
            <a:spLocks noChangeShapeType="1"/>
          </p:cNvSpPr>
          <p:nvPr/>
        </p:nvSpPr>
        <p:spPr bwMode="auto">
          <a:xfrm flipH="1" flipV="1">
            <a:off x="7348005" y="2508249"/>
            <a:ext cx="218281" cy="2030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9718" name="Rectangle 35"/>
          <p:cNvSpPr>
            <a:spLocks noChangeArrowheads="1"/>
          </p:cNvSpPr>
          <p:nvPr/>
        </p:nvSpPr>
        <p:spPr bwMode="auto">
          <a:xfrm>
            <a:off x="4046456" y="4824026"/>
            <a:ext cx="126523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chemeClr val="bg1"/>
                </a:solidFill>
              </a:rPr>
              <a:t>Networking </a:t>
            </a:r>
          </a:p>
        </p:txBody>
      </p:sp>
      <p:sp>
        <p:nvSpPr>
          <p:cNvPr id="29723" name="Rectangle 40"/>
          <p:cNvSpPr>
            <a:spLocks noChangeArrowheads="1"/>
          </p:cNvSpPr>
          <p:nvPr/>
        </p:nvSpPr>
        <p:spPr bwMode="auto">
          <a:xfrm>
            <a:off x="3693444" y="3211913"/>
            <a:ext cx="1452562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/>
              <a:t>Electronic Trading</a:t>
            </a:r>
            <a:endParaRPr lang="en-US" sz="1600" dirty="0"/>
          </a:p>
        </p:txBody>
      </p:sp>
      <p:sp>
        <p:nvSpPr>
          <p:cNvPr id="29724" name="Rectangle 41"/>
          <p:cNvSpPr>
            <a:spLocks noChangeArrowheads="1"/>
          </p:cNvSpPr>
          <p:nvPr/>
        </p:nvSpPr>
        <p:spPr bwMode="auto">
          <a:xfrm>
            <a:off x="5788419" y="3612951"/>
            <a:ext cx="1303947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Social Media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725" name="Rectangle 42"/>
          <p:cNvSpPr>
            <a:spLocks noChangeArrowheads="1"/>
          </p:cNvSpPr>
          <p:nvPr/>
        </p:nvSpPr>
        <p:spPr bwMode="auto">
          <a:xfrm>
            <a:off x="7567694" y="3177376"/>
            <a:ext cx="1452562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/>
              <a:t>Mobile</a:t>
            </a:r>
            <a:endParaRPr lang="en-US" sz="1600" dirty="0"/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/>
              <a:t>Apps</a:t>
            </a:r>
            <a:endParaRPr lang="en-US" sz="1600" dirty="0"/>
          </a:p>
        </p:txBody>
      </p:sp>
      <p:sp>
        <p:nvSpPr>
          <p:cNvPr id="29720" name="Rectangle 37"/>
          <p:cNvSpPr>
            <a:spLocks noChangeArrowheads="1"/>
          </p:cNvSpPr>
          <p:nvPr/>
        </p:nvSpPr>
        <p:spPr bwMode="auto">
          <a:xfrm>
            <a:off x="7561931" y="4691063"/>
            <a:ext cx="59213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/>
              <a:t>GUI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96" y="5089708"/>
            <a:ext cx="499831" cy="39011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20" y="4324163"/>
            <a:ext cx="499831" cy="39011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90" y="4378592"/>
            <a:ext cx="499831" cy="390112"/>
          </a:xfrm>
          <a:prstGeom prst="rect">
            <a:avLst/>
          </a:prstGeom>
        </p:spPr>
      </p:pic>
      <p:sp>
        <p:nvSpPr>
          <p:cNvPr id="29716" name="AutoShape 49"/>
          <p:cNvSpPr>
            <a:spLocks noChangeAspect="1" noChangeArrowheads="1"/>
          </p:cNvSpPr>
          <p:nvPr/>
        </p:nvSpPr>
        <p:spPr bwMode="auto">
          <a:xfrm flipH="1" flipV="1">
            <a:off x="6584433" y="4920084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20700" y="266700"/>
            <a:ext cx="7924800" cy="9144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Key Characteristics of Frameworks</a:t>
            </a:r>
          </a:p>
        </p:txBody>
      </p:sp>
      <p:sp>
        <p:nvSpPr>
          <p:cNvPr id="29728" name="Rectangle 16"/>
          <p:cNvSpPr>
            <a:spLocks noChangeArrowheads="1"/>
          </p:cNvSpPr>
          <p:nvPr/>
        </p:nvSpPr>
        <p:spPr bwMode="auto">
          <a:xfrm>
            <a:off x="10885" y="1101520"/>
            <a:ext cx="3890395" cy="44781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They exhibit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“inversion of control”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via callbacks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They provide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integrated domain-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specific structures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functionality</a:t>
            </a: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abstract &amp;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concrete classes,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control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flows, etc.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They are </a:t>
            </a:r>
            <a:r>
              <a:rPr lang="en-US" sz="2000" dirty="0"/>
              <a:t>“</a:t>
            </a:r>
            <a:r>
              <a:rPr lang="en-US" sz="2000" dirty="0" smtClean="0"/>
              <a:t>semi-</a:t>
            </a:r>
            <a:br>
              <a:rPr lang="en-US" sz="2000" dirty="0" smtClean="0"/>
            </a:br>
            <a:r>
              <a:rPr lang="en-US" sz="2000" dirty="0" smtClean="0"/>
              <a:t>complete</a:t>
            </a:r>
            <a:r>
              <a:rPr lang="en-US" sz="2000" dirty="0"/>
              <a:t>” </a:t>
            </a:r>
            <a:r>
              <a:rPr lang="en-US" sz="2000" dirty="0" smtClean="0"/>
              <a:t>applications</a:t>
            </a:r>
          </a:p>
          <a:p>
            <a:pPr marL="0" lvl="1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defRPr/>
            </a:pP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29719" name="Rectangle 36"/>
          <p:cNvSpPr>
            <a:spLocks noChangeArrowheads="1"/>
          </p:cNvSpPr>
          <p:nvPr/>
        </p:nvSpPr>
        <p:spPr bwMode="auto">
          <a:xfrm>
            <a:off x="5701506" y="5394747"/>
            <a:ext cx="10191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29714" name="AutoShape 47"/>
          <p:cNvSpPr>
            <a:spLocks noChangeAspect="1" noChangeArrowheads="1"/>
          </p:cNvSpPr>
          <p:nvPr/>
        </p:nvSpPr>
        <p:spPr bwMode="auto">
          <a:xfrm flipH="1" flipV="1">
            <a:off x="8385499" y="2756425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7" name="AutoShape 50"/>
          <p:cNvSpPr>
            <a:spLocks noChangeAspect="1" noChangeArrowheads="1"/>
          </p:cNvSpPr>
          <p:nvPr/>
        </p:nvSpPr>
        <p:spPr bwMode="auto">
          <a:xfrm flipH="1" flipV="1">
            <a:off x="8455786" y="4101725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" name="Line Callout 1 37"/>
          <p:cNvSpPr/>
          <p:nvPr/>
        </p:nvSpPr>
        <p:spPr bwMode="auto">
          <a:xfrm>
            <a:off x="4037490" y="5618319"/>
            <a:ext cx="537685" cy="369332"/>
          </a:xfrm>
          <a:prstGeom prst="borderCallout1">
            <a:avLst>
              <a:gd name="adj1" fmla="val 599"/>
              <a:gd name="adj2" fmla="val 79899"/>
              <a:gd name="adj3" fmla="val -252866"/>
              <a:gd name="adj4" fmla="val 31071"/>
            </a:avLst>
          </a:prstGeom>
          <a:solidFill>
            <a:srgbClr val="EFFD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Line Callout 1 38"/>
          <p:cNvSpPr/>
          <p:nvPr/>
        </p:nvSpPr>
        <p:spPr bwMode="auto">
          <a:xfrm>
            <a:off x="4046456" y="5618314"/>
            <a:ext cx="632618" cy="369332"/>
          </a:xfrm>
          <a:prstGeom prst="borderCallout1">
            <a:avLst>
              <a:gd name="adj1" fmla="val 599"/>
              <a:gd name="adj2" fmla="val 79899"/>
              <a:gd name="adj3" fmla="val -608881"/>
              <a:gd name="adj4" fmla="val 146820"/>
            </a:avLst>
          </a:prstGeom>
          <a:solidFill>
            <a:srgbClr val="EFFD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Line Callout 1 39"/>
          <p:cNvSpPr/>
          <p:nvPr/>
        </p:nvSpPr>
        <p:spPr bwMode="auto">
          <a:xfrm>
            <a:off x="4046456" y="5618309"/>
            <a:ext cx="632618" cy="369332"/>
          </a:xfrm>
          <a:prstGeom prst="borderCallout1">
            <a:avLst>
              <a:gd name="adj1" fmla="val 599"/>
              <a:gd name="adj2" fmla="val 79899"/>
              <a:gd name="adj3" fmla="val -559923"/>
              <a:gd name="adj4" fmla="val 359867"/>
            </a:avLst>
          </a:prstGeom>
          <a:solidFill>
            <a:srgbClr val="EFFD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Line Callout 1 40"/>
          <p:cNvSpPr/>
          <p:nvPr/>
        </p:nvSpPr>
        <p:spPr bwMode="auto">
          <a:xfrm>
            <a:off x="4037491" y="5618304"/>
            <a:ext cx="641583" cy="369332"/>
          </a:xfrm>
          <a:prstGeom prst="borderCallout1">
            <a:avLst>
              <a:gd name="adj1" fmla="val 599"/>
              <a:gd name="adj2" fmla="val 79899"/>
              <a:gd name="adj3" fmla="val -674176"/>
              <a:gd name="adj4" fmla="val 692598"/>
            </a:avLst>
          </a:prstGeom>
          <a:solidFill>
            <a:srgbClr val="EFFD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Line Callout 1 41"/>
          <p:cNvSpPr/>
          <p:nvPr/>
        </p:nvSpPr>
        <p:spPr bwMode="auto">
          <a:xfrm>
            <a:off x="4037490" y="5618299"/>
            <a:ext cx="684447" cy="369332"/>
          </a:xfrm>
          <a:prstGeom prst="borderCallout1">
            <a:avLst>
              <a:gd name="adj1" fmla="val 599"/>
              <a:gd name="adj2" fmla="val 79899"/>
              <a:gd name="adj3" fmla="val -345594"/>
              <a:gd name="adj4" fmla="val 653264"/>
            </a:avLst>
          </a:prstGeom>
          <a:solidFill>
            <a:srgbClr val="EFFD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Line Callout 1 42"/>
          <p:cNvSpPr/>
          <p:nvPr/>
        </p:nvSpPr>
        <p:spPr bwMode="auto">
          <a:xfrm>
            <a:off x="3901281" y="5618294"/>
            <a:ext cx="820656" cy="369332"/>
          </a:xfrm>
          <a:prstGeom prst="borderCallout1">
            <a:avLst>
              <a:gd name="adj1" fmla="val 16269"/>
              <a:gd name="adj2" fmla="val 82720"/>
              <a:gd name="adj3" fmla="val -79480"/>
              <a:gd name="adj4" fmla="val 339930"/>
            </a:avLst>
          </a:prstGeom>
          <a:solidFill>
            <a:srgbClr val="EFFD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Line Callout 1 43"/>
          <p:cNvSpPr/>
          <p:nvPr/>
        </p:nvSpPr>
        <p:spPr bwMode="auto">
          <a:xfrm>
            <a:off x="3770149" y="5470824"/>
            <a:ext cx="1130012" cy="665850"/>
          </a:xfrm>
          <a:prstGeom prst="borderCallout1">
            <a:avLst>
              <a:gd name="adj1" fmla="val 599"/>
              <a:gd name="adj2" fmla="val 79899"/>
              <a:gd name="adj3" fmla="val 1055"/>
              <a:gd name="adj4" fmla="val 7949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Hook methods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712" name="AutoShape 45"/>
          <p:cNvSpPr>
            <a:spLocks noChangeAspect="1" noChangeArrowheads="1"/>
          </p:cNvSpPr>
          <p:nvPr/>
        </p:nvSpPr>
        <p:spPr bwMode="auto">
          <a:xfrm flipH="1" flipV="1">
            <a:off x="4796756" y="2973788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3" name="AutoShape 46"/>
          <p:cNvSpPr>
            <a:spLocks noChangeAspect="1" noChangeArrowheads="1"/>
          </p:cNvSpPr>
          <p:nvPr/>
        </p:nvSpPr>
        <p:spPr bwMode="auto">
          <a:xfrm flipH="1" flipV="1">
            <a:off x="6199981" y="3206750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5" name="AutoShape 48"/>
          <p:cNvSpPr>
            <a:spLocks noChangeAspect="1" noChangeArrowheads="1"/>
          </p:cNvSpPr>
          <p:nvPr/>
        </p:nvSpPr>
        <p:spPr bwMode="auto">
          <a:xfrm flipH="1" flipV="1">
            <a:off x="4037491" y="4329487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90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61"/>
          <p:cNvSpPr>
            <a:spLocks noChangeArrowheads="1"/>
          </p:cNvSpPr>
          <p:nvPr/>
        </p:nvSpPr>
        <p:spPr bwMode="auto">
          <a:xfrm>
            <a:off x="6628709" y="5239964"/>
            <a:ext cx="1624227" cy="4445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99" name="Rectangle 50"/>
          <p:cNvSpPr>
            <a:spLocks noChangeArrowheads="1"/>
          </p:cNvSpPr>
          <p:nvPr/>
        </p:nvSpPr>
        <p:spPr bwMode="auto">
          <a:xfrm>
            <a:off x="6628709" y="5684307"/>
            <a:ext cx="1624227" cy="5981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3158227" y="1551398"/>
            <a:ext cx="5867028" cy="3478916"/>
          </a:xfrm>
          <a:prstGeom prst="rect">
            <a:avLst/>
          </a:prstGeom>
          <a:solidFill>
            <a:srgbClr val="EFFD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Rectangle 54"/>
          <p:cNvSpPr>
            <a:spLocks noChangeArrowheads="1"/>
          </p:cNvSpPr>
          <p:nvPr/>
        </p:nvSpPr>
        <p:spPr bwMode="auto">
          <a:xfrm>
            <a:off x="3504359" y="3907951"/>
            <a:ext cx="2046287" cy="639763"/>
          </a:xfrm>
          <a:prstGeom prst="rect">
            <a:avLst/>
          </a:prstGeom>
          <a:solidFill>
            <a:srgbClr val="3366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7" name="Rectangle 56"/>
          <p:cNvSpPr>
            <a:spLocks noChangeArrowheads="1"/>
          </p:cNvSpPr>
          <p:nvPr/>
        </p:nvSpPr>
        <p:spPr bwMode="auto">
          <a:xfrm>
            <a:off x="3504359" y="4547714"/>
            <a:ext cx="2046287" cy="4095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3" name="Rectangle 52"/>
          <p:cNvSpPr>
            <a:spLocks noChangeArrowheads="1"/>
          </p:cNvSpPr>
          <p:nvPr/>
        </p:nvSpPr>
        <p:spPr bwMode="auto">
          <a:xfrm>
            <a:off x="5670919" y="3863624"/>
            <a:ext cx="1393825" cy="63817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90" name="Rectangle 59"/>
          <p:cNvSpPr>
            <a:spLocks noChangeArrowheads="1"/>
          </p:cNvSpPr>
          <p:nvPr/>
        </p:nvSpPr>
        <p:spPr bwMode="auto">
          <a:xfrm>
            <a:off x="7524408" y="3863624"/>
            <a:ext cx="1393825" cy="63817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4" name="Rectangle 15"/>
          <p:cNvSpPr>
            <a:spLocks noChangeArrowheads="1"/>
          </p:cNvSpPr>
          <p:nvPr/>
        </p:nvSpPr>
        <p:spPr bwMode="auto">
          <a:xfrm>
            <a:off x="4273081" y="2288555"/>
            <a:ext cx="2665412" cy="254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" name="Rectangle 50"/>
          <p:cNvSpPr>
            <a:spLocks noChangeArrowheads="1"/>
          </p:cNvSpPr>
          <p:nvPr/>
        </p:nvSpPr>
        <p:spPr bwMode="auto">
          <a:xfrm>
            <a:off x="6271522" y="2134803"/>
            <a:ext cx="2047875" cy="5981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75" name="Rectangle 44"/>
          <p:cNvSpPr>
            <a:spLocks noChangeArrowheads="1"/>
          </p:cNvSpPr>
          <p:nvPr/>
        </p:nvSpPr>
        <p:spPr bwMode="auto">
          <a:xfrm>
            <a:off x="3248592" y="1703573"/>
            <a:ext cx="2047875" cy="385763"/>
          </a:xfrm>
          <a:prstGeom prst="rect">
            <a:avLst/>
          </a:prstGeom>
          <a:solidFill>
            <a:srgbClr val="3366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20700" y="266700"/>
            <a:ext cx="7924800" cy="9144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Key Characteristics of Frameworks</a:t>
            </a:r>
          </a:p>
        </p:txBody>
      </p:sp>
      <p:sp>
        <p:nvSpPr>
          <p:cNvPr id="32" name="Rectangle 16"/>
          <p:cNvSpPr>
            <a:spLocks noChangeArrowheads="1"/>
          </p:cNvSpPr>
          <p:nvPr/>
        </p:nvSpPr>
        <p:spPr bwMode="auto">
          <a:xfrm>
            <a:off x="10885" y="1101520"/>
            <a:ext cx="3890395" cy="609397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They exhibit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“inversion of control”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via callbacks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They provide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integrated domain-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specific structures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functionality</a:t>
            </a: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abstract &amp;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concrete classes,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control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flows, etc.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They are </a:t>
            </a:r>
            <a:r>
              <a:rPr lang="en-US" sz="2000" dirty="0"/>
              <a:t>“</a:t>
            </a:r>
            <a:r>
              <a:rPr lang="en-US" sz="2000" dirty="0" smtClean="0"/>
              <a:t>semi-</a:t>
            </a:r>
            <a:br>
              <a:rPr lang="en-US" sz="2000" dirty="0" smtClean="0"/>
            </a:br>
            <a:r>
              <a:rPr lang="en-US" sz="2000" dirty="0" smtClean="0"/>
              <a:t>complete</a:t>
            </a:r>
            <a:r>
              <a:rPr lang="en-US" sz="2000" dirty="0"/>
              <a:t>” </a:t>
            </a:r>
            <a:r>
              <a:rPr lang="en-US" sz="2000" dirty="0" smtClean="0"/>
              <a:t>applications</a:t>
            </a: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Completing a</a:t>
            </a:r>
            <a:br>
              <a:rPr lang="en-US" sz="2000" dirty="0" smtClean="0"/>
            </a:br>
            <a:r>
              <a:rPr lang="en-US" sz="2000" dirty="0" smtClean="0"/>
              <a:t>framework involves instantiating objects &amp; </a:t>
            </a:r>
            <a:r>
              <a:rPr lang="en-US" sz="2000" dirty="0" err="1" smtClean="0"/>
              <a:t>subclassing</a:t>
            </a:r>
            <a:r>
              <a:rPr lang="en-US" sz="2000" dirty="0" smtClean="0"/>
              <a:t> &amp; overriding “hook methods”</a:t>
            </a:r>
            <a:endParaRPr lang="en-US" sz="2000" dirty="0"/>
          </a:p>
          <a:p>
            <a:pPr marL="0" lvl="1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defRPr/>
            </a:pP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37" name="Rectangle 6"/>
          <p:cNvSpPr>
            <a:spLocks noChangeArrowheads="1"/>
          </p:cNvSpPr>
          <p:nvPr/>
        </p:nvSpPr>
        <p:spPr bwMode="auto">
          <a:xfrm>
            <a:off x="5276009" y="3715864"/>
            <a:ext cx="1587" cy="2063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4566217" y="2597336"/>
            <a:ext cx="79375" cy="15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Rectangle 11"/>
          <p:cNvSpPr>
            <a:spLocks noChangeArrowheads="1"/>
          </p:cNvSpPr>
          <p:nvPr/>
        </p:nvSpPr>
        <p:spPr bwMode="auto">
          <a:xfrm>
            <a:off x="4704330" y="1678173"/>
            <a:ext cx="1587" cy="269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Rectangle 12"/>
          <p:cNvSpPr>
            <a:spLocks noChangeArrowheads="1"/>
          </p:cNvSpPr>
          <p:nvPr/>
        </p:nvSpPr>
        <p:spPr bwMode="auto">
          <a:xfrm>
            <a:off x="4704330" y="2419536"/>
            <a:ext cx="1587" cy="269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Rectangle 21"/>
          <p:cNvSpPr>
            <a:spLocks noChangeArrowheads="1"/>
          </p:cNvSpPr>
          <p:nvPr/>
        </p:nvSpPr>
        <p:spPr bwMode="auto">
          <a:xfrm>
            <a:off x="4440984" y="3609501"/>
            <a:ext cx="23812" cy="2667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" name="Freeform 22"/>
          <p:cNvSpPr>
            <a:spLocks/>
          </p:cNvSpPr>
          <p:nvPr/>
        </p:nvSpPr>
        <p:spPr bwMode="auto">
          <a:xfrm>
            <a:off x="4440984" y="3609501"/>
            <a:ext cx="96837" cy="346075"/>
          </a:xfrm>
          <a:custGeom>
            <a:avLst/>
            <a:gdLst>
              <a:gd name="T0" fmla="*/ 2147483647 w 48"/>
              <a:gd name="T1" fmla="*/ 0 h 157"/>
              <a:gd name="T2" fmla="*/ 2147483647 w 48"/>
              <a:gd name="T3" fmla="*/ 0 h 157"/>
              <a:gd name="T4" fmla="*/ 0 w 48"/>
              <a:gd name="T5" fmla="*/ 2147483647 h 157"/>
              <a:gd name="T6" fmla="*/ 0 w 48"/>
              <a:gd name="T7" fmla="*/ 2147483647 h 157"/>
              <a:gd name="T8" fmla="*/ 2147483647 w 48"/>
              <a:gd name="T9" fmla="*/ 2147483647 h 157"/>
              <a:gd name="T10" fmla="*/ 2147483647 w 48"/>
              <a:gd name="T11" fmla="*/ 2147483647 h 157"/>
              <a:gd name="T12" fmla="*/ 2147483647 w 48"/>
              <a:gd name="T13" fmla="*/ 0 h 1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157"/>
              <a:gd name="T23" fmla="*/ 48 w 48"/>
              <a:gd name="T24" fmla="*/ 157 h 1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157">
                <a:moveTo>
                  <a:pt x="48" y="0"/>
                </a:moveTo>
                <a:lnTo>
                  <a:pt x="36" y="0"/>
                </a:lnTo>
                <a:lnTo>
                  <a:pt x="0" y="121"/>
                </a:lnTo>
                <a:lnTo>
                  <a:pt x="12" y="157"/>
                </a:lnTo>
                <a:lnTo>
                  <a:pt x="12" y="121"/>
                </a:lnTo>
                <a:lnTo>
                  <a:pt x="48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" name="Freeform 23"/>
          <p:cNvSpPr>
            <a:spLocks/>
          </p:cNvSpPr>
          <p:nvPr/>
        </p:nvSpPr>
        <p:spPr bwMode="auto">
          <a:xfrm>
            <a:off x="4369546" y="3609501"/>
            <a:ext cx="95250" cy="266700"/>
          </a:xfrm>
          <a:custGeom>
            <a:avLst/>
            <a:gdLst>
              <a:gd name="T0" fmla="*/ 2147483647 w 48"/>
              <a:gd name="T1" fmla="*/ 2147483647 h 121"/>
              <a:gd name="T2" fmla="*/ 2147483647 w 48"/>
              <a:gd name="T3" fmla="*/ 2147483647 h 121"/>
              <a:gd name="T4" fmla="*/ 2147483647 w 48"/>
              <a:gd name="T5" fmla="*/ 0 h 121"/>
              <a:gd name="T6" fmla="*/ 0 w 48"/>
              <a:gd name="T7" fmla="*/ 0 h 121"/>
              <a:gd name="T8" fmla="*/ 2147483647 w 48"/>
              <a:gd name="T9" fmla="*/ 2147483647 h 1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121"/>
              <a:gd name="T17" fmla="*/ 48 w 48"/>
              <a:gd name="T18" fmla="*/ 121 h 1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121">
                <a:moveTo>
                  <a:pt x="36" y="121"/>
                </a:moveTo>
                <a:lnTo>
                  <a:pt x="48" y="121"/>
                </a:lnTo>
                <a:lnTo>
                  <a:pt x="12" y="0"/>
                </a:lnTo>
                <a:lnTo>
                  <a:pt x="0" y="0"/>
                </a:lnTo>
                <a:lnTo>
                  <a:pt x="36" y="12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" name="Rectangle 24"/>
          <p:cNvSpPr>
            <a:spLocks noChangeArrowheads="1"/>
          </p:cNvSpPr>
          <p:nvPr/>
        </p:nvSpPr>
        <p:spPr bwMode="auto">
          <a:xfrm>
            <a:off x="4440984" y="3133251"/>
            <a:ext cx="23812" cy="1063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" name="Rectangle 25"/>
          <p:cNvSpPr>
            <a:spLocks noChangeArrowheads="1"/>
          </p:cNvSpPr>
          <p:nvPr/>
        </p:nvSpPr>
        <p:spPr bwMode="auto">
          <a:xfrm>
            <a:off x="4440984" y="3503139"/>
            <a:ext cx="23812" cy="1063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" name="Rectangle 29"/>
          <p:cNvSpPr>
            <a:spLocks noChangeArrowheads="1"/>
          </p:cNvSpPr>
          <p:nvPr/>
        </p:nvSpPr>
        <p:spPr bwMode="auto">
          <a:xfrm>
            <a:off x="5331844" y="2419300"/>
            <a:ext cx="72548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dispatches</a:t>
            </a:r>
            <a:endParaRPr lang="en-US" b="1" u="none"/>
          </a:p>
        </p:txBody>
      </p:sp>
      <p:sp>
        <p:nvSpPr>
          <p:cNvPr id="61" name="Rectangle 30"/>
          <p:cNvSpPr>
            <a:spLocks noChangeArrowheads="1"/>
          </p:cNvSpPr>
          <p:nvPr/>
        </p:nvSpPr>
        <p:spPr bwMode="auto">
          <a:xfrm>
            <a:off x="6044509" y="2359310"/>
            <a:ext cx="103188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 dirty="0">
                <a:solidFill>
                  <a:srgbClr val="000000"/>
                </a:solidFill>
              </a:rPr>
              <a:t>*</a:t>
            </a:r>
            <a:endParaRPr lang="en-US" b="1" u="none" dirty="0"/>
          </a:p>
        </p:txBody>
      </p:sp>
      <p:sp>
        <p:nvSpPr>
          <p:cNvPr id="73" name="Rectangle 42"/>
          <p:cNvSpPr>
            <a:spLocks noChangeArrowheads="1"/>
          </p:cNvSpPr>
          <p:nvPr/>
        </p:nvSpPr>
        <p:spPr bwMode="auto">
          <a:xfrm>
            <a:off x="4693396" y="3371376"/>
            <a:ext cx="70008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handle set</a:t>
            </a:r>
            <a:endParaRPr lang="en-US" b="1" u="none"/>
          </a:p>
        </p:txBody>
      </p:sp>
      <p:sp>
        <p:nvSpPr>
          <p:cNvPr id="74" name="Rectangle 43"/>
          <p:cNvSpPr>
            <a:spLocks noChangeArrowheads="1"/>
          </p:cNvSpPr>
          <p:nvPr/>
        </p:nvSpPr>
        <p:spPr bwMode="auto">
          <a:xfrm>
            <a:off x="3310236" y="1754943"/>
            <a:ext cx="1924050" cy="385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chemeClr val="bg1"/>
                </a:solidFill>
                <a:cs typeface="Times New Roman" pitchFamily="18" charset="0"/>
              </a:rPr>
              <a:t> Reactor</a:t>
            </a:r>
            <a:endParaRPr lang="en-US" sz="1400" b="1" u="none" dirty="0">
              <a:solidFill>
                <a:schemeClr val="bg1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solidFill>
                <a:schemeClr val="bg1"/>
              </a:solidFill>
            </a:endParaRPr>
          </a:p>
        </p:txBody>
      </p:sp>
      <p:sp>
        <p:nvSpPr>
          <p:cNvPr id="77" name="Rectangle 46"/>
          <p:cNvSpPr>
            <a:spLocks noChangeArrowheads="1"/>
          </p:cNvSpPr>
          <p:nvPr/>
        </p:nvSpPr>
        <p:spPr bwMode="auto">
          <a:xfrm>
            <a:off x="3248592" y="2089336"/>
            <a:ext cx="2047875" cy="990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0" name="Rectangle 49"/>
          <p:cNvSpPr>
            <a:spLocks noChangeArrowheads="1"/>
          </p:cNvSpPr>
          <p:nvPr/>
        </p:nvSpPr>
        <p:spPr bwMode="auto">
          <a:xfrm>
            <a:off x="6247709" y="2134803"/>
            <a:ext cx="2201863" cy="935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cs typeface="Times New Roman" pitchFamily="18" charset="0"/>
              </a:rPr>
              <a:t>handle_event</a:t>
            </a:r>
            <a:r>
              <a:rPr lang="en-GB" sz="1400" i="1" u="none" dirty="0">
                <a:solidFill>
                  <a:srgbClr val="000000"/>
                </a:solidFill>
                <a:cs typeface="Times New Roman" pitchFamily="18" charset="0"/>
              </a:rPr>
              <a:t> ()</a:t>
            </a:r>
            <a:endParaRPr lang="en-US" sz="1400" i="1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cs typeface="Times New Roman" pitchFamily="18" charset="0"/>
              </a:rPr>
              <a:t>get_handle</a:t>
            </a:r>
            <a:r>
              <a:rPr lang="en-GB" sz="1400" i="1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i="1" u="none" dirty="0"/>
          </a:p>
        </p:txBody>
      </p:sp>
      <p:sp>
        <p:nvSpPr>
          <p:cNvPr id="82" name="Rectangle 51"/>
          <p:cNvSpPr>
            <a:spLocks noChangeArrowheads="1"/>
          </p:cNvSpPr>
          <p:nvPr/>
        </p:nvSpPr>
        <p:spPr bwMode="auto">
          <a:xfrm>
            <a:off x="5606581" y="4050021"/>
            <a:ext cx="1544637" cy="385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cs typeface="Times New Roman" pitchFamily="18" charset="0"/>
              </a:rPr>
              <a:t>Connector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84" name="Rectangle 53"/>
          <p:cNvSpPr>
            <a:spLocks noChangeArrowheads="1"/>
          </p:cNvSpPr>
          <p:nvPr/>
        </p:nvSpPr>
        <p:spPr bwMode="auto">
          <a:xfrm>
            <a:off x="3467846" y="3972591"/>
            <a:ext cx="2176463" cy="385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chemeClr val="bg1"/>
                </a:solidFill>
                <a:cs typeface="Times New Roman" pitchFamily="18" charset="0"/>
              </a:rPr>
              <a:t>Synchronous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chemeClr val="bg1"/>
                </a:solidFill>
                <a:cs typeface="Times New Roman" pitchFamily="18" charset="0"/>
              </a:rPr>
              <a:t>Event </a:t>
            </a:r>
            <a:r>
              <a:rPr lang="en-GB" sz="1400" b="1" u="none" dirty="0" err="1">
                <a:solidFill>
                  <a:schemeClr val="bg1"/>
                </a:solidFill>
                <a:cs typeface="Times New Roman" pitchFamily="18" charset="0"/>
              </a:rPr>
              <a:t>Demuxer</a:t>
            </a:r>
            <a:endParaRPr lang="en-US" sz="1400" b="1" u="none" dirty="0">
              <a:solidFill>
                <a:schemeClr val="bg1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solidFill>
                <a:schemeClr val="bg1"/>
              </a:solidFill>
            </a:endParaRPr>
          </a:p>
        </p:txBody>
      </p:sp>
      <p:sp>
        <p:nvSpPr>
          <p:cNvPr id="86" name="Rectangle 55"/>
          <p:cNvSpPr>
            <a:spLocks noChangeArrowheads="1"/>
          </p:cNvSpPr>
          <p:nvPr/>
        </p:nvSpPr>
        <p:spPr bwMode="auto">
          <a:xfrm>
            <a:off x="3478959" y="4588810"/>
            <a:ext cx="1677987" cy="48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select ()</a:t>
            </a:r>
            <a:endParaRPr lang="en-US" sz="1400" u="none" dirty="0">
              <a:cs typeface="Times New Roman" pitchFamily="18" charset="0"/>
            </a:endParaRPr>
          </a:p>
        </p:txBody>
      </p:sp>
      <p:sp>
        <p:nvSpPr>
          <p:cNvPr id="88" name="Rectangle 57"/>
          <p:cNvSpPr>
            <a:spLocks noChangeArrowheads="1"/>
          </p:cNvSpPr>
          <p:nvPr/>
        </p:nvSpPr>
        <p:spPr bwMode="auto">
          <a:xfrm>
            <a:off x="3437684" y="3553939"/>
            <a:ext cx="67627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&lt;&lt;uses&gt;&gt;</a:t>
            </a:r>
            <a:endParaRPr lang="en-US" b="1" u="none"/>
          </a:p>
        </p:txBody>
      </p:sp>
      <p:sp>
        <p:nvSpPr>
          <p:cNvPr id="89" name="Rectangle 58"/>
          <p:cNvSpPr>
            <a:spLocks noChangeArrowheads="1"/>
          </p:cNvSpPr>
          <p:nvPr/>
        </p:nvSpPr>
        <p:spPr bwMode="auto">
          <a:xfrm>
            <a:off x="7480617" y="4019199"/>
            <a:ext cx="1544638" cy="385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cs typeface="Times New Roman" pitchFamily="18" charset="0"/>
              </a:rPr>
              <a:t>Acceptor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91" name="Rectangle 60"/>
          <p:cNvSpPr>
            <a:spLocks noChangeArrowheads="1"/>
          </p:cNvSpPr>
          <p:nvPr/>
        </p:nvSpPr>
        <p:spPr bwMode="auto">
          <a:xfrm>
            <a:off x="6595193" y="5325595"/>
            <a:ext cx="1667223" cy="385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Service Handler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93" name="Line 62"/>
          <p:cNvSpPr>
            <a:spLocks noChangeShapeType="1"/>
          </p:cNvSpPr>
          <p:nvPr/>
        </p:nvSpPr>
        <p:spPr bwMode="auto">
          <a:xfrm flipH="1">
            <a:off x="7358361" y="2732926"/>
            <a:ext cx="0" cy="25070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4" name="Line 63"/>
          <p:cNvSpPr>
            <a:spLocks noChangeShapeType="1"/>
          </p:cNvSpPr>
          <p:nvPr/>
        </p:nvSpPr>
        <p:spPr bwMode="auto">
          <a:xfrm>
            <a:off x="5938090" y="3601686"/>
            <a:ext cx="2727350" cy="79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5" name="Line 64"/>
          <p:cNvSpPr>
            <a:spLocks noChangeShapeType="1"/>
          </p:cNvSpPr>
          <p:nvPr/>
        </p:nvSpPr>
        <p:spPr bwMode="auto">
          <a:xfrm flipH="1">
            <a:off x="5936503" y="3601686"/>
            <a:ext cx="1587" cy="271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96" name="Line 65"/>
          <p:cNvSpPr>
            <a:spLocks noChangeShapeType="1"/>
          </p:cNvSpPr>
          <p:nvPr/>
        </p:nvSpPr>
        <p:spPr bwMode="auto">
          <a:xfrm flipH="1">
            <a:off x="8663851" y="3601686"/>
            <a:ext cx="1588" cy="271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" name="Isosceles Triangle 3"/>
          <p:cNvSpPr/>
          <p:nvPr/>
        </p:nvSpPr>
        <p:spPr bwMode="auto">
          <a:xfrm>
            <a:off x="7171766" y="2993551"/>
            <a:ext cx="373190" cy="377825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Line Callout 1 96"/>
          <p:cNvSpPr/>
          <p:nvPr/>
        </p:nvSpPr>
        <p:spPr bwMode="auto">
          <a:xfrm>
            <a:off x="3820097" y="5680924"/>
            <a:ext cx="2116406" cy="646331"/>
          </a:xfrm>
          <a:prstGeom prst="borderCallout1">
            <a:avLst>
              <a:gd name="adj1" fmla="val 44422"/>
              <a:gd name="adj2" fmla="val 100169"/>
              <a:gd name="adj3" fmla="val -1176"/>
              <a:gd name="adj4" fmla="val 13215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App-/Service-specific processing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45"/>
          <p:cNvSpPr>
            <a:spLocks noChangeArrowheads="1"/>
          </p:cNvSpPr>
          <p:nvPr/>
        </p:nvSpPr>
        <p:spPr bwMode="auto">
          <a:xfrm>
            <a:off x="3224780" y="2089336"/>
            <a:ext cx="2201862" cy="935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handle_events()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register_handler()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remove_handler()</a:t>
            </a:r>
            <a:endParaRPr lang="en-US" sz="1400" u="none">
              <a:cs typeface="Times New Roman" pitchFamily="18" charset="0"/>
            </a:endParaRPr>
          </a:p>
          <a:p>
            <a:pPr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8143184" y="2322128"/>
            <a:ext cx="1588" cy="20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9" name="Rectangle 48"/>
          <p:cNvSpPr>
            <a:spLocks noChangeArrowheads="1"/>
          </p:cNvSpPr>
          <p:nvPr/>
        </p:nvSpPr>
        <p:spPr bwMode="auto">
          <a:xfrm>
            <a:off x="6271522" y="1749041"/>
            <a:ext cx="2047875" cy="385762"/>
          </a:xfrm>
          <a:prstGeom prst="rect">
            <a:avLst/>
          </a:prstGeom>
          <a:solidFill>
            <a:srgbClr val="3366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78" name="Rectangle 47"/>
          <p:cNvSpPr>
            <a:spLocks noChangeArrowheads="1"/>
          </p:cNvSpPr>
          <p:nvPr/>
        </p:nvSpPr>
        <p:spPr bwMode="auto">
          <a:xfrm>
            <a:off x="6236596" y="1804514"/>
            <a:ext cx="2178050" cy="387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>
                <a:solidFill>
                  <a:schemeClr val="bg1"/>
                </a:solidFill>
                <a:cs typeface="Times New Roman" pitchFamily="18" charset="0"/>
              </a:rPr>
              <a:t>Event Handler</a:t>
            </a:r>
            <a:endParaRPr lang="en-US" sz="1400" b="1" i="1" u="none">
              <a:solidFill>
                <a:schemeClr val="bg1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>
              <a:solidFill>
                <a:schemeClr val="bg1"/>
              </a:solidFill>
            </a:endParaRPr>
          </a:p>
        </p:txBody>
      </p:sp>
      <p:sp>
        <p:nvSpPr>
          <p:cNvPr id="98" name="Line Callout 1 97"/>
          <p:cNvSpPr/>
          <p:nvPr/>
        </p:nvSpPr>
        <p:spPr bwMode="auto">
          <a:xfrm>
            <a:off x="3267886" y="5135367"/>
            <a:ext cx="3099945" cy="369332"/>
          </a:xfrm>
          <a:prstGeom prst="borderCallout1">
            <a:avLst>
              <a:gd name="adj1" fmla="val 44422"/>
              <a:gd name="adj2" fmla="val 100169"/>
              <a:gd name="adj3" fmla="val -30436"/>
              <a:gd name="adj4" fmla="val 10959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“Semi-complete” application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Rectangle 49"/>
          <p:cNvSpPr>
            <a:spLocks noChangeArrowheads="1"/>
          </p:cNvSpPr>
          <p:nvPr/>
        </p:nvSpPr>
        <p:spPr bwMode="auto">
          <a:xfrm>
            <a:off x="6641771" y="5724410"/>
            <a:ext cx="2201863" cy="935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handle_event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 ()</a:t>
            </a:r>
            <a:endParaRPr lang="en-US" sz="1400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/>
          </a:p>
        </p:txBody>
      </p:sp>
      <p:sp>
        <p:nvSpPr>
          <p:cNvPr id="102" name="Rectangle 101"/>
          <p:cNvSpPr/>
          <p:nvPr/>
        </p:nvSpPr>
        <p:spPr bwMode="auto">
          <a:xfrm>
            <a:off x="21772" y="638614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609600" y="6442368"/>
            <a:ext cx="791583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www.dre.vanderbilt.edu</a:t>
            </a:r>
            <a:r>
              <a:rPr lang="en-US" sz="2000" dirty="0">
                <a:hlinkClick r:id="rId4"/>
              </a:rPr>
              <a:t>/~</a:t>
            </a:r>
            <a:r>
              <a:rPr lang="en-US" sz="2000" dirty="0" smtClean="0">
                <a:hlinkClick r:id="rId4"/>
              </a:rPr>
              <a:t>schmidt/PDF/TAPOS.pdf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104" name="Rectangle 103"/>
          <p:cNvSpPr/>
          <p:nvPr/>
        </p:nvSpPr>
        <p:spPr>
          <a:xfrm>
            <a:off x="3276653" y="1181100"/>
            <a:ext cx="569579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ACE Acceptor-Connector &amp; Reactor frameworks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7454224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7" grpId="0" animBg="1"/>
      <p:bldP spid="98" grpId="0" animBg="1"/>
      <p:bldP spid="102" grpId="0" animBg="1"/>
      <p:bldP spid="10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98450"/>
            <a:ext cx="9134475" cy="91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 dirty="0" smtClean="0"/>
              <a:t>Summary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340" y="1048868"/>
            <a:ext cx="3891817" cy="43747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169" y="1032675"/>
            <a:ext cx="4534972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The quality </a:t>
            </a:r>
            <a:r>
              <a:rPr lang="en-US" sz="2000" dirty="0">
                <a:latin typeface="+mn-lt"/>
                <a:ea typeface="+mn-ea"/>
                <a:cs typeface="+mn-cs"/>
              </a:rPr>
              <a:t>of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software</a:t>
            </a:r>
            <a:r>
              <a:rPr lang="en-US" sz="2000" dirty="0"/>
              <a:t> </a:t>
            </a:r>
            <a:r>
              <a:rPr lang="en-US" sz="2000" dirty="0" smtClean="0"/>
              <a:t>(&amp;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the productivity of software developers) has historically </a:t>
            </a:r>
            <a:r>
              <a:rPr lang="en-US" sz="2000" dirty="0">
                <a:latin typeface="+mn-lt"/>
                <a:ea typeface="+mn-ea"/>
                <a:cs typeface="+mn-cs"/>
              </a:rPr>
              <a:t>lagged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hardware (&amp; hardware developers)</a:t>
            </a:r>
          </a:p>
        </p:txBody>
      </p:sp>
      <p:sp>
        <p:nvSpPr>
          <p:cNvPr id="9" name="Rectangle 8"/>
          <p:cNvSpPr/>
          <p:nvPr/>
        </p:nvSpPr>
        <p:spPr>
          <a:xfrm>
            <a:off x="3944004" y="5504331"/>
            <a:ext cx="5144491" cy="86427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Wave2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dirty="0" smtClean="0">
                <a:ln w="11430"/>
                <a:solidFill>
                  <a:srgbClr val="FF9933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Inherent &amp; Accidental Complexities</a:t>
            </a:r>
            <a:endParaRPr lang="en-US" sz="5400" b="1" dirty="0">
              <a:ln w="11430"/>
              <a:solidFill>
                <a:srgbClr val="FF9933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0907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98450"/>
            <a:ext cx="9134475" cy="91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 dirty="0" smtClean="0"/>
              <a:t>Summary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169" y="1032675"/>
            <a:ext cx="4534972" cy="20159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The quality </a:t>
            </a:r>
            <a:r>
              <a:rPr lang="en-US" sz="2000" dirty="0">
                <a:latin typeface="+mn-lt"/>
                <a:ea typeface="+mn-ea"/>
                <a:cs typeface="+mn-cs"/>
              </a:rPr>
              <a:t>of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software</a:t>
            </a:r>
            <a:r>
              <a:rPr lang="en-US" sz="2000" dirty="0"/>
              <a:t> </a:t>
            </a:r>
            <a:r>
              <a:rPr lang="en-US" sz="2000" dirty="0" smtClean="0"/>
              <a:t>(&amp;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the productivity of software developers) has historically </a:t>
            </a:r>
            <a:r>
              <a:rPr lang="en-US" sz="2000" dirty="0">
                <a:latin typeface="+mn-lt"/>
                <a:ea typeface="+mn-ea"/>
                <a:cs typeface="+mn-cs"/>
              </a:rPr>
              <a:t>lagged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hardware (&amp; hardware developers)</a:t>
            </a:r>
          </a:p>
          <a:p>
            <a:pPr marL="454025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Particularly </a:t>
            </a:r>
            <a:r>
              <a:rPr lang="en-US" sz="2000" dirty="0">
                <a:latin typeface="+mn-lt"/>
                <a:ea typeface="+mn-ea"/>
                <a:cs typeface="+mn-cs"/>
              </a:rPr>
              <a:t>for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mission-critical concurrent &amp; networked software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53" y="1093184"/>
            <a:ext cx="4034463" cy="513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62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98450"/>
            <a:ext cx="9134475" cy="91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 dirty="0" smtClean="0"/>
              <a:t>Summary</a:t>
            </a:r>
          </a:p>
        </p:txBody>
      </p:sp>
      <p:pic>
        <p:nvPicPr>
          <p:cNvPr id="5" name="Picture 24" descr="http://homepage.mac.com/kvmagruder/images/boorst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245" y="1212850"/>
            <a:ext cx="4104409" cy="26921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168" y="1032675"/>
            <a:ext cx="4588761" cy="3323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quality of software (&amp; the productivity of software developers) has historically lagged hardware (&amp; hardware developers)</a:t>
            </a:r>
          </a:p>
          <a:p>
            <a:pPr marL="454025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Particularly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for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mission-critical concurrent &amp; networked software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/>
              <a:t>Much cost, effort, &amp; defects stem</a:t>
            </a:r>
            <a:br>
              <a:rPr lang="en-US" sz="2000" dirty="0"/>
            </a:br>
            <a:r>
              <a:rPr lang="en-US" sz="2000" dirty="0"/>
              <a:t>from continuous rediscovery &amp;</a:t>
            </a:r>
            <a:br>
              <a:rPr lang="en-US" sz="2000" dirty="0"/>
            </a:br>
            <a:r>
              <a:rPr lang="en-US" sz="2000" dirty="0"/>
              <a:t>reinvention of core concepts &amp; components across software industry</a:t>
            </a:r>
          </a:p>
        </p:txBody>
      </p:sp>
      <p:sp>
        <p:nvSpPr>
          <p:cNvPr id="2" name="Rectangle 1"/>
          <p:cNvSpPr/>
          <p:nvPr/>
        </p:nvSpPr>
        <p:spPr>
          <a:xfrm>
            <a:off x="4672546" y="3936547"/>
            <a:ext cx="4209807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cap="none" spc="50" dirty="0" smtClean="0">
                <a:ln w="11430"/>
                <a:solidFill>
                  <a:srgbClr val="EEB5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$$$$$$$$$</a:t>
            </a:r>
            <a:endParaRPr lang="en-US" sz="5400" b="1" cap="none" spc="50" dirty="0">
              <a:ln w="11430"/>
              <a:solidFill>
                <a:srgbClr val="EEB5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63035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98450"/>
            <a:ext cx="9134475" cy="91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 dirty="0" smtClean="0"/>
              <a:t>Summary</a:t>
            </a:r>
          </a:p>
        </p:txBody>
      </p:sp>
      <p:sp>
        <p:nvSpPr>
          <p:cNvPr id="286723" name="Text Box 3"/>
          <p:cNvSpPr txBox="1">
            <a:spLocks noChangeArrowheads="1"/>
          </p:cNvSpPr>
          <p:nvPr/>
        </p:nvSpPr>
        <p:spPr bwMode="auto">
          <a:xfrm>
            <a:off x="1166" y="1032675"/>
            <a:ext cx="5201721" cy="47089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quality of software (&amp;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productivity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software developers)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has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historically lagged hardware (&amp; hardware developers)</a:t>
            </a:r>
          </a:p>
          <a:p>
            <a:pPr marL="454025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Particularly for mission-critical concurrent &amp; networked software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Much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cost, effort, &amp; defects stem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from continuous rediscovery &amp;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reinvention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core concepts &amp; components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across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software industry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Frameworks </a:t>
            </a:r>
            <a:r>
              <a:rPr lang="en-US" sz="2000" dirty="0"/>
              <a:t>improve </a:t>
            </a:r>
            <a:r>
              <a:rPr lang="en-US" sz="2000" dirty="0" smtClean="0"/>
              <a:t>productivity &amp;</a:t>
            </a:r>
            <a:br>
              <a:rPr lang="en-US" sz="2000" dirty="0" smtClean="0"/>
            </a:br>
            <a:r>
              <a:rPr lang="en-US" sz="2000" dirty="0" smtClean="0"/>
              <a:t>quality of </a:t>
            </a:r>
            <a:r>
              <a:rPr lang="en-US" sz="2000" dirty="0"/>
              <a:t>software </a:t>
            </a:r>
            <a:r>
              <a:rPr lang="en-US" sz="2000" dirty="0" smtClean="0"/>
              <a:t>development by </a:t>
            </a:r>
          </a:p>
          <a:p>
            <a:pPr marL="454025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Reifying </a:t>
            </a:r>
            <a:r>
              <a:rPr lang="en-US" sz="2000" dirty="0">
                <a:latin typeface="+mn-lt"/>
                <a:ea typeface="+mn-ea"/>
                <a:cs typeface="+mn-cs"/>
              </a:rPr>
              <a:t>proven software designs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&amp; implementations in selected domains</a:t>
            </a:r>
          </a:p>
        </p:txBody>
      </p:sp>
      <p:sp>
        <p:nvSpPr>
          <p:cNvPr id="6" name="Freeform 4"/>
          <p:cNvSpPr>
            <a:spLocks/>
          </p:cNvSpPr>
          <p:nvPr/>
        </p:nvSpPr>
        <p:spPr bwMode="auto">
          <a:xfrm>
            <a:off x="5728001" y="1512490"/>
            <a:ext cx="1639861" cy="783504"/>
          </a:xfrm>
          <a:custGeom>
            <a:avLst/>
            <a:gdLst>
              <a:gd name="T0" fmla="*/ 532634652 w 1221"/>
              <a:gd name="T1" fmla="*/ 0 h 540"/>
              <a:gd name="T2" fmla="*/ 510544233 w 1221"/>
              <a:gd name="T3" fmla="*/ 89859848 h 540"/>
              <a:gd name="T4" fmla="*/ 552271624 w 1221"/>
              <a:gd name="T5" fmla="*/ 182363110 h 540"/>
              <a:gd name="T6" fmla="*/ 598907474 w 1221"/>
              <a:gd name="T7" fmla="*/ 261652578 h 540"/>
              <a:gd name="T8" fmla="*/ 625907919 w 1221"/>
              <a:gd name="T9" fmla="*/ 354155814 h 540"/>
              <a:gd name="T10" fmla="*/ 618544446 w 1221"/>
              <a:gd name="T11" fmla="*/ 428158505 h 540"/>
              <a:gd name="T12" fmla="*/ 586635541 w 1221"/>
              <a:gd name="T13" fmla="*/ 502161094 h 540"/>
              <a:gd name="T14" fmla="*/ 508089220 w 1221"/>
              <a:gd name="T15" fmla="*/ 541805803 h 540"/>
              <a:gd name="T16" fmla="*/ 412362507 w 1221"/>
              <a:gd name="T17" fmla="*/ 512733125 h 540"/>
              <a:gd name="T18" fmla="*/ 321544155 w 1221"/>
              <a:gd name="T19" fmla="*/ 454587769 h 540"/>
              <a:gd name="T20" fmla="*/ 247907860 w 1221"/>
              <a:gd name="T21" fmla="*/ 409657756 h 540"/>
              <a:gd name="T22" fmla="*/ 161999584 w 1221"/>
              <a:gd name="T23" fmla="*/ 404372554 h 540"/>
              <a:gd name="T24" fmla="*/ 83454805 w 1221"/>
              <a:gd name="T25" fmla="*/ 449302567 h 540"/>
              <a:gd name="T26" fmla="*/ 19636978 w 1221"/>
              <a:gd name="T27" fmla="*/ 547091006 h 540"/>
              <a:gd name="T28" fmla="*/ 2455014 w 1221"/>
              <a:gd name="T29" fmla="*/ 658094889 h 540"/>
              <a:gd name="T30" fmla="*/ 29453903 w 1221"/>
              <a:gd name="T31" fmla="*/ 766456985 h 540"/>
              <a:gd name="T32" fmla="*/ 90818278 w 1221"/>
              <a:gd name="T33" fmla="*/ 853673596 h 540"/>
              <a:gd name="T34" fmla="*/ 201271961 w 1221"/>
              <a:gd name="T35" fmla="*/ 917105781 h 540"/>
              <a:gd name="T36" fmla="*/ 355908073 w 1221"/>
              <a:gd name="T37" fmla="*/ 930319600 h 540"/>
              <a:gd name="T38" fmla="*/ 481090342 w 1221"/>
              <a:gd name="T39" fmla="*/ 932963014 h 540"/>
              <a:gd name="T40" fmla="*/ 549816611 w 1221"/>
              <a:gd name="T41" fmla="*/ 1014894220 h 540"/>
              <a:gd name="T42" fmla="*/ 539998125 w 1221"/>
              <a:gd name="T43" fmla="*/ 1115326073 h 540"/>
              <a:gd name="T44" fmla="*/ 488453815 w 1221"/>
              <a:gd name="T45" fmla="*/ 1234260199 h 540"/>
              <a:gd name="T46" fmla="*/ 468816843 w 1221"/>
              <a:gd name="T47" fmla="*/ 1334692052 h 540"/>
              <a:gd name="T48" fmla="*/ 608725960 w 1221"/>
              <a:gd name="T49" fmla="*/ 1353192699 h 540"/>
              <a:gd name="T50" fmla="*/ 770725495 w 1221"/>
              <a:gd name="T51" fmla="*/ 1371693347 h 540"/>
              <a:gd name="T52" fmla="*/ 1001451495 w 1221"/>
              <a:gd name="T53" fmla="*/ 1371693347 h 540"/>
              <a:gd name="T54" fmla="*/ 1131542125 w 1221"/>
              <a:gd name="T55" fmla="*/ 1347905871 h 540"/>
              <a:gd name="T56" fmla="*/ 1205178420 w 1221"/>
              <a:gd name="T57" fmla="*/ 1292403929 h 540"/>
              <a:gd name="T58" fmla="*/ 1205178420 w 1221"/>
              <a:gd name="T59" fmla="*/ 1199900693 h 540"/>
              <a:gd name="T60" fmla="*/ 1180632989 w 1221"/>
              <a:gd name="T61" fmla="*/ 1094183637 h 540"/>
              <a:gd name="T62" fmla="*/ 1249360824 w 1221"/>
              <a:gd name="T63" fmla="*/ 1017537634 h 540"/>
              <a:gd name="T64" fmla="*/ 1374541428 w 1221"/>
              <a:gd name="T65" fmla="*/ 977892925 h 540"/>
              <a:gd name="T66" fmla="*/ 1516905558 w 1221"/>
              <a:gd name="T67" fmla="*/ 964679106 h 540"/>
              <a:gd name="T68" fmla="*/ 1642086163 w 1221"/>
              <a:gd name="T69" fmla="*/ 991108370 h 540"/>
              <a:gd name="T70" fmla="*/ 1737813268 w 1221"/>
              <a:gd name="T71" fmla="*/ 1059824131 h 540"/>
              <a:gd name="T72" fmla="*/ 1747631754 w 1221"/>
              <a:gd name="T73" fmla="*/ 1147042165 h 540"/>
              <a:gd name="T74" fmla="*/ 1696087444 w 1221"/>
              <a:gd name="T75" fmla="*/ 1252760846 h 540"/>
              <a:gd name="T76" fmla="*/ 1696087444 w 1221"/>
              <a:gd name="T77" fmla="*/ 1355836113 h 540"/>
              <a:gd name="T78" fmla="*/ 1779540658 w 1221"/>
              <a:gd name="T79" fmla="*/ 1406051227 h 540"/>
              <a:gd name="T80" fmla="*/ 1914541315 w 1221"/>
              <a:gd name="T81" fmla="*/ 1427195289 h 540"/>
              <a:gd name="T82" fmla="*/ 2091267796 w 1221"/>
              <a:gd name="T83" fmla="*/ 1413979844 h 540"/>
              <a:gd name="T84" fmla="*/ 2147483647 w 1221"/>
              <a:gd name="T85" fmla="*/ 1382265377 h 540"/>
              <a:gd name="T86" fmla="*/ 2147483647 w 1221"/>
              <a:gd name="T87" fmla="*/ 1321476607 h 540"/>
              <a:gd name="T88" fmla="*/ 2147483647 w 1221"/>
              <a:gd name="T89" fmla="*/ 1226329957 h 540"/>
              <a:gd name="T90" fmla="*/ 2147483647 w 1221"/>
              <a:gd name="T91" fmla="*/ 1096825425 h 540"/>
              <a:gd name="T92" fmla="*/ 2147483647 w 1221"/>
              <a:gd name="T93" fmla="*/ 956748864 h 540"/>
              <a:gd name="T94" fmla="*/ 2147483647 w 1221"/>
              <a:gd name="T95" fmla="*/ 829887543 h 540"/>
              <a:gd name="T96" fmla="*/ 2147483647 w 1221"/>
              <a:gd name="T97" fmla="*/ 758528368 h 540"/>
              <a:gd name="T98" fmla="*/ 2147483647 w 1221"/>
              <a:gd name="T99" fmla="*/ 697739598 h 540"/>
              <a:gd name="T100" fmla="*/ 2147483647 w 1221"/>
              <a:gd name="T101" fmla="*/ 629022211 h 540"/>
              <a:gd name="T102" fmla="*/ 2147483647 w 1221"/>
              <a:gd name="T103" fmla="*/ 525948570 h 540"/>
              <a:gd name="T104" fmla="*/ 2147483647 w 1221"/>
              <a:gd name="T105" fmla="*/ 399085726 h 540"/>
              <a:gd name="T106" fmla="*/ 2147483647 w 1221"/>
              <a:gd name="T107" fmla="*/ 327726551 h 540"/>
              <a:gd name="T108" fmla="*/ 2147483647 w 1221"/>
              <a:gd name="T109" fmla="*/ 367371259 h 540"/>
              <a:gd name="T110" fmla="*/ 2147483647 w 1221"/>
              <a:gd name="T111" fmla="*/ 459874597 h 540"/>
              <a:gd name="T112" fmla="*/ 2147483647 w 1221"/>
              <a:gd name="T113" fmla="*/ 486303861 h 540"/>
              <a:gd name="T114" fmla="*/ 2147483647 w 1221"/>
              <a:gd name="T115" fmla="*/ 428158505 h 540"/>
              <a:gd name="T116" fmla="*/ 2147483647 w 1221"/>
              <a:gd name="T117" fmla="*/ 325083136 h 540"/>
              <a:gd name="T118" fmla="*/ 2147483647 w 1221"/>
              <a:gd name="T119" fmla="*/ 200863757 h 540"/>
              <a:gd name="T120" fmla="*/ 2147483647 w 1221"/>
              <a:gd name="T121" fmla="*/ 71359201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folHlink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7718584" y="2584079"/>
            <a:ext cx="1315972" cy="1005946"/>
          </a:xfrm>
          <a:custGeom>
            <a:avLst/>
            <a:gdLst>
              <a:gd name="T0" fmla="*/ 200385723 w 976"/>
              <a:gd name="T1" fmla="*/ 1484643714 h 691"/>
              <a:gd name="T2" fmla="*/ 343871616 w 976"/>
              <a:gd name="T3" fmla="*/ 1516571842 h 691"/>
              <a:gd name="T4" fmla="*/ 487357558 w 976"/>
              <a:gd name="T5" fmla="*/ 1513911437 h 691"/>
              <a:gd name="T6" fmla="*/ 628369291 w 976"/>
              <a:gd name="T7" fmla="*/ 1455375990 h 691"/>
              <a:gd name="T8" fmla="*/ 774329245 w 976"/>
              <a:gd name="T9" fmla="*/ 1415466645 h 691"/>
              <a:gd name="T10" fmla="*/ 895549861 w 976"/>
              <a:gd name="T11" fmla="*/ 1471340055 h 691"/>
              <a:gd name="T12" fmla="*/ 875758548 w 976"/>
              <a:gd name="T13" fmla="*/ 1636301509 h 691"/>
              <a:gd name="T14" fmla="*/ 905444732 w 976"/>
              <a:gd name="T15" fmla="*/ 1779976865 h 691"/>
              <a:gd name="T16" fmla="*/ 1058827019 w 976"/>
              <a:gd name="T17" fmla="*/ 1830529464 h 691"/>
              <a:gd name="T18" fmla="*/ 1256738581 w 976"/>
              <a:gd name="T19" fmla="*/ 1822546616 h 691"/>
              <a:gd name="T20" fmla="*/ 1412593406 w 976"/>
              <a:gd name="T21" fmla="*/ 1753369548 h 691"/>
              <a:gd name="T22" fmla="*/ 1476915569 w 976"/>
              <a:gd name="T23" fmla="*/ 1599052570 h 691"/>
              <a:gd name="T24" fmla="*/ 1523918955 w 976"/>
              <a:gd name="T25" fmla="*/ 1455375990 h 691"/>
              <a:gd name="T26" fmla="*/ 1659982860 w 976"/>
              <a:gd name="T27" fmla="*/ 1378217705 h 691"/>
              <a:gd name="T28" fmla="*/ 1847999553 w 976"/>
              <a:gd name="T29" fmla="*/ 1362253641 h 691"/>
              <a:gd name="T30" fmla="*/ 2026119802 w 976"/>
              <a:gd name="T31" fmla="*/ 1378217705 h 691"/>
              <a:gd name="T32" fmla="*/ 2105283483 w 976"/>
              <a:gd name="T33" fmla="*/ 109086465 h 691"/>
              <a:gd name="T34" fmla="*/ 1951902769 w 976"/>
              <a:gd name="T35" fmla="*/ 31928141 h 691"/>
              <a:gd name="T36" fmla="*/ 1746568874 w 976"/>
              <a:gd name="T37" fmla="*/ 2660406 h 691"/>
              <a:gd name="T38" fmla="*/ 1504127642 w 976"/>
              <a:gd name="T39" fmla="*/ 5320813 h 691"/>
              <a:gd name="T40" fmla="*/ 1318585060 w 976"/>
              <a:gd name="T41" fmla="*/ 37248953 h 691"/>
              <a:gd name="T42" fmla="*/ 1236947268 w 976"/>
              <a:gd name="T43" fmla="*/ 109086465 h 691"/>
              <a:gd name="T44" fmla="*/ 1274055784 w 976"/>
              <a:gd name="T45" fmla="*/ 202208814 h 691"/>
              <a:gd name="T46" fmla="*/ 1207261084 w 976"/>
              <a:gd name="T47" fmla="*/ 316617721 h 691"/>
              <a:gd name="T48" fmla="*/ 1083564981 w 976"/>
              <a:gd name="T49" fmla="*/ 385794790 h 691"/>
              <a:gd name="T50" fmla="*/ 947501470 w 976"/>
              <a:gd name="T51" fmla="*/ 417722919 h 691"/>
              <a:gd name="T52" fmla="*/ 806489540 w 976"/>
              <a:gd name="T53" fmla="*/ 393776007 h 691"/>
              <a:gd name="T54" fmla="*/ 719903526 w 976"/>
              <a:gd name="T55" fmla="*/ 327259344 h 691"/>
              <a:gd name="T56" fmla="*/ 747115599 w 976"/>
              <a:gd name="T57" fmla="*/ 220833335 h 691"/>
              <a:gd name="T58" fmla="*/ 808963651 w 976"/>
              <a:gd name="T59" fmla="*/ 117069313 h 691"/>
              <a:gd name="T60" fmla="*/ 766906913 w 976"/>
              <a:gd name="T61" fmla="*/ 21284882 h 691"/>
              <a:gd name="T62" fmla="*/ 576417682 w 976"/>
              <a:gd name="T63" fmla="*/ 0 h 691"/>
              <a:gd name="T64" fmla="*/ 309237210 w 976"/>
              <a:gd name="T65" fmla="*/ 37248953 h 691"/>
              <a:gd name="T66" fmla="*/ 116273820 w 976"/>
              <a:gd name="T67" fmla="*/ 82480753 h 691"/>
              <a:gd name="T68" fmla="*/ 141011782 w 976"/>
              <a:gd name="T69" fmla="*/ 218172930 h 691"/>
              <a:gd name="T70" fmla="*/ 108851487 w 976"/>
              <a:gd name="T71" fmla="*/ 343223408 h 691"/>
              <a:gd name="T72" fmla="*/ 44530861 w 976"/>
              <a:gd name="T73" fmla="*/ 505524559 h 691"/>
              <a:gd name="T74" fmla="*/ 2474112 w 976"/>
              <a:gd name="T75" fmla="*/ 659841129 h 691"/>
              <a:gd name="T76" fmla="*/ 32160307 w 976"/>
              <a:gd name="T77" fmla="*/ 795534861 h 691"/>
              <a:gd name="T78" fmla="*/ 163277206 w 976"/>
              <a:gd name="T79" fmla="*/ 819480142 h 691"/>
              <a:gd name="T80" fmla="*/ 277076915 w 976"/>
              <a:gd name="T81" fmla="*/ 702412511 h 691"/>
              <a:gd name="T82" fmla="*/ 338923394 w 976"/>
              <a:gd name="T83" fmla="*/ 574699997 h 691"/>
              <a:gd name="T84" fmla="*/ 465092133 w 976"/>
              <a:gd name="T85" fmla="*/ 545433904 h 691"/>
              <a:gd name="T86" fmla="*/ 588786664 w 976"/>
              <a:gd name="T87" fmla="*/ 603967720 h 691"/>
              <a:gd name="T88" fmla="*/ 628369291 w 976"/>
              <a:gd name="T89" fmla="*/ 747642668 h 691"/>
              <a:gd name="T90" fmla="*/ 556626369 w 976"/>
              <a:gd name="T91" fmla="*/ 901961073 h 691"/>
              <a:gd name="T92" fmla="*/ 437880060 w 976"/>
              <a:gd name="T93" fmla="*/ 1011047487 h 691"/>
              <a:gd name="T94" fmla="*/ 304288989 w 976"/>
              <a:gd name="T95" fmla="*/ 1045636021 h 691"/>
              <a:gd name="T96" fmla="*/ 178120298 w 976"/>
              <a:gd name="T97" fmla="*/ 1122794306 h 691"/>
              <a:gd name="T98" fmla="*/ 94008371 w 976"/>
              <a:gd name="T99" fmla="*/ 1250506821 h 691"/>
              <a:gd name="T100" fmla="*/ 81637817 w 976"/>
              <a:gd name="T101" fmla="*/ 1402162986 h 69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976"/>
              <a:gd name="T154" fmla="*/ 0 h 691"/>
              <a:gd name="T155" fmla="*/ 976 w 976"/>
              <a:gd name="T156" fmla="*/ 691 h 69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976" h="691">
                <a:moveTo>
                  <a:pt x="39" y="562"/>
                </a:moveTo>
                <a:lnTo>
                  <a:pt x="51" y="559"/>
                </a:lnTo>
                <a:lnTo>
                  <a:pt x="68" y="556"/>
                </a:lnTo>
                <a:lnTo>
                  <a:pt x="81" y="558"/>
                </a:lnTo>
                <a:lnTo>
                  <a:pt x="95" y="560"/>
                </a:lnTo>
                <a:lnTo>
                  <a:pt x="109" y="563"/>
                </a:lnTo>
                <a:lnTo>
                  <a:pt x="123" y="567"/>
                </a:lnTo>
                <a:lnTo>
                  <a:pt x="139" y="570"/>
                </a:lnTo>
                <a:lnTo>
                  <a:pt x="152" y="572"/>
                </a:lnTo>
                <a:lnTo>
                  <a:pt x="168" y="573"/>
                </a:lnTo>
                <a:lnTo>
                  <a:pt x="184" y="572"/>
                </a:lnTo>
                <a:lnTo>
                  <a:pt x="197" y="569"/>
                </a:lnTo>
                <a:lnTo>
                  <a:pt x="212" y="565"/>
                </a:lnTo>
                <a:lnTo>
                  <a:pt x="227" y="559"/>
                </a:lnTo>
                <a:lnTo>
                  <a:pt x="240" y="553"/>
                </a:lnTo>
                <a:lnTo>
                  <a:pt x="254" y="547"/>
                </a:lnTo>
                <a:lnTo>
                  <a:pt x="268" y="541"/>
                </a:lnTo>
                <a:lnTo>
                  <a:pt x="284" y="536"/>
                </a:lnTo>
                <a:lnTo>
                  <a:pt x="297" y="533"/>
                </a:lnTo>
                <a:lnTo>
                  <a:pt x="313" y="532"/>
                </a:lnTo>
                <a:lnTo>
                  <a:pt x="327" y="534"/>
                </a:lnTo>
                <a:lnTo>
                  <a:pt x="341" y="538"/>
                </a:lnTo>
                <a:lnTo>
                  <a:pt x="354" y="546"/>
                </a:lnTo>
                <a:lnTo>
                  <a:pt x="362" y="553"/>
                </a:lnTo>
                <a:lnTo>
                  <a:pt x="366" y="567"/>
                </a:lnTo>
                <a:lnTo>
                  <a:pt x="364" y="581"/>
                </a:lnTo>
                <a:lnTo>
                  <a:pt x="360" y="597"/>
                </a:lnTo>
                <a:lnTo>
                  <a:pt x="354" y="615"/>
                </a:lnTo>
                <a:lnTo>
                  <a:pt x="349" y="629"/>
                </a:lnTo>
                <a:lnTo>
                  <a:pt x="350" y="643"/>
                </a:lnTo>
                <a:lnTo>
                  <a:pt x="356" y="658"/>
                </a:lnTo>
                <a:lnTo>
                  <a:pt x="366" y="669"/>
                </a:lnTo>
                <a:lnTo>
                  <a:pt x="376" y="676"/>
                </a:lnTo>
                <a:lnTo>
                  <a:pt x="391" y="680"/>
                </a:lnTo>
                <a:lnTo>
                  <a:pt x="406" y="684"/>
                </a:lnTo>
                <a:lnTo>
                  <a:pt x="428" y="688"/>
                </a:lnTo>
                <a:lnTo>
                  <a:pt x="446" y="690"/>
                </a:lnTo>
                <a:lnTo>
                  <a:pt x="469" y="691"/>
                </a:lnTo>
                <a:lnTo>
                  <a:pt x="489" y="689"/>
                </a:lnTo>
                <a:lnTo>
                  <a:pt x="508" y="685"/>
                </a:lnTo>
                <a:lnTo>
                  <a:pt x="527" y="680"/>
                </a:lnTo>
                <a:lnTo>
                  <a:pt x="545" y="674"/>
                </a:lnTo>
                <a:lnTo>
                  <a:pt x="558" y="667"/>
                </a:lnTo>
                <a:lnTo>
                  <a:pt x="571" y="659"/>
                </a:lnTo>
                <a:lnTo>
                  <a:pt x="582" y="650"/>
                </a:lnTo>
                <a:lnTo>
                  <a:pt x="591" y="638"/>
                </a:lnTo>
                <a:lnTo>
                  <a:pt x="596" y="624"/>
                </a:lnTo>
                <a:lnTo>
                  <a:pt x="597" y="601"/>
                </a:lnTo>
                <a:lnTo>
                  <a:pt x="597" y="584"/>
                </a:lnTo>
                <a:lnTo>
                  <a:pt x="600" y="569"/>
                </a:lnTo>
                <a:lnTo>
                  <a:pt x="606" y="557"/>
                </a:lnTo>
                <a:lnTo>
                  <a:pt x="616" y="547"/>
                </a:lnTo>
                <a:lnTo>
                  <a:pt x="626" y="538"/>
                </a:lnTo>
                <a:lnTo>
                  <a:pt x="639" y="530"/>
                </a:lnTo>
                <a:lnTo>
                  <a:pt x="652" y="524"/>
                </a:lnTo>
                <a:lnTo>
                  <a:pt x="671" y="518"/>
                </a:lnTo>
                <a:lnTo>
                  <a:pt x="688" y="516"/>
                </a:lnTo>
                <a:lnTo>
                  <a:pt x="707" y="514"/>
                </a:lnTo>
                <a:lnTo>
                  <a:pt x="726" y="513"/>
                </a:lnTo>
                <a:lnTo>
                  <a:pt x="747" y="512"/>
                </a:lnTo>
                <a:lnTo>
                  <a:pt x="769" y="513"/>
                </a:lnTo>
                <a:lnTo>
                  <a:pt x="787" y="514"/>
                </a:lnTo>
                <a:lnTo>
                  <a:pt x="802" y="516"/>
                </a:lnTo>
                <a:lnTo>
                  <a:pt x="819" y="518"/>
                </a:lnTo>
                <a:lnTo>
                  <a:pt x="834" y="520"/>
                </a:lnTo>
                <a:lnTo>
                  <a:pt x="851" y="521"/>
                </a:lnTo>
                <a:lnTo>
                  <a:pt x="976" y="525"/>
                </a:lnTo>
                <a:lnTo>
                  <a:pt x="851" y="41"/>
                </a:lnTo>
                <a:lnTo>
                  <a:pt x="833" y="31"/>
                </a:lnTo>
                <a:lnTo>
                  <a:pt x="821" y="24"/>
                </a:lnTo>
                <a:lnTo>
                  <a:pt x="806" y="18"/>
                </a:lnTo>
                <a:lnTo>
                  <a:pt x="789" y="12"/>
                </a:lnTo>
                <a:lnTo>
                  <a:pt x="771" y="8"/>
                </a:lnTo>
                <a:lnTo>
                  <a:pt x="751" y="5"/>
                </a:lnTo>
                <a:lnTo>
                  <a:pt x="727" y="2"/>
                </a:lnTo>
                <a:lnTo>
                  <a:pt x="706" y="1"/>
                </a:lnTo>
                <a:lnTo>
                  <a:pt x="684" y="0"/>
                </a:lnTo>
                <a:lnTo>
                  <a:pt x="660" y="0"/>
                </a:lnTo>
                <a:lnTo>
                  <a:pt x="631" y="0"/>
                </a:lnTo>
                <a:lnTo>
                  <a:pt x="608" y="2"/>
                </a:lnTo>
                <a:lnTo>
                  <a:pt x="586" y="4"/>
                </a:lnTo>
                <a:lnTo>
                  <a:pt x="566" y="6"/>
                </a:lnTo>
                <a:lnTo>
                  <a:pt x="548" y="10"/>
                </a:lnTo>
                <a:lnTo>
                  <a:pt x="533" y="14"/>
                </a:lnTo>
                <a:lnTo>
                  <a:pt x="521" y="19"/>
                </a:lnTo>
                <a:lnTo>
                  <a:pt x="511" y="25"/>
                </a:lnTo>
                <a:lnTo>
                  <a:pt x="504" y="31"/>
                </a:lnTo>
                <a:lnTo>
                  <a:pt x="500" y="41"/>
                </a:lnTo>
                <a:lnTo>
                  <a:pt x="500" y="50"/>
                </a:lnTo>
                <a:lnTo>
                  <a:pt x="505" y="59"/>
                </a:lnTo>
                <a:lnTo>
                  <a:pt x="511" y="67"/>
                </a:lnTo>
                <a:lnTo>
                  <a:pt x="515" y="76"/>
                </a:lnTo>
                <a:lnTo>
                  <a:pt x="515" y="88"/>
                </a:lnTo>
                <a:lnTo>
                  <a:pt x="509" y="98"/>
                </a:lnTo>
                <a:lnTo>
                  <a:pt x="501" y="108"/>
                </a:lnTo>
                <a:lnTo>
                  <a:pt x="488" y="119"/>
                </a:lnTo>
                <a:lnTo>
                  <a:pt x="476" y="128"/>
                </a:lnTo>
                <a:lnTo>
                  <a:pt x="464" y="134"/>
                </a:lnTo>
                <a:lnTo>
                  <a:pt x="451" y="139"/>
                </a:lnTo>
                <a:lnTo>
                  <a:pt x="438" y="145"/>
                </a:lnTo>
                <a:lnTo>
                  <a:pt x="424" y="149"/>
                </a:lnTo>
                <a:lnTo>
                  <a:pt x="409" y="152"/>
                </a:lnTo>
                <a:lnTo>
                  <a:pt x="395" y="154"/>
                </a:lnTo>
                <a:lnTo>
                  <a:pt x="383" y="157"/>
                </a:lnTo>
                <a:lnTo>
                  <a:pt x="366" y="157"/>
                </a:lnTo>
                <a:lnTo>
                  <a:pt x="352" y="154"/>
                </a:lnTo>
                <a:lnTo>
                  <a:pt x="338" y="152"/>
                </a:lnTo>
                <a:lnTo>
                  <a:pt x="326" y="148"/>
                </a:lnTo>
                <a:lnTo>
                  <a:pt x="313" y="143"/>
                </a:lnTo>
                <a:lnTo>
                  <a:pt x="302" y="137"/>
                </a:lnTo>
                <a:lnTo>
                  <a:pt x="294" y="130"/>
                </a:lnTo>
                <a:lnTo>
                  <a:pt x="291" y="123"/>
                </a:lnTo>
                <a:lnTo>
                  <a:pt x="290" y="116"/>
                </a:lnTo>
                <a:lnTo>
                  <a:pt x="291" y="105"/>
                </a:lnTo>
                <a:lnTo>
                  <a:pt x="294" y="95"/>
                </a:lnTo>
                <a:lnTo>
                  <a:pt x="302" y="83"/>
                </a:lnTo>
                <a:lnTo>
                  <a:pt x="311" y="71"/>
                </a:lnTo>
                <a:lnTo>
                  <a:pt x="318" y="62"/>
                </a:lnTo>
                <a:lnTo>
                  <a:pt x="323" y="55"/>
                </a:lnTo>
                <a:lnTo>
                  <a:pt x="327" y="44"/>
                </a:lnTo>
                <a:lnTo>
                  <a:pt x="330" y="33"/>
                </a:lnTo>
                <a:lnTo>
                  <a:pt x="327" y="23"/>
                </a:lnTo>
                <a:lnTo>
                  <a:pt x="321" y="15"/>
                </a:lnTo>
                <a:lnTo>
                  <a:pt x="310" y="8"/>
                </a:lnTo>
                <a:lnTo>
                  <a:pt x="297" y="5"/>
                </a:lnTo>
                <a:lnTo>
                  <a:pt x="285" y="2"/>
                </a:lnTo>
                <a:lnTo>
                  <a:pt x="268" y="0"/>
                </a:lnTo>
                <a:lnTo>
                  <a:pt x="233" y="0"/>
                </a:lnTo>
                <a:lnTo>
                  <a:pt x="207" y="2"/>
                </a:lnTo>
                <a:lnTo>
                  <a:pt x="184" y="5"/>
                </a:lnTo>
                <a:lnTo>
                  <a:pt x="153" y="9"/>
                </a:lnTo>
                <a:lnTo>
                  <a:pt x="125" y="14"/>
                </a:lnTo>
                <a:lnTo>
                  <a:pt x="94" y="19"/>
                </a:lnTo>
                <a:lnTo>
                  <a:pt x="74" y="23"/>
                </a:lnTo>
                <a:lnTo>
                  <a:pt x="56" y="27"/>
                </a:lnTo>
                <a:lnTo>
                  <a:pt x="47" y="31"/>
                </a:lnTo>
                <a:lnTo>
                  <a:pt x="50" y="41"/>
                </a:lnTo>
                <a:lnTo>
                  <a:pt x="54" y="56"/>
                </a:lnTo>
                <a:lnTo>
                  <a:pt x="56" y="70"/>
                </a:lnTo>
                <a:lnTo>
                  <a:pt x="57" y="82"/>
                </a:lnTo>
                <a:lnTo>
                  <a:pt x="55" y="95"/>
                </a:lnTo>
                <a:lnTo>
                  <a:pt x="52" y="106"/>
                </a:lnTo>
                <a:lnTo>
                  <a:pt x="48" y="119"/>
                </a:lnTo>
                <a:lnTo>
                  <a:pt x="44" y="129"/>
                </a:lnTo>
                <a:lnTo>
                  <a:pt x="39" y="144"/>
                </a:lnTo>
                <a:lnTo>
                  <a:pt x="33" y="160"/>
                </a:lnTo>
                <a:lnTo>
                  <a:pt x="27" y="175"/>
                </a:lnTo>
                <a:lnTo>
                  <a:pt x="18" y="190"/>
                </a:lnTo>
                <a:lnTo>
                  <a:pt x="13" y="205"/>
                </a:lnTo>
                <a:lnTo>
                  <a:pt x="9" y="217"/>
                </a:lnTo>
                <a:lnTo>
                  <a:pt x="5" y="230"/>
                </a:lnTo>
                <a:lnTo>
                  <a:pt x="1" y="248"/>
                </a:lnTo>
                <a:lnTo>
                  <a:pt x="0" y="263"/>
                </a:lnTo>
                <a:lnTo>
                  <a:pt x="2" y="276"/>
                </a:lnTo>
                <a:lnTo>
                  <a:pt x="6" y="290"/>
                </a:lnTo>
                <a:lnTo>
                  <a:pt x="13" y="299"/>
                </a:lnTo>
                <a:lnTo>
                  <a:pt x="22" y="307"/>
                </a:lnTo>
                <a:lnTo>
                  <a:pt x="35" y="311"/>
                </a:lnTo>
                <a:lnTo>
                  <a:pt x="48" y="311"/>
                </a:lnTo>
                <a:lnTo>
                  <a:pt x="66" y="308"/>
                </a:lnTo>
                <a:lnTo>
                  <a:pt x="81" y="301"/>
                </a:lnTo>
                <a:lnTo>
                  <a:pt x="94" y="293"/>
                </a:lnTo>
                <a:lnTo>
                  <a:pt x="105" y="280"/>
                </a:lnTo>
                <a:lnTo>
                  <a:pt x="112" y="264"/>
                </a:lnTo>
                <a:lnTo>
                  <a:pt x="114" y="249"/>
                </a:lnTo>
                <a:lnTo>
                  <a:pt x="119" y="236"/>
                </a:lnTo>
                <a:lnTo>
                  <a:pt x="127" y="225"/>
                </a:lnTo>
                <a:lnTo>
                  <a:pt x="137" y="216"/>
                </a:lnTo>
                <a:lnTo>
                  <a:pt x="150" y="209"/>
                </a:lnTo>
                <a:lnTo>
                  <a:pt x="163" y="206"/>
                </a:lnTo>
                <a:lnTo>
                  <a:pt x="174" y="205"/>
                </a:lnTo>
                <a:lnTo>
                  <a:pt x="188" y="205"/>
                </a:lnTo>
                <a:lnTo>
                  <a:pt x="203" y="207"/>
                </a:lnTo>
                <a:lnTo>
                  <a:pt x="215" y="211"/>
                </a:lnTo>
                <a:lnTo>
                  <a:pt x="227" y="217"/>
                </a:lnTo>
                <a:lnTo>
                  <a:pt x="238" y="227"/>
                </a:lnTo>
                <a:lnTo>
                  <a:pt x="246" y="238"/>
                </a:lnTo>
                <a:lnTo>
                  <a:pt x="253" y="253"/>
                </a:lnTo>
                <a:lnTo>
                  <a:pt x="255" y="267"/>
                </a:lnTo>
                <a:lnTo>
                  <a:pt x="254" y="281"/>
                </a:lnTo>
                <a:lnTo>
                  <a:pt x="250" y="296"/>
                </a:lnTo>
                <a:lnTo>
                  <a:pt x="244" y="311"/>
                </a:lnTo>
                <a:lnTo>
                  <a:pt x="236" y="325"/>
                </a:lnTo>
                <a:lnTo>
                  <a:pt x="225" y="339"/>
                </a:lnTo>
                <a:lnTo>
                  <a:pt x="214" y="350"/>
                </a:lnTo>
                <a:lnTo>
                  <a:pt x="201" y="363"/>
                </a:lnTo>
                <a:lnTo>
                  <a:pt x="190" y="372"/>
                </a:lnTo>
                <a:lnTo>
                  <a:pt x="177" y="380"/>
                </a:lnTo>
                <a:lnTo>
                  <a:pt x="166" y="384"/>
                </a:lnTo>
                <a:lnTo>
                  <a:pt x="150" y="388"/>
                </a:lnTo>
                <a:lnTo>
                  <a:pt x="137" y="390"/>
                </a:lnTo>
                <a:lnTo>
                  <a:pt x="123" y="393"/>
                </a:lnTo>
                <a:lnTo>
                  <a:pt x="111" y="397"/>
                </a:lnTo>
                <a:lnTo>
                  <a:pt x="95" y="405"/>
                </a:lnTo>
                <a:lnTo>
                  <a:pt x="82" y="413"/>
                </a:lnTo>
                <a:lnTo>
                  <a:pt x="72" y="422"/>
                </a:lnTo>
                <a:lnTo>
                  <a:pt x="60" y="433"/>
                </a:lnTo>
                <a:lnTo>
                  <a:pt x="52" y="444"/>
                </a:lnTo>
                <a:lnTo>
                  <a:pt x="43" y="458"/>
                </a:lnTo>
                <a:lnTo>
                  <a:pt x="38" y="470"/>
                </a:lnTo>
                <a:lnTo>
                  <a:pt x="33" y="485"/>
                </a:lnTo>
                <a:lnTo>
                  <a:pt x="31" y="499"/>
                </a:lnTo>
                <a:lnTo>
                  <a:pt x="31" y="511"/>
                </a:lnTo>
                <a:lnTo>
                  <a:pt x="33" y="527"/>
                </a:lnTo>
                <a:lnTo>
                  <a:pt x="36" y="545"/>
                </a:lnTo>
                <a:lnTo>
                  <a:pt x="39" y="562"/>
                </a:lnTo>
                <a:close/>
              </a:path>
            </a:pathLst>
          </a:custGeom>
          <a:solidFill>
            <a:srgbClr val="FFFFCC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6102018" y="2832972"/>
            <a:ext cx="1567735" cy="1068287"/>
          </a:xfrm>
          <a:custGeom>
            <a:avLst/>
            <a:gdLst>
              <a:gd name="T0" fmla="*/ 2147483647 w 1165"/>
              <a:gd name="T1" fmla="*/ 535731836 h 735"/>
              <a:gd name="T2" fmla="*/ 2147483647 w 1165"/>
              <a:gd name="T3" fmla="*/ 763814940 h 735"/>
              <a:gd name="T4" fmla="*/ 2147483647 w 1165"/>
              <a:gd name="T5" fmla="*/ 970681668 h 735"/>
              <a:gd name="T6" fmla="*/ 2147483647 w 1165"/>
              <a:gd name="T7" fmla="*/ 1105939798 h 735"/>
              <a:gd name="T8" fmla="*/ 2147483647 w 1165"/>
              <a:gd name="T9" fmla="*/ 1015767712 h 735"/>
              <a:gd name="T10" fmla="*/ 2147483647 w 1165"/>
              <a:gd name="T11" fmla="*/ 843378737 h 735"/>
              <a:gd name="T12" fmla="*/ 2147483647 w 1165"/>
              <a:gd name="T13" fmla="*/ 838074593 h 735"/>
              <a:gd name="T14" fmla="*/ 2147483647 w 1165"/>
              <a:gd name="T15" fmla="*/ 965377524 h 735"/>
              <a:gd name="T16" fmla="*/ 2147483647 w 1165"/>
              <a:gd name="T17" fmla="*/ 1119200974 h 735"/>
              <a:gd name="T18" fmla="*/ 2147483647 w 1165"/>
              <a:gd name="T19" fmla="*/ 1283632714 h 735"/>
              <a:gd name="T20" fmla="*/ 2147483647 w 1165"/>
              <a:gd name="T21" fmla="*/ 1334022902 h 735"/>
              <a:gd name="T22" fmla="*/ 2147483647 w 1165"/>
              <a:gd name="T23" fmla="*/ 1442760309 h 735"/>
              <a:gd name="T24" fmla="*/ 2147483647 w 1165"/>
              <a:gd name="T25" fmla="*/ 1639018544 h 735"/>
              <a:gd name="T26" fmla="*/ 2147483647 w 1165"/>
              <a:gd name="T27" fmla="*/ 1739800956 h 735"/>
              <a:gd name="T28" fmla="*/ 2119233744 w 1165"/>
              <a:gd name="T29" fmla="*/ 1729191038 h 735"/>
              <a:gd name="T30" fmla="*/ 1882668752 w 1165"/>
              <a:gd name="T31" fmla="*/ 1803450691 h 735"/>
              <a:gd name="T32" fmla="*/ 1648566752 w 1165"/>
              <a:gd name="T33" fmla="*/ 1901579809 h 735"/>
              <a:gd name="T34" fmla="*/ 1384894325 w 1165"/>
              <a:gd name="T35" fmla="*/ 1944014594 h 735"/>
              <a:gd name="T36" fmla="*/ 1239505570 w 1165"/>
              <a:gd name="T37" fmla="*/ 1837928445 h 735"/>
              <a:gd name="T38" fmla="*/ 1318360568 w 1165"/>
              <a:gd name="T39" fmla="*/ 1686757474 h 735"/>
              <a:gd name="T40" fmla="*/ 1520427970 w 1165"/>
              <a:gd name="T41" fmla="*/ 1596585388 h 735"/>
              <a:gd name="T42" fmla="*/ 1668281679 w 1165"/>
              <a:gd name="T43" fmla="*/ 1493152125 h 735"/>
              <a:gd name="T44" fmla="*/ 1569711362 w 1165"/>
              <a:gd name="T45" fmla="*/ 1395023007 h 735"/>
              <a:gd name="T46" fmla="*/ 1345467611 w 1165"/>
              <a:gd name="T47" fmla="*/ 1405631297 h 735"/>
              <a:gd name="T48" fmla="*/ 1136008092 w 1165"/>
              <a:gd name="T49" fmla="*/ 1490499239 h 735"/>
              <a:gd name="T50" fmla="*/ 899443100 w 1165"/>
              <a:gd name="T51" fmla="*/ 1639018544 h 735"/>
              <a:gd name="T52" fmla="*/ 620985066 w 1165"/>
              <a:gd name="T53" fmla="*/ 1729191038 h 735"/>
              <a:gd name="T54" fmla="*/ 344991693 w 1165"/>
              <a:gd name="T55" fmla="*/ 1747756359 h 735"/>
              <a:gd name="T56" fmla="*/ 480523866 w 1165"/>
              <a:gd name="T57" fmla="*/ 1572715923 h 735"/>
              <a:gd name="T58" fmla="*/ 584021345 w 1165"/>
              <a:gd name="T59" fmla="*/ 1384414718 h 735"/>
              <a:gd name="T60" fmla="*/ 537200945 w 1165"/>
              <a:gd name="T61" fmla="*/ 1222634237 h 735"/>
              <a:gd name="T62" fmla="*/ 406597895 w 1165"/>
              <a:gd name="T63" fmla="*/ 1227938381 h 735"/>
              <a:gd name="T64" fmla="*/ 298171293 w 1165"/>
              <a:gd name="T65" fmla="*/ 1371153542 h 735"/>
              <a:gd name="T66" fmla="*/ 135532125 w 1165"/>
              <a:gd name="T67" fmla="*/ 1424196617 h 735"/>
              <a:gd name="T68" fmla="*/ 9856682 w 1165"/>
              <a:gd name="T69" fmla="*/ 1299545147 h 735"/>
              <a:gd name="T70" fmla="*/ 39428296 w 1165"/>
              <a:gd name="T71" fmla="*/ 1129809263 h 735"/>
              <a:gd name="T72" fmla="*/ 211924179 w 1165"/>
              <a:gd name="T73" fmla="*/ 1013114825 h 735"/>
              <a:gd name="T74" fmla="*/ 322813774 w 1165"/>
              <a:gd name="T75" fmla="*/ 830117561 h 735"/>
              <a:gd name="T76" fmla="*/ 253815455 w 1165"/>
              <a:gd name="T77" fmla="*/ 594077427 h 735"/>
              <a:gd name="T78" fmla="*/ 229172974 w 1165"/>
              <a:gd name="T79" fmla="*/ 363342964 h 735"/>
              <a:gd name="T80" fmla="*/ 448489269 w 1165"/>
              <a:gd name="T81" fmla="*/ 395167831 h 735"/>
              <a:gd name="T82" fmla="*/ 793480863 w 1165"/>
              <a:gd name="T83" fmla="*/ 408429007 h 735"/>
              <a:gd name="T84" fmla="*/ 980762659 w 1165"/>
              <a:gd name="T85" fmla="*/ 347428901 h 735"/>
              <a:gd name="T86" fmla="*/ 985690214 w 1165"/>
              <a:gd name="T87" fmla="*/ 198909545 h 735"/>
              <a:gd name="T88" fmla="*/ 1042367292 w 1165"/>
              <a:gd name="T89" fmla="*/ 53043087 h 735"/>
              <a:gd name="T90" fmla="*/ 1264148051 w 1165"/>
              <a:gd name="T91" fmla="*/ 0 h 735"/>
              <a:gd name="T92" fmla="*/ 1473607570 w 1165"/>
              <a:gd name="T93" fmla="*/ 47738943 h 735"/>
              <a:gd name="T94" fmla="*/ 1542605889 w 1165"/>
              <a:gd name="T95" fmla="*/ 182997111 h 735"/>
              <a:gd name="T96" fmla="*/ 1478535125 w 1165"/>
              <a:gd name="T97" fmla="*/ 358038819 h 735"/>
              <a:gd name="T98" fmla="*/ 1616531762 w 1165"/>
              <a:gd name="T99" fmla="*/ 453515152 h 735"/>
              <a:gd name="T100" fmla="*/ 1887597876 w 1165"/>
              <a:gd name="T101" fmla="*/ 450862266 h 735"/>
              <a:gd name="T102" fmla="*/ 2147483647 w 1165"/>
              <a:gd name="T103" fmla="*/ 384559542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66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4649958" y="1448733"/>
            <a:ext cx="1155388" cy="949273"/>
          </a:xfrm>
          <a:custGeom>
            <a:avLst/>
            <a:gdLst>
              <a:gd name="T0" fmla="*/ 2023403860 w 858"/>
              <a:gd name="T1" fmla="*/ 0 h 652"/>
              <a:gd name="T2" fmla="*/ 2001195210 w 858"/>
              <a:gd name="T3" fmla="*/ 90481526 h 652"/>
              <a:gd name="T4" fmla="*/ 2043144707 w 858"/>
              <a:gd name="T5" fmla="*/ 183625377 h 652"/>
              <a:gd name="T6" fmla="*/ 2090028237 w 858"/>
              <a:gd name="T7" fmla="*/ 263460895 h 652"/>
              <a:gd name="T8" fmla="*/ 2117170921 w 858"/>
              <a:gd name="T9" fmla="*/ 356604720 h 652"/>
              <a:gd name="T10" fmla="*/ 2109767514 w 858"/>
              <a:gd name="T11" fmla="*/ 431118903 h 652"/>
              <a:gd name="T12" fmla="*/ 2077689226 w 858"/>
              <a:gd name="T13" fmla="*/ 505632984 h 652"/>
              <a:gd name="T14" fmla="*/ 1998727408 w 858"/>
              <a:gd name="T15" fmla="*/ 545551533 h 652"/>
              <a:gd name="T16" fmla="*/ 1902492544 w 858"/>
              <a:gd name="T17" fmla="*/ 516277387 h 652"/>
              <a:gd name="T18" fmla="*/ 1811193286 w 858"/>
              <a:gd name="T19" fmla="*/ 457730725 h 652"/>
              <a:gd name="T20" fmla="*/ 1737165501 w 858"/>
              <a:gd name="T21" fmla="*/ 412490688 h 652"/>
              <a:gd name="T22" fmla="*/ 1650801847 w 858"/>
              <a:gd name="T23" fmla="*/ 407167671 h 652"/>
              <a:gd name="T24" fmla="*/ 1571839636 w 858"/>
              <a:gd name="T25" fmla="*/ 452409339 h 652"/>
              <a:gd name="T26" fmla="*/ 1507683060 w 858"/>
              <a:gd name="T27" fmla="*/ 550874550 h 652"/>
              <a:gd name="T28" fmla="*/ 1490410015 w 858"/>
              <a:gd name="T29" fmla="*/ 662644856 h 652"/>
              <a:gd name="T30" fmla="*/ 1517552698 w 858"/>
              <a:gd name="T31" fmla="*/ 771756101 h 652"/>
              <a:gd name="T32" fmla="*/ 1579241472 w 858"/>
              <a:gd name="T33" fmla="*/ 859577113 h 652"/>
              <a:gd name="T34" fmla="*/ 1690281970 w 858"/>
              <a:gd name="T35" fmla="*/ 923445160 h 652"/>
              <a:gd name="T36" fmla="*/ 1845739376 w 858"/>
              <a:gd name="T37" fmla="*/ 936751887 h 652"/>
              <a:gd name="T38" fmla="*/ 1971584725 w 858"/>
              <a:gd name="T39" fmla="*/ 939412579 h 652"/>
              <a:gd name="T40" fmla="*/ 2040676905 w 858"/>
              <a:gd name="T41" fmla="*/ 1021910370 h 652"/>
              <a:gd name="T42" fmla="*/ 2030805696 w 858"/>
              <a:gd name="T43" fmla="*/ 1123037905 h 652"/>
              <a:gd name="T44" fmla="*/ 1978988131 w 858"/>
              <a:gd name="T45" fmla="*/ 1242791921 h 652"/>
              <a:gd name="T46" fmla="*/ 1779114998 w 858"/>
              <a:gd name="T47" fmla="*/ 1325291344 h 652"/>
              <a:gd name="T48" fmla="*/ 1596514517 w 858"/>
              <a:gd name="T49" fmla="*/ 1309323924 h 652"/>
              <a:gd name="T50" fmla="*/ 1374434304 w 858"/>
              <a:gd name="T51" fmla="*/ 1288033487 h 652"/>
              <a:gd name="T52" fmla="*/ 1253522989 w 858"/>
              <a:gd name="T53" fmla="*/ 1309323924 h 652"/>
              <a:gd name="T54" fmla="*/ 1206639459 w 858"/>
              <a:gd name="T55" fmla="*/ 1373193602 h 652"/>
              <a:gd name="T56" fmla="*/ 1238717747 w 858"/>
              <a:gd name="T57" fmla="*/ 1458352086 h 652"/>
              <a:gd name="T58" fmla="*/ 1260926396 w 858"/>
              <a:gd name="T59" fmla="*/ 1554156604 h 652"/>
              <a:gd name="T60" fmla="*/ 1216509097 w 858"/>
              <a:gd name="T61" fmla="*/ 1641977412 h 652"/>
              <a:gd name="T62" fmla="*/ 1120274234 w 858"/>
              <a:gd name="T63" fmla="*/ 1705845459 h 652"/>
              <a:gd name="T64" fmla="*/ 1006766325 w 858"/>
              <a:gd name="T65" fmla="*/ 1729796997 h 652"/>
              <a:gd name="T66" fmla="*/ 905595857 w 858"/>
              <a:gd name="T67" fmla="*/ 1729796997 h 652"/>
              <a:gd name="T68" fmla="*/ 826634039 w 858"/>
              <a:gd name="T69" fmla="*/ 1708507783 h 652"/>
              <a:gd name="T70" fmla="*/ 762477267 w 858"/>
              <a:gd name="T71" fmla="*/ 1649961122 h 652"/>
              <a:gd name="T72" fmla="*/ 703256296 w 858"/>
              <a:gd name="T73" fmla="*/ 1572784717 h 652"/>
              <a:gd name="T74" fmla="*/ 639099721 w 858"/>
              <a:gd name="T75" fmla="*/ 1479642523 h 652"/>
              <a:gd name="T76" fmla="*/ 552734495 w 858"/>
              <a:gd name="T77" fmla="*/ 1407789135 h 652"/>
              <a:gd name="T78" fmla="*/ 439226587 w 858"/>
              <a:gd name="T79" fmla="*/ 1375854295 h 652"/>
              <a:gd name="T80" fmla="*/ 303509931 w 858"/>
              <a:gd name="T81" fmla="*/ 1370531278 h 652"/>
              <a:gd name="T82" fmla="*/ 167794895 w 858"/>
              <a:gd name="T83" fmla="*/ 1389161022 h 652"/>
              <a:gd name="T84" fmla="*/ 0 w 858"/>
              <a:gd name="T85" fmla="*/ 1423756554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7437042" y="1529492"/>
            <a:ext cx="1144501" cy="908185"/>
          </a:xfrm>
          <a:custGeom>
            <a:avLst/>
            <a:gdLst>
              <a:gd name="T0" fmla="*/ 89233628 w 848"/>
              <a:gd name="T1" fmla="*/ 0 h 626"/>
              <a:gd name="T2" fmla="*/ 2101957691 w 848"/>
              <a:gd name="T3" fmla="*/ 1347610176 h 626"/>
              <a:gd name="T4" fmla="*/ 2027595830 w 848"/>
              <a:gd name="T5" fmla="*/ 1302690068 h 626"/>
              <a:gd name="T6" fmla="*/ 1948276197 w 848"/>
              <a:gd name="T7" fmla="*/ 1270982329 h 626"/>
              <a:gd name="T8" fmla="*/ 1854084821 w 848"/>
              <a:gd name="T9" fmla="*/ 1252485336 h 626"/>
              <a:gd name="T10" fmla="*/ 1742543603 w 848"/>
              <a:gd name="T11" fmla="*/ 1241916089 h 626"/>
              <a:gd name="T12" fmla="*/ 1628520745 w 848"/>
              <a:gd name="T13" fmla="*/ 1239272965 h 626"/>
              <a:gd name="T14" fmla="*/ 1499628111 w 848"/>
              <a:gd name="T15" fmla="*/ 1244557588 h 626"/>
              <a:gd name="T16" fmla="*/ 1395521191 w 848"/>
              <a:gd name="T17" fmla="*/ 1255128460 h 626"/>
              <a:gd name="T18" fmla="*/ 1313723459 w 848"/>
              <a:gd name="T19" fmla="*/ 1276266952 h 626"/>
              <a:gd name="T20" fmla="*/ 1259191112 w 848"/>
              <a:gd name="T21" fmla="*/ 1305333192 h 626"/>
              <a:gd name="T22" fmla="*/ 1231925726 w 848"/>
              <a:gd name="T23" fmla="*/ 1347610176 h 626"/>
              <a:gd name="T24" fmla="*/ 1244319370 w 848"/>
              <a:gd name="T25" fmla="*/ 1395173410 h 626"/>
              <a:gd name="T26" fmla="*/ 1269106657 w 848"/>
              <a:gd name="T27" fmla="*/ 1440093519 h 626"/>
              <a:gd name="T28" fmla="*/ 1254233340 w 848"/>
              <a:gd name="T29" fmla="*/ 1498225998 h 626"/>
              <a:gd name="T30" fmla="*/ 1202180667 w 848"/>
              <a:gd name="T31" fmla="*/ 1553716979 h 626"/>
              <a:gd name="T32" fmla="*/ 1142692123 w 848"/>
              <a:gd name="T33" fmla="*/ 1593352465 h 626"/>
              <a:gd name="T34" fmla="*/ 1078244232 w 848"/>
              <a:gd name="T35" fmla="*/ 1622418704 h 626"/>
              <a:gd name="T36" fmla="*/ 1006362044 w 848"/>
              <a:gd name="T37" fmla="*/ 1640914072 h 626"/>
              <a:gd name="T38" fmla="*/ 941915727 w 848"/>
              <a:gd name="T39" fmla="*/ 1654126443 h 626"/>
              <a:gd name="T40" fmla="*/ 865074193 w 848"/>
              <a:gd name="T41" fmla="*/ 1646198695 h 626"/>
              <a:gd name="T42" fmla="*/ 800627679 w 848"/>
              <a:gd name="T43" fmla="*/ 1630344826 h 626"/>
              <a:gd name="T44" fmla="*/ 741139135 w 848"/>
              <a:gd name="T45" fmla="*/ 1601278586 h 626"/>
              <a:gd name="T46" fmla="*/ 713872175 w 848"/>
              <a:gd name="T47" fmla="*/ 1564286225 h 626"/>
              <a:gd name="T48" fmla="*/ 713872175 w 848"/>
              <a:gd name="T49" fmla="*/ 1516722992 h 626"/>
              <a:gd name="T50" fmla="*/ 741139135 w 848"/>
              <a:gd name="T51" fmla="*/ 1458590512 h 626"/>
              <a:gd name="T52" fmla="*/ 780798165 w 848"/>
              <a:gd name="T53" fmla="*/ 1403101157 h 626"/>
              <a:gd name="T54" fmla="*/ 803105778 w 848"/>
              <a:gd name="T55" fmla="*/ 1355537924 h 626"/>
              <a:gd name="T56" fmla="*/ 803105778 w 848"/>
              <a:gd name="T57" fmla="*/ 1300048569 h 626"/>
              <a:gd name="T58" fmla="*/ 760968650 w 848"/>
              <a:gd name="T59" fmla="*/ 1260413083 h 626"/>
              <a:gd name="T60" fmla="*/ 699000432 w 848"/>
              <a:gd name="T61" fmla="*/ 1244557588 h 626"/>
              <a:gd name="T62" fmla="*/ 570106225 w 848"/>
              <a:gd name="T63" fmla="*/ 1239272965 h 626"/>
              <a:gd name="T64" fmla="*/ 448649463 w 848"/>
              <a:gd name="T65" fmla="*/ 1252485336 h 626"/>
              <a:gd name="T66" fmla="*/ 302403741 w 848"/>
              <a:gd name="T67" fmla="*/ 1276266952 h 626"/>
              <a:gd name="T68" fmla="*/ 171031385 w 848"/>
              <a:gd name="T69" fmla="*/ 1300048569 h 626"/>
              <a:gd name="T70" fmla="*/ 109063168 w 848"/>
              <a:gd name="T71" fmla="*/ 1321187061 h 626"/>
              <a:gd name="T72" fmla="*/ 79319658 w 848"/>
              <a:gd name="T73" fmla="*/ 1260413083 h 626"/>
              <a:gd name="T74" fmla="*/ 49574586 w 848"/>
              <a:gd name="T75" fmla="*/ 1189068233 h 626"/>
              <a:gd name="T76" fmla="*/ 32223171 w 848"/>
              <a:gd name="T77" fmla="*/ 1096584891 h 626"/>
              <a:gd name="T78" fmla="*/ 42138715 w 848"/>
              <a:gd name="T79" fmla="*/ 1006744673 h 626"/>
              <a:gd name="T80" fmla="*/ 86755529 w 848"/>
              <a:gd name="T81" fmla="*/ 908976708 h 626"/>
              <a:gd name="T82" fmla="*/ 148723772 w 848"/>
              <a:gd name="T83" fmla="*/ 829705533 h 626"/>
              <a:gd name="T84" fmla="*/ 228041880 w 848"/>
              <a:gd name="T85" fmla="*/ 779500801 h 626"/>
              <a:gd name="T86" fmla="*/ 309841187 w 848"/>
              <a:gd name="T87" fmla="*/ 742506814 h 626"/>
              <a:gd name="T88" fmla="*/ 401552889 w 848"/>
              <a:gd name="T89" fmla="*/ 697586705 h 626"/>
              <a:gd name="T90" fmla="*/ 466000879 w 848"/>
              <a:gd name="T91" fmla="*/ 655308095 h 626"/>
              <a:gd name="T92" fmla="*/ 518053552 w 848"/>
              <a:gd name="T93" fmla="*/ 599818740 h 626"/>
              <a:gd name="T94" fmla="*/ 550276710 w 848"/>
              <a:gd name="T95" fmla="*/ 525832391 h 626"/>
              <a:gd name="T96" fmla="*/ 547798611 w 848"/>
              <a:gd name="T97" fmla="*/ 441276796 h 626"/>
              <a:gd name="T98" fmla="*/ 503180235 w 848"/>
              <a:gd name="T99" fmla="*/ 367290346 h 626"/>
              <a:gd name="T100" fmla="*/ 431298047 w 848"/>
              <a:gd name="T101" fmla="*/ 327654860 h 626"/>
              <a:gd name="T102" fmla="*/ 361893860 w 848"/>
              <a:gd name="T103" fmla="*/ 340865605 h 626"/>
              <a:gd name="T104" fmla="*/ 299925642 w 848"/>
              <a:gd name="T105" fmla="*/ 396356586 h 626"/>
              <a:gd name="T106" fmla="*/ 245393296 w 848"/>
              <a:gd name="T107" fmla="*/ 459773790 h 626"/>
              <a:gd name="T108" fmla="*/ 183425029 w 848"/>
              <a:gd name="T109" fmla="*/ 486196905 h 626"/>
              <a:gd name="T110" fmla="*/ 99149173 w 848"/>
              <a:gd name="T111" fmla="*/ 478269158 h 626"/>
              <a:gd name="T112" fmla="*/ 44616814 w 848"/>
              <a:gd name="T113" fmla="*/ 428064426 h 626"/>
              <a:gd name="T114" fmla="*/ 9915548 w 848"/>
              <a:gd name="T115" fmla="*/ 362005723 h 626"/>
              <a:gd name="T116" fmla="*/ 0 w 848"/>
              <a:gd name="T117" fmla="*/ 285376250 h 626"/>
              <a:gd name="T118" fmla="*/ 9915548 w 848"/>
              <a:gd name="T119" fmla="*/ 200820604 h 626"/>
              <a:gd name="T120" fmla="*/ 37180943 w 848"/>
              <a:gd name="T121" fmla="*/ 100409489 h 626"/>
              <a:gd name="T122" fmla="*/ 64446341 w 848"/>
              <a:gd name="T123" fmla="*/ 39635499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99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4469068" y="2654809"/>
            <a:ext cx="1415316" cy="1030032"/>
          </a:xfrm>
          <a:custGeom>
            <a:avLst/>
            <a:gdLst>
              <a:gd name="T0" fmla="*/ 37086172 w 1050"/>
              <a:gd name="T1" fmla="*/ 1531550454 h 709"/>
              <a:gd name="T2" fmla="*/ 217570349 w 1050"/>
              <a:gd name="T3" fmla="*/ 1497104537 h 709"/>
              <a:gd name="T4" fmla="*/ 449972962 w 1050"/>
              <a:gd name="T5" fmla="*/ 1433509569 h 709"/>
              <a:gd name="T6" fmla="*/ 655181159 w 1050"/>
              <a:gd name="T7" fmla="*/ 1364616106 h 709"/>
              <a:gd name="T8" fmla="*/ 778800120 w 1050"/>
              <a:gd name="T9" fmla="*/ 1354017487 h 709"/>
              <a:gd name="T10" fmla="*/ 912307976 w 1050"/>
              <a:gd name="T11" fmla="*/ 1383164909 h 709"/>
              <a:gd name="T12" fmla="*/ 976590025 w 1050"/>
              <a:gd name="T13" fmla="*/ 1446758249 h 709"/>
              <a:gd name="T14" fmla="*/ 969173107 w 1050"/>
              <a:gd name="T15" fmla="*/ 1528900393 h 709"/>
              <a:gd name="T16" fmla="*/ 902419277 w 1050"/>
              <a:gd name="T17" fmla="*/ 1650788577 h 709"/>
              <a:gd name="T18" fmla="*/ 895002360 w 1050"/>
              <a:gd name="T19" fmla="*/ 1738229623 h 709"/>
              <a:gd name="T20" fmla="*/ 961756190 w 1050"/>
              <a:gd name="T21" fmla="*/ 1830972013 h 709"/>
              <a:gd name="T22" fmla="*/ 1073013097 w 1050"/>
              <a:gd name="T23" fmla="*/ 1873366487 h 709"/>
              <a:gd name="T24" fmla="*/ 1179326441 w 1050"/>
              <a:gd name="T25" fmla="*/ 1865417930 h 709"/>
              <a:gd name="T26" fmla="*/ 1293055130 w 1050"/>
              <a:gd name="T27" fmla="*/ 1809773148 h 709"/>
              <a:gd name="T28" fmla="*/ 1377116149 w 1050"/>
              <a:gd name="T29" fmla="*/ 1730281066 h 709"/>
              <a:gd name="T30" fmla="*/ 1409257173 w 1050"/>
              <a:gd name="T31" fmla="*/ 1611042536 h 709"/>
              <a:gd name="T32" fmla="*/ 1456232032 w 1050"/>
              <a:gd name="T33" fmla="*/ 1539499011 h 709"/>
              <a:gd name="T34" fmla="*/ 1597158182 w 1050"/>
              <a:gd name="T35" fmla="*/ 1486504290 h 709"/>
              <a:gd name="T36" fmla="*/ 1770225749 w 1050"/>
              <a:gd name="T37" fmla="*/ 1441459754 h 709"/>
              <a:gd name="T38" fmla="*/ 2111413388 w 1050"/>
              <a:gd name="T39" fmla="*/ 1412312332 h 709"/>
              <a:gd name="T40" fmla="*/ 2147483647 w 1050"/>
              <a:gd name="T41" fmla="*/ 1401713713 h 709"/>
              <a:gd name="T42" fmla="*/ 2147483647 w 1050"/>
              <a:gd name="T43" fmla="*/ 1319571569 h 709"/>
              <a:gd name="T44" fmla="*/ 2147483647 w 1050"/>
              <a:gd name="T45" fmla="*/ 1232129303 h 709"/>
              <a:gd name="T46" fmla="*/ 2147483647 w 1050"/>
              <a:gd name="T47" fmla="*/ 1142038602 h 709"/>
              <a:gd name="T48" fmla="*/ 2147483647 w 1050"/>
              <a:gd name="T49" fmla="*/ 1043997717 h 709"/>
              <a:gd name="T50" fmla="*/ 2147483647 w 1050"/>
              <a:gd name="T51" fmla="*/ 930059717 h 709"/>
              <a:gd name="T52" fmla="*/ 2147483647 w 1050"/>
              <a:gd name="T53" fmla="*/ 882363492 h 709"/>
              <a:gd name="T54" fmla="*/ 2147483647 w 1050"/>
              <a:gd name="T55" fmla="*/ 903562357 h 709"/>
              <a:gd name="T56" fmla="*/ 2147483647 w 1050"/>
              <a:gd name="T57" fmla="*/ 1012201861 h 709"/>
              <a:gd name="T58" fmla="*/ 2147483647 w 1050"/>
              <a:gd name="T59" fmla="*/ 1094342377 h 709"/>
              <a:gd name="T60" fmla="*/ 2131192359 w 1050"/>
              <a:gd name="T61" fmla="*/ 1099642500 h 709"/>
              <a:gd name="T62" fmla="*/ 2052076476 w 1050"/>
              <a:gd name="T63" fmla="*/ 1057246397 h 709"/>
              <a:gd name="T64" fmla="*/ 2012518534 w 1050"/>
              <a:gd name="T65" fmla="*/ 980404377 h 709"/>
              <a:gd name="T66" fmla="*/ 2007573398 w 1050"/>
              <a:gd name="T67" fmla="*/ 869114811 h 709"/>
              <a:gd name="T68" fmla="*/ 2066910311 w 1050"/>
              <a:gd name="T69" fmla="*/ 776373846 h 709"/>
              <a:gd name="T70" fmla="*/ 2147483647 w 1050"/>
              <a:gd name="T71" fmla="*/ 712780506 h 709"/>
              <a:gd name="T72" fmla="*/ 2147483647 w 1050"/>
              <a:gd name="T73" fmla="*/ 638586920 h 709"/>
              <a:gd name="T74" fmla="*/ 2147483647 w 1050"/>
              <a:gd name="T75" fmla="*/ 511400240 h 709"/>
              <a:gd name="T76" fmla="*/ 2147483647 w 1050"/>
              <a:gd name="T77" fmla="*/ 386861892 h 709"/>
              <a:gd name="T78" fmla="*/ 2147483647 w 1050"/>
              <a:gd name="T79" fmla="*/ 249074966 h 709"/>
              <a:gd name="T80" fmla="*/ 2147483647 w 1050"/>
              <a:gd name="T81" fmla="*/ 124538297 h 709"/>
              <a:gd name="T82" fmla="*/ 2147483647 w 1050"/>
              <a:gd name="T83" fmla="*/ 34445930 h 709"/>
              <a:gd name="T84" fmla="*/ 1903733409 w 1050"/>
              <a:gd name="T85" fmla="*/ 21197244 h 709"/>
              <a:gd name="T86" fmla="*/ 1681219594 w 1050"/>
              <a:gd name="T87" fmla="*/ 0 h 709"/>
              <a:gd name="T88" fmla="*/ 1560072022 w 1050"/>
              <a:gd name="T89" fmla="*/ 21197244 h 709"/>
              <a:gd name="T90" fmla="*/ 1513097163 w 1050"/>
              <a:gd name="T91" fmla="*/ 84792230 h 709"/>
              <a:gd name="T92" fmla="*/ 1545238187 w 1050"/>
              <a:gd name="T93" fmla="*/ 169582833 h 709"/>
              <a:gd name="T94" fmla="*/ 1567488939 w 1050"/>
              <a:gd name="T95" fmla="*/ 264973708 h 709"/>
              <a:gd name="T96" fmla="*/ 1522987434 w 1050"/>
              <a:gd name="T97" fmla="*/ 352415974 h 709"/>
              <a:gd name="T98" fmla="*/ 1426564362 w 1050"/>
              <a:gd name="T99" fmla="*/ 416009314 h 709"/>
              <a:gd name="T100" fmla="*/ 1312834101 w 1050"/>
              <a:gd name="T101" fmla="*/ 439856715 h 709"/>
              <a:gd name="T102" fmla="*/ 1211467465 w 1050"/>
              <a:gd name="T103" fmla="*/ 439856715 h 709"/>
              <a:gd name="T104" fmla="*/ 1132350009 w 1050"/>
              <a:gd name="T105" fmla="*/ 418659376 h 709"/>
              <a:gd name="T106" fmla="*/ 1068067961 w 1050"/>
              <a:gd name="T107" fmla="*/ 360364531 h 709"/>
              <a:gd name="T108" fmla="*/ 1008731049 w 1050"/>
              <a:gd name="T109" fmla="*/ 283522511 h 709"/>
              <a:gd name="T110" fmla="*/ 944449001 w 1050"/>
              <a:gd name="T111" fmla="*/ 190781698 h 709"/>
              <a:gd name="T112" fmla="*/ 857916200 w 1050"/>
              <a:gd name="T113" fmla="*/ 119238174 h 709"/>
              <a:gd name="T114" fmla="*/ 744187314 w 1050"/>
              <a:gd name="T115" fmla="*/ 87440664 h 709"/>
              <a:gd name="T116" fmla="*/ 608206300 w 1050"/>
              <a:gd name="T117" fmla="*/ 82142169 h 709"/>
              <a:gd name="T118" fmla="*/ 472225286 w 1050"/>
              <a:gd name="T119" fmla="*/ 100690972 h 709"/>
              <a:gd name="T120" fmla="*/ 304103150 w 1050"/>
              <a:gd name="T121" fmla="*/ 135136916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7C8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6013561" y="4353602"/>
            <a:ext cx="1362241" cy="926604"/>
          </a:xfrm>
          <a:custGeom>
            <a:avLst/>
            <a:gdLst>
              <a:gd name="T0" fmla="*/ 2147483647 w 1009"/>
              <a:gd name="T1" fmla="*/ 331479875 h 635"/>
              <a:gd name="T2" fmla="*/ 2048769686 w 1009"/>
              <a:gd name="T3" fmla="*/ 363558562 h 635"/>
              <a:gd name="T4" fmla="*/ 1850341747 w 1009"/>
              <a:gd name="T5" fmla="*/ 441082160 h 635"/>
              <a:gd name="T6" fmla="*/ 1622149145 w 1009"/>
              <a:gd name="T7" fmla="*/ 529298551 h 635"/>
              <a:gd name="T8" fmla="*/ 1426201694 w 1009"/>
              <a:gd name="T9" fmla="*/ 564050463 h 635"/>
              <a:gd name="T10" fmla="*/ 1289782781 w 1009"/>
              <a:gd name="T11" fmla="*/ 518605655 h 635"/>
              <a:gd name="T12" fmla="*/ 1250096564 w 1009"/>
              <a:gd name="T13" fmla="*/ 430389264 h 635"/>
              <a:gd name="T14" fmla="*/ 1312105590 w 1009"/>
              <a:gd name="T15" fmla="*/ 315440531 h 635"/>
              <a:gd name="T16" fmla="*/ 1451004989 w 1009"/>
              <a:gd name="T17" fmla="*/ 232570588 h 635"/>
              <a:gd name="T18" fmla="*/ 1612227197 w 1009"/>
              <a:gd name="T19" fmla="*/ 173759609 h 635"/>
              <a:gd name="T20" fmla="*/ 1676717104 w 1009"/>
              <a:gd name="T21" fmla="*/ 74850297 h 635"/>
              <a:gd name="T22" fmla="*/ 1584943415 w 1009"/>
              <a:gd name="T23" fmla="*/ 2673225 h 635"/>
              <a:gd name="T24" fmla="*/ 1386515476 w 1009"/>
              <a:gd name="T25" fmla="*/ 8019675 h 635"/>
              <a:gd name="T26" fmla="*/ 1193048512 w 1009"/>
              <a:gd name="T27" fmla="*/ 80196745 h 635"/>
              <a:gd name="T28" fmla="*/ 979739226 w 1009"/>
              <a:gd name="T29" fmla="*/ 208511521 h 635"/>
              <a:gd name="T30" fmla="*/ 768908655 w 1009"/>
              <a:gd name="T31" fmla="*/ 312767307 h 635"/>
              <a:gd name="T32" fmla="*/ 540716447 w 1009"/>
              <a:gd name="T33" fmla="*/ 355538890 h 635"/>
              <a:gd name="T34" fmla="*/ 344768897 w 1009"/>
              <a:gd name="T35" fmla="*/ 360885338 h 635"/>
              <a:gd name="T36" fmla="*/ 401816950 w 1009"/>
              <a:gd name="T37" fmla="*/ 588109478 h 635"/>
              <a:gd name="T38" fmla="*/ 456384613 w 1009"/>
              <a:gd name="T39" fmla="*/ 777908380 h 635"/>
              <a:gd name="T40" fmla="*/ 411738898 w 1009"/>
              <a:gd name="T41" fmla="*/ 892857215 h 635"/>
              <a:gd name="T42" fmla="*/ 317485115 w 1009"/>
              <a:gd name="T43" fmla="*/ 919589455 h 635"/>
              <a:gd name="T44" fmla="*/ 215789871 w 1009"/>
              <a:gd name="T45" fmla="*/ 876817872 h 635"/>
              <a:gd name="T46" fmla="*/ 96734294 w 1009"/>
              <a:gd name="T47" fmla="*/ 842065756 h 635"/>
              <a:gd name="T48" fmla="*/ 17361840 w 1009"/>
              <a:gd name="T49" fmla="*/ 922262679 h 635"/>
              <a:gd name="T50" fmla="*/ 4960976 w 1009"/>
              <a:gd name="T51" fmla="*/ 1058597102 h 635"/>
              <a:gd name="T52" fmla="*/ 71929424 w 1009"/>
              <a:gd name="T53" fmla="*/ 1208297644 h 635"/>
              <a:gd name="T54" fmla="*/ 208349985 w 1009"/>
              <a:gd name="T55" fmla="*/ 1280474691 h 635"/>
              <a:gd name="T56" fmla="*/ 379494141 w 1009"/>
              <a:gd name="T57" fmla="*/ 1280474691 h 635"/>
              <a:gd name="T58" fmla="*/ 446462665 w 1009"/>
              <a:gd name="T59" fmla="*/ 1352651739 h 635"/>
              <a:gd name="T60" fmla="*/ 386934027 w 1009"/>
              <a:gd name="T61" fmla="*/ 1518391625 h 635"/>
              <a:gd name="T62" fmla="*/ 292681820 w 1009"/>
              <a:gd name="T63" fmla="*/ 1665418943 h 635"/>
              <a:gd name="T64" fmla="*/ 2147483647 w 1009"/>
              <a:gd name="T65" fmla="*/ 1627993808 h 635"/>
              <a:gd name="T66" fmla="*/ 2147483647 w 1009"/>
              <a:gd name="T67" fmla="*/ 1515718401 h 635"/>
              <a:gd name="T68" fmla="*/ 2147483647 w 1009"/>
              <a:gd name="T69" fmla="*/ 1416809114 h 635"/>
              <a:gd name="T70" fmla="*/ 2147483647 w 1009"/>
              <a:gd name="T71" fmla="*/ 1283147915 h 635"/>
              <a:gd name="T72" fmla="*/ 2147483647 w 1009"/>
              <a:gd name="T73" fmla="*/ 1192258300 h 635"/>
              <a:gd name="T74" fmla="*/ 2147483647 w 1009"/>
              <a:gd name="T75" fmla="*/ 1173545733 h 635"/>
              <a:gd name="T76" fmla="*/ 2147483647 w 1009"/>
              <a:gd name="T77" fmla="*/ 1210970868 h 635"/>
              <a:gd name="T78" fmla="*/ 1991721634 w 1009"/>
              <a:gd name="T79" fmla="*/ 1216317316 h 635"/>
              <a:gd name="T80" fmla="*/ 1885066991 w 1009"/>
              <a:gd name="T81" fmla="*/ 1133447373 h 635"/>
              <a:gd name="T82" fmla="*/ 1907389799 w 1009"/>
              <a:gd name="T83" fmla="*/ 999786174 h 635"/>
              <a:gd name="T84" fmla="*/ 2011563955 w 1009"/>
              <a:gd name="T85" fmla="*/ 911569783 h 635"/>
              <a:gd name="T86" fmla="*/ 2147483647 w 1009"/>
              <a:gd name="T87" fmla="*/ 879491096 h 635"/>
              <a:gd name="T88" fmla="*/ 2147483647 w 1009"/>
              <a:gd name="T89" fmla="*/ 831372860 h 635"/>
              <a:gd name="T90" fmla="*/ 2147483647 w 1009"/>
              <a:gd name="T91" fmla="*/ 713751005 h 635"/>
              <a:gd name="T92" fmla="*/ 2147483647 w 1009"/>
              <a:gd name="T93" fmla="*/ 537318223 h 635"/>
              <a:gd name="T94" fmla="*/ 2147483647 w 1009"/>
              <a:gd name="T95" fmla="*/ 358212114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66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4617908" y="3859825"/>
            <a:ext cx="1471112" cy="770753"/>
          </a:xfrm>
          <a:custGeom>
            <a:avLst/>
            <a:gdLst>
              <a:gd name="T0" fmla="*/ 244493670 w 1092"/>
              <a:gd name="T1" fmla="*/ 179864591 h 531"/>
              <a:gd name="T2" fmla="*/ 325992051 w 1092"/>
              <a:gd name="T3" fmla="*/ 171929558 h 531"/>
              <a:gd name="T4" fmla="*/ 461822260 w 1092"/>
              <a:gd name="T5" fmla="*/ 142833896 h 531"/>
              <a:gd name="T6" fmla="*/ 617409364 w 1092"/>
              <a:gd name="T7" fmla="*/ 105803175 h 531"/>
              <a:gd name="T8" fmla="*/ 765588381 w 1092"/>
              <a:gd name="T9" fmla="*/ 52900774 h 531"/>
              <a:gd name="T10" fmla="*/ 901417117 w 1092"/>
              <a:gd name="T11" fmla="*/ 10579505 h 531"/>
              <a:gd name="T12" fmla="*/ 985385908 w 1092"/>
              <a:gd name="T13" fmla="*/ 0 h 531"/>
              <a:gd name="T14" fmla="*/ 1079231624 w 1092"/>
              <a:gd name="T15" fmla="*/ 7935036 h 531"/>
              <a:gd name="T16" fmla="*/ 1158259595 w 1092"/>
              <a:gd name="T17" fmla="*/ 29095675 h 531"/>
              <a:gd name="T18" fmla="*/ 1207652077 w 1092"/>
              <a:gd name="T19" fmla="*/ 63481915 h 531"/>
              <a:gd name="T20" fmla="*/ 1227409070 w 1092"/>
              <a:gd name="T21" fmla="*/ 116382702 h 531"/>
              <a:gd name="T22" fmla="*/ 1215061735 w 1092"/>
              <a:gd name="T23" fmla="*/ 174574027 h 531"/>
              <a:gd name="T24" fmla="*/ 1163198843 w 1092"/>
              <a:gd name="T25" fmla="*/ 259216597 h 531"/>
              <a:gd name="T26" fmla="*/ 1140973012 w 1092"/>
              <a:gd name="T27" fmla="*/ 330633519 h 531"/>
              <a:gd name="T28" fmla="*/ 1140973012 w 1092"/>
              <a:gd name="T29" fmla="*/ 386178750 h 531"/>
              <a:gd name="T30" fmla="*/ 1175547749 w 1092"/>
              <a:gd name="T31" fmla="*/ 452305210 h 531"/>
              <a:gd name="T32" fmla="*/ 1237287566 w 1092"/>
              <a:gd name="T33" fmla="*/ 499917033 h 531"/>
              <a:gd name="T34" fmla="*/ 1318785947 w 1092"/>
              <a:gd name="T35" fmla="*/ 523722132 h 531"/>
              <a:gd name="T36" fmla="*/ 1390405832 w 1092"/>
              <a:gd name="T37" fmla="*/ 523722132 h 531"/>
              <a:gd name="T38" fmla="*/ 1462025716 w 1092"/>
              <a:gd name="T39" fmla="*/ 502561502 h 531"/>
              <a:gd name="T40" fmla="*/ 1541053687 w 1092"/>
              <a:gd name="T41" fmla="*/ 457595774 h 531"/>
              <a:gd name="T42" fmla="*/ 1602795076 w 1092"/>
              <a:gd name="T43" fmla="*/ 407339380 h 531"/>
              <a:gd name="T44" fmla="*/ 1642309061 w 1092"/>
              <a:gd name="T45" fmla="*/ 343857490 h 531"/>
              <a:gd name="T46" fmla="*/ 1657127199 w 1092"/>
              <a:gd name="T47" fmla="*/ 259216597 h 531"/>
              <a:gd name="T48" fmla="*/ 1681823440 w 1092"/>
              <a:gd name="T49" fmla="*/ 203669690 h 531"/>
              <a:gd name="T50" fmla="*/ 1741094418 w 1092"/>
              <a:gd name="T51" fmla="*/ 166638994 h 531"/>
              <a:gd name="T52" fmla="*/ 1844820201 w 1092"/>
              <a:gd name="T53" fmla="*/ 132252767 h 531"/>
              <a:gd name="T54" fmla="*/ 1943605165 w 1092"/>
              <a:gd name="T55" fmla="*/ 103157079 h 531"/>
              <a:gd name="T56" fmla="*/ 2121418100 w 1092"/>
              <a:gd name="T57" fmla="*/ 68770853 h 531"/>
              <a:gd name="T58" fmla="*/ 2147483647 w 1092"/>
              <a:gd name="T59" fmla="*/ 58191351 h 531"/>
              <a:gd name="T60" fmla="*/ 2147483647 w 1092"/>
              <a:gd name="T61" fmla="*/ 71416948 h 531"/>
              <a:gd name="T62" fmla="*/ 2147483647 w 1092"/>
              <a:gd name="T63" fmla="*/ 150768928 h 531"/>
              <a:gd name="T64" fmla="*/ 2147483647 w 1092"/>
              <a:gd name="T65" fmla="*/ 277731132 h 531"/>
              <a:gd name="T66" fmla="*/ 2147483647 w 1092"/>
              <a:gd name="T67" fmla="*/ 394113783 h 531"/>
              <a:gd name="T68" fmla="*/ 2147483647 w 1092"/>
              <a:gd name="T69" fmla="*/ 481400872 h 531"/>
              <a:gd name="T70" fmla="*/ 2147483647 w 1092"/>
              <a:gd name="T71" fmla="*/ 544882762 h 531"/>
              <a:gd name="T72" fmla="*/ 2147483647 w 1092"/>
              <a:gd name="T73" fmla="*/ 587204021 h 531"/>
              <a:gd name="T74" fmla="*/ 2147483647 w 1092"/>
              <a:gd name="T75" fmla="*/ 613655215 h 531"/>
              <a:gd name="T76" fmla="*/ 2147483647 w 1092"/>
              <a:gd name="T77" fmla="*/ 608364651 h 531"/>
              <a:gd name="T78" fmla="*/ 2147483647 w 1092"/>
              <a:gd name="T79" fmla="*/ 581913457 h 531"/>
              <a:gd name="T80" fmla="*/ 2147483647 w 1092"/>
              <a:gd name="T81" fmla="*/ 552817795 h 531"/>
              <a:gd name="T82" fmla="*/ 2147483647 w 1092"/>
              <a:gd name="T83" fmla="*/ 536947729 h 531"/>
              <a:gd name="T84" fmla="*/ 2147483647 w 1092"/>
              <a:gd name="T85" fmla="*/ 552817795 h 531"/>
              <a:gd name="T86" fmla="*/ 2147483647 w 1092"/>
              <a:gd name="T87" fmla="*/ 600429618 h 531"/>
              <a:gd name="T88" fmla="*/ 2147483647 w 1092"/>
              <a:gd name="T89" fmla="*/ 663911508 h 531"/>
              <a:gd name="T90" fmla="*/ 2147483647 w 1092"/>
              <a:gd name="T91" fmla="*/ 727391771 h 531"/>
              <a:gd name="T92" fmla="*/ 2147483647 w 1092"/>
              <a:gd name="T93" fmla="*/ 814678759 h 531"/>
              <a:gd name="T94" fmla="*/ 2147483647 w 1092"/>
              <a:gd name="T95" fmla="*/ 888741980 h 531"/>
              <a:gd name="T96" fmla="*/ 2147483647 w 1092"/>
              <a:gd name="T97" fmla="*/ 933707708 h 531"/>
              <a:gd name="T98" fmla="*/ 2147483647 w 1092"/>
              <a:gd name="T99" fmla="*/ 981317906 h 531"/>
              <a:gd name="T100" fmla="*/ 2147483647 w 1092"/>
              <a:gd name="T101" fmla="*/ 999834067 h 531"/>
              <a:gd name="T102" fmla="*/ 2147483647 w 1092"/>
              <a:gd name="T103" fmla="*/ 997189598 h 531"/>
              <a:gd name="T104" fmla="*/ 2147483647 w 1092"/>
              <a:gd name="T105" fmla="*/ 991899034 h 531"/>
              <a:gd name="T106" fmla="*/ 2147483647 w 1092"/>
              <a:gd name="T107" fmla="*/ 1020994696 h 531"/>
              <a:gd name="T108" fmla="*/ 2147483647 w 1092"/>
              <a:gd name="T109" fmla="*/ 1058025392 h 531"/>
              <a:gd name="T110" fmla="*/ 2147483647 w 1092"/>
              <a:gd name="T111" fmla="*/ 1129442314 h 531"/>
              <a:gd name="T112" fmla="*/ 2147483647 w 1092"/>
              <a:gd name="T113" fmla="*/ 1216729303 h 531"/>
              <a:gd name="T114" fmla="*/ 2147483647 w 1092"/>
              <a:gd name="T115" fmla="*/ 1304016291 h 531"/>
              <a:gd name="T116" fmla="*/ 2147483647 w 1092"/>
              <a:gd name="T117" fmla="*/ 1380723777 h 531"/>
              <a:gd name="T118" fmla="*/ 0 w 1092"/>
              <a:gd name="T119" fmla="*/ 1399238312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954796" y="1070461"/>
            <a:ext cx="3479772" cy="3158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/>
              <a:t>Application-specific functionality </a:t>
            </a:r>
          </a:p>
        </p:txBody>
      </p:sp>
      <p:sp>
        <p:nvSpPr>
          <p:cNvPr id="16" name="Line 32"/>
          <p:cNvSpPr>
            <a:spLocks noChangeShapeType="1"/>
          </p:cNvSpPr>
          <p:nvPr/>
        </p:nvSpPr>
        <p:spPr bwMode="auto">
          <a:xfrm flipV="1">
            <a:off x="5696476" y="2295994"/>
            <a:ext cx="496721" cy="17795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 sz="1600"/>
          </a:p>
        </p:txBody>
      </p:sp>
      <p:sp>
        <p:nvSpPr>
          <p:cNvPr id="17" name="Line 33"/>
          <p:cNvSpPr>
            <a:spLocks noChangeShapeType="1"/>
          </p:cNvSpPr>
          <p:nvPr/>
        </p:nvSpPr>
        <p:spPr bwMode="auto">
          <a:xfrm flipH="1" flipV="1">
            <a:off x="7604654" y="2233653"/>
            <a:ext cx="187121" cy="18121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 sz="1600"/>
          </a:p>
        </p:txBody>
      </p:sp>
      <p:sp>
        <p:nvSpPr>
          <p:cNvPr id="18" name="Rectangle 35"/>
          <p:cNvSpPr>
            <a:spLocks noChangeArrowheads="1"/>
          </p:cNvSpPr>
          <p:nvPr/>
        </p:nvSpPr>
        <p:spPr bwMode="auto">
          <a:xfrm>
            <a:off x="4774409" y="4300458"/>
            <a:ext cx="1195892" cy="3158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>
                <a:solidFill>
                  <a:schemeClr val="bg1"/>
                </a:solidFill>
              </a:rPr>
              <a:t>Networking </a:t>
            </a:r>
          </a:p>
        </p:txBody>
      </p:sp>
      <p:sp>
        <p:nvSpPr>
          <p:cNvPr id="19" name="Rectangle 36"/>
          <p:cNvSpPr>
            <a:spLocks noChangeArrowheads="1"/>
          </p:cNvSpPr>
          <p:nvPr/>
        </p:nvSpPr>
        <p:spPr bwMode="auto">
          <a:xfrm>
            <a:off x="6193196" y="4946882"/>
            <a:ext cx="968888" cy="3158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20" name="Rectangle 40"/>
          <p:cNvSpPr>
            <a:spLocks noChangeArrowheads="1"/>
          </p:cNvSpPr>
          <p:nvPr/>
        </p:nvSpPr>
        <p:spPr bwMode="auto">
          <a:xfrm>
            <a:off x="4439459" y="2903838"/>
            <a:ext cx="1245205" cy="5369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smtClean="0"/>
              <a:t>Electronic Trading</a:t>
            </a:r>
            <a:endParaRPr lang="en-US" sz="1400" dirty="0"/>
          </a:p>
        </p:txBody>
      </p:sp>
      <p:sp>
        <p:nvSpPr>
          <p:cNvPr id="21" name="Rectangle 41"/>
          <p:cNvSpPr>
            <a:spLocks noChangeArrowheads="1"/>
          </p:cNvSpPr>
          <p:nvPr/>
        </p:nvSpPr>
        <p:spPr bwMode="auto">
          <a:xfrm>
            <a:off x="6213817" y="3240673"/>
            <a:ext cx="1224813" cy="3158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Social Media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Rectangle 42"/>
          <p:cNvSpPr>
            <a:spLocks noChangeArrowheads="1"/>
          </p:cNvSpPr>
          <p:nvPr/>
        </p:nvSpPr>
        <p:spPr bwMode="auto">
          <a:xfrm>
            <a:off x="7792983" y="2830841"/>
            <a:ext cx="1245205" cy="5369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smtClean="0"/>
              <a:t>Mobile</a:t>
            </a:r>
            <a:endParaRPr lang="en-US" sz="1400" dirty="0"/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smtClean="0"/>
              <a:t>Apps</a:t>
            </a:r>
            <a:endParaRPr lang="en-US" sz="1400" dirty="0"/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302208" y="3836084"/>
            <a:ext cx="1726957" cy="784921"/>
          </a:xfrm>
          <a:custGeom>
            <a:avLst/>
            <a:gdLst>
              <a:gd name="T0" fmla="*/ 553240044 w 1279"/>
              <a:gd name="T1" fmla="*/ 115850547 h 542"/>
              <a:gd name="T2" fmla="*/ 654957585 w 1279"/>
              <a:gd name="T3" fmla="*/ 134282192 h 542"/>
              <a:gd name="T4" fmla="*/ 761636650 w 1279"/>
              <a:gd name="T5" fmla="*/ 157979327 h 542"/>
              <a:gd name="T6" fmla="*/ 873277436 w 1279"/>
              <a:gd name="T7" fmla="*/ 150080282 h 542"/>
              <a:gd name="T8" fmla="*/ 979956501 w 1279"/>
              <a:gd name="T9" fmla="*/ 107953124 h 542"/>
              <a:gd name="T10" fmla="*/ 1089114753 w 1279"/>
              <a:gd name="T11" fmla="*/ 63192385 h 542"/>
              <a:gd name="T12" fmla="*/ 1195793818 w 1279"/>
              <a:gd name="T13" fmla="*/ 57925273 h 542"/>
              <a:gd name="T14" fmla="*/ 1282625213 w 1279"/>
              <a:gd name="T15" fmla="*/ 107953124 h 542"/>
              <a:gd name="T16" fmla="*/ 1277663689 w 1279"/>
              <a:gd name="T17" fmla="*/ 223803671 h 542"/>
              <a:gd name="T18" fmla="*/ 1252854494 w 1279"/>
              <a:gd name="T19" fmla="*/ 344921279 h 542"/>
              <a:gd name="T20" fmla="*/ 1317359031 w 1279"/>
              <a:gd name="T21" fmla="*/ 431809252 h 542"/>
              <a:gd name="T22" fmla="*/ 1446364954 w 1279"/>
              <a:gd name="T23" fmla="*/ 463405432 h 542"/>
              <a:gd name="T24" fmla="*/ 1597699309 w 1279"/>
              <a:gd name="T25" fmla="*/ 466038988 h 542"/>
              <a:gd name="T26" fmla="*/ 1736630249 w 1279"/>
              <a:gd name="T27" fmla="*/ 426543763 h 542"/>
              <a:gd name="T28" fmla="*/ 1828423167 w 1279"/>
              <a:gd name="T29" fmla="*/ 363351302 h 542"/>
              <a:gd name="T30" fmla="*/ 1865637747 w 1279"/>
              <a:gd name="T31" fmla="*/ 234336272 h 542"/>
              <a:gd name="T32" fmla="*/ 1887966180 w 1279"/>
              <a:gd name="T33" fmla="*/ 118484103 h 542"/>
              <a:gd name="T34" fmla="*/ 1969834475 w 1279"/>
              <a:gd name="T35" fmla="*/ 47394282 h 542"/>
              <a:gd name="T36" fmla="*/ 2091399687 w 1279"/>
              <a:gd name="T37" fmla="*/ 10532604 h 542"/>
              <a:gd name="T38" fmla="*/ 2147483647 w 1279"/>
              <a:gd name="T39" fmla="*/ 0 h 542"/>
              <a:gd name="T40" fmla="*/ 2147483647 w 1279"/>
              <a:gd name="T41" fmla="*/ 10532604 h 542"/>
              <a:gd name="T42" fmla="*/ 2147483647 w 1279"/>
              <a:gd name="T43" fmla="*/ 23697141 h 542"/>
              <a:gd name="T44" fmla="*/ 434157168 w 1279"/>
              <a:gd name="T45" fmla="*/ 1424444206 h 542"/>
              <a:gd name="T46" fmla="*/ 456485601 w 1279"/>
              <a:gd name="T47" fmla="*/ 1327023733 h 542"/>
              <a:gd name="T48" fmla="*/ 501142467 w 1279"/>
              <a:gd name="T49" fmla="*/ 1245401351 h 542"/>
              <a:gd name="T50" fmla="*/ 570606952 w 1279"/>
              <a:gd name="T51" fmla="*/ 1169044457 h 542"/>
              <a:gd name="T52" fmla="*/ 617744580 w 1279"/>
              <a:gd name="T53" fmla="*/ 1092689186 h 542"/>
              <a:gd name="T54" fmla="*/ 615263818 w 1279"/>
              <a:gd name="T55" fmla="*/ 990001601 h 542"/>
              <a:gd name="T56" fmla="*/ 563164667 w 1279"/>
              <a:gd name="T57" fmla="*/ 926810864 h 542"/>
              <a:gd name="T58" fmla="*/ 468890986 w 1279"/>
              <a:gd name="T59" fmla="*/ 905747285 h 542"/>
              <a:gd name="T60" fmla="*/ 359731061 w 1279"/>
              <a:gd name="T61" fmla="*/ 921545375 h 542"/>
              <a:gd name="T62" fmla="*/ 233204325 w 1279"/>
              <a:gd name="T63" fmla="*/ 953139932 h 542"/>
              <a:gd name="T64" fmla="*/ 114121400 w 1279"/>
              <a:gd name="T65" fmla="*/ 950507999 h 542"/>
              <a:gd name="T66" fmla="*/ 24809201 w 1279"/>
              <a:gd name="T67" fmla="*/ 903113729 h 542"/>
              <a:gd name="T68" fmla="*/ 4961525 w 1279"/>
              <a:gd name="T69" fmla="*/ 800427564 h 542"/>
              <a:gd name="T70" fmla="*/ 52099176 w 1279"/>
              <a:gd name="T71" fmla="*/ 710906137 h 542"/>
              <a:gd name="T72" fmla="*/ 133969071 w 1279"/>
              <a:gd name="T73" fmla="*/ 650347333 h 542"/>
              <a:gd name="T74" fmla="*/ 233204325 w 1279"/>
              <a:gd name="T75" fmla="*/ 626650198 h 542"/>
              <a:gd name="T76" fmla="*/ 362211823 w 1279"/>
              <a:gd name="T77" fmla="*/ 605586619 h 542"/>
              <a:gd name="T78" fmla="*/ 446562553 w 1279"/>
              <a:gd name="T79" fmla="*/ 545027815 h 542"/>
              <a:gd name="T80" fmla="*/ 483775558 w 1279"/>
              <a:gd name="T81" fmla="*/ 455506387 h 542"/>
              <a:gd name="T82" fmla="*/ 481294796 w 1279"/>
              <a:gd name="T83" fmla="*/ 326489633 h 542"/>
              <a:gd name="T84" fmla="*/ 473852510 w 1279"/>
              <a:gd name="T85" fmla="*/ 181676462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CCFF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29" name="Rectangle 37"/>
          <p:cNvSpPr>
            <a:spLocks noChangeArrowheads="1"/>
          </p:cNvSpPr>
          <p:nvPr/>
        </p:nvSpPr>
        <p:spPr bwMode="auto">
          <a:xfrm>
            <a:off x="7788042" y="4181790"/>
            <a:ext cx="572051" cy="3158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/>
              <a:t>GUI 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691" y="4537576"/>
            <a:ext cx="428479" cy="34817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619" y="3816212"/>
            <a:ext cx="428479" cy="348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344" y="3831346"/>
            <a:ext cx="428479" cy="348171"/>
          </a:xfrm>
          <a:prstGeom prst="rect">
            <a:avLst/>
          </a:prstGeom>
        </p:spPr>
      </p:pic>
      <p:sp>
        <p:nvSpPr>
          <p:cNvPr id="34" name="AutoShape 45"/>
          <p:cNvSpPr>
            <a:spLocks noChangeAspect="1" noChangeArrowheads="1"/>
          </p:cNvSpPr>
          <p:nvPr/>
        </p:nvSpPr>
        <p:spPr bwMode="auto">
          <a:xfrm flipH="1" flipV="1">
            <a:off x="5353464" y="2437677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5" name="AutoShape 46"/>
          <p:cNvSpPr>
            <a:spLocks noChangeAspect="1" noChangeArrowheads="1"/>
          </p:cNvSpPr>
          <p:nvPr/>
        </p:nvSpPr>
        <p:spPr bwMode="auto">
          <a:xfrm flipH="1" flipV="1">
            <a:off x="6756689" y="2670639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6" name="AutoShape 47"/>
          <p:cNvSpPr>
            <a:spLocks noChangeAspect="1" noChangeArrowheads="1"/>
          </p:cNvSpPr>
          <p:nvPr/>
        </p:nvSpPr>
        <p:spPr bwMode="auto">
          <a:xfrm flipH="1" flipV="1">
            <a:off x="8609976" y="2380879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7" name="AutoShape 48"/>
          <p:cNvSpPr>
            <a:spLocks noChangeAspect="1" noChangeArrowheads="1"/>
          </p:cNvSpPr>
          <p:nvPr/>
        </p:nvSpPr>
        <p:spPr bwMode="auto">
          <a:xfrm flipH="1" flipV="1">
            <a:off x="4751586" y="3757983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8" name="AutoShape 49"/>
          <p:cNvSpPr>
            <a:spLocks noChangeAspect="1" noChangeArrowheads="1"/>
          </p:cNvSpPr>
          <p:nvPr/>
        </p:nvSpPr>
        <p:spPr bwMode="auto">
          <a:xfrm flipH="1" flipV="1">
            <a:off x="6885885" y="4241986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9" name="AutoShape 50"/>
          <p:cNvSpPr>
            <a:spLocks noChangeAspect="1" noChangeArrowheads="1"/>
          </p:cNvSpPr>
          <p:nvPr/>
        </p:nvSpPr>
        <p:spPr bwMode="auto">
          <a:xfrm flipH="1" flipV="1">
            <a:off x="8623715" y="3639731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11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98450"/>
            <a:ext cx="9134475" cy="91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 dirty="0" smtClean="0"/>
              <a:t>Summary</a:t>
            </a:r>
          </a:p>
        </p:txBody>
      </p:sp>
      <p:sp>
        <p:nvSpPr>
          <p:cNvPr id="286723" name="Text Box 3"/>
          <p:cNvSpPr txBox="1">
            <a:spLocks noChangeArrowheads="1"/>
          </p:cNvSpPr>
          <p:nvPr/>
        </p:nvSpPr>
        <p:spPr bwMode="auto">
          <a:xfrm>
            <a:off x="1167" y="1032675"/>
            <a:ext cx="5216292" cy="54014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quality of software (&amp;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productivity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software developers)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has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historically lagged hardware (&amp; hardware developers)</a:t>
            </a:r>
          </a:p>
          <a:p>
            <a:pPr marL="454025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Particularly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for mission-critical concurrent &amp; networked software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Much cost, effort, &amp; defects stem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from continuous rediscovery &amp;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reinvention of core concepts &amp; components across software industry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Frameworks </a:t>
            </a:r>
            <a:r>
              <a:rPr lang="en-US" sz="2000" dirty="0"/>
              <a:t>improve productivity &amp;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quality </a:t>
            </a:r>
            <a:r>
              <a:rPr lang="en-US" sz="2000" dirty="0"/>
              <a:t>of software development by </a:t>
            </a:r>
          </a:p>
          <a:p>
            <a:pPr marL="454025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Reifying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proven software designs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&amp; implementations in selected domains</a:t>
            </a:r>
          </a:p>
          <a:p>
            <a:pPr marL="454025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Amortizing quality assurance efforts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&amp; artifacts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34" name="Picture 4" descr="scoreboar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4070" y="1143000"/>
            <a:ext cx="4187520" cy="43344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5" name="Rectangle 34"/>
          <p:cNvSpPr/>
          <p:nvPr/>
        </p:nvSpPr>
        <p:spPr>
          <a:xfrm>
            <a:off x="5076238" y="5552662"/>
            <a:ext cx="390318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dirty="0" smtClean="0">
                <a:solidFill>
                  <a:srgbClr val="000000"/>
                </a:solidFill>
                <a:hlinkClick r:id="rId4"/>
              </a:rPr>
              <a:t>www.dre.vanderbilt.edu/scoreboard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571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98450"/>
            <a:ext cx="9134475" cy="91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 dirty="0" smtClean="0"/>
              <a:t>Summary</a:t>
            </a:r>
          </a:p>
        </p:txBody>
      </p:sp>
      <p:sp>
        <p:nvSpPr>
          <p:cNvPr id="286723" name="Text Box 3"/>
          <p:cNvSpPr txBox="1">
            <a:spLocks noChangeArrowheads="1"/>
          </p:cNvSpPr>
          <p:nvPr/>
        </p:nvSpPr>
        <p:spPr bwMode="auto">
          <a:xfrm>
            <a:off x="1167" y="1032675"/>
            <a:ext cx="5216292" cy="54014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quality of software (&amp;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productivity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software developers)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has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historically lagged hardware (&amp; hardware developers)</a:t>
            </a:r>
          </a:p>
          <a:p>
            <a:pPr marL="454025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Particularly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for mission-critical concurrent &amp; networked software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Much cost, effort, &amp; defects stem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from continuous rediscovery &amp;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reinvention of core concepts &amp; components across software industry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Frameworks </a:t>
            </a:r>
            <a:r>
              <a:rPr lang="en-US" sz="2000" dirty="0"/>
              <a:t>improve productivity &amp;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quality </a:t>
            </a:r>
            <a:r>
              <a:rPr lang="en-US" sz="2000" dirty="0"/>
              <a:t>of software development by </a:t>
            </a:r>
          </a:p>
          <a:p>
            <a:pPr marL="454025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Reifying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proven software designs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&amp; implementations in selected domains</a:t>
            </a:r>
          </a:p>
          <a:p>
            <a:pPr marL="454025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Amortizing quality assurance efforts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&amp; artifacts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21772" y="638614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701" y="6419218"/>
            <a:ext cx="902780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We have a long way to go to match hardware engineers use of modeling tools</a:t>
            </a:r>
            <a:endParaRPr lang="en-US" sz="2000" dirty="0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230" y="634604"/>
            <a:ext cx="2213770" cy="216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http://media.wiley.com/product_data/coverImage300/43/04712028/047120284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393" y="1174375"/>
            <a:ext cx="2177142" cy="2743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10" y="2330820"/>
            <a:ext cx="3607197" cy="375468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91636" y="6044516"/>
            <a:ext cx="389074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6"/>
              </a:rPr>
              <a:t>w3.isis.vanderbilt.edu/projects/</a:t>
            </a:r>
            <a:r>
              <a:rPr lang="en-US" dirty="0" err="1" smtClean="0">
                <a:hlinkClick r:id="rId6"/>
              </a:rPr>
              <a:t>gme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440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28650" y="583195"/>
            <a:ext cx="78422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Overview of Frameworks: Part 2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0"/>
            <a:ext cx="1651874" cy="2036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8393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/>
          <p:cNvSpPr/>
          <p:nvPr/>
        </p:nvSpPr>
        <p:spPr bwMode="auto">
          <a:xfrm>
            <a:off x="10197" y="633723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1" y="1147482"/>
            <a:ext cx="4335695" cy="5431728"/>
          </a:xfrm>
        </p:spPr>
        <p:txBody>
          <a:bodyPr/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Analyze why hardware has historically improved more consistently than software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Describe key characteristics of  frameworks that help improve software productivity &amp; quality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Compare frameworks with other systematic reuse techniques</a:t>
            </a:r>
          </a:p>
          <a:p>
            <a:pPr marL="0" indent="0" eaLnBrk="1" hangingPunct="1">
              <a:spcBef>
                <a:spcPts val="1200"/>
              </a:spcBef>
              <a:buNone/>
              <a:defRPr/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21" y="4294687"/>
            <a:ext cx="3883215" cy="2284523"/>
          </a:xfrm>
          <a:prstGeom prst="rect">
            <a:avLst/>
          </a:prstGeom>
        </p:spPr>
      </p:pic>
      <p:pic>
        <p:nvPicPr>
          <p:cNvPr id="18432" name="Picture 184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032" y="4178459"/>
            <a:ext cx="3603581" cy="2400751"/>
          </a:xfrm>
          <a:prstGeom prst="rect">
            <a:avLst/>
          </a:prstGeom>
        </p:spPr>
      </p:pic>
      <p:pic>
        <p:nvPicPr>
          <p:cNvPr id="18435" name="Picture 184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798" y="1147482"/>
            <a:ext cx="3468047" cy="249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53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1" y="1147482"/>
            <a:ext cx="4470939" cy="5431728"/>
          </a:xfrm>
        </p:spPr>
        <p:txBody>
          <a:bodyPr/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Analyze why hardware has historically improved more consistently than software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Describe key characteristics of  frameworks that help improve software productivity &amp; quality</a:t>
            </a:r>
          </a:p>
        </p:txBody>
      </p:sp>
      <p:sp>
        <p:nvSpPr>
          <p:cNvPr id="6" name="Freeform 4"/>
          <p:cNvSpPr>
            <a:spLocks/>
          </p:cNvSpPr>
          <p:nvPr/>
        </p:nvSpPr>
        <p:spPr bwMode="auto">
          <a:xfrm>
            <a:off x="5710071" y="1646965"/>
            <a:ext cx="1639861" cy="783504"/>
          </a:xfrm>
          <a:custGeom>
            <a:avLst/>
            <a:gdLst>
              <a:gd name="T0" fmla="*/ 532634652 w 1221"/>
              <a:gd name="T1" fmla="*/ 0 h 540"/>
              <a:gd name="T2" fmla="*/ 510544233 w 1221"/>
              <a:gd name="T3" fmla="*/ 89859848 h 540"/>
              <a:gd name="T4" fmla="*/ 552271624 w 1221"/>
              <a:gd name="T5" fmla="*/ 182363110 h 540"/>
              <a:gd name="T6" fmla="*/ 598907474 w 1221"/>
              <a:gd name="T7" fmla="*/ 261652578 h 540"/>
              <a:gd name="T8" fmla="*/ 625907919 w 1221"/>
              <a:gd name="T9" fmla="*/ 354155814 h 540"/>
              <a:gd name="T10" fmla="*/ 618544446 w 1221"/>
              <a:gd name="T11" fmla="*/ 428158505 h 540"/>
              <a:gd name="T12" fmla="*/ 586635541 w 1221"/>
              <a:gd name="T13" fmla="*/ 502161094 h 540"/>
              <a:gd name="T14" fmla="*/ 508089220 w 1221"/>
              <a:gd name="T15" fmla="*/ 541805803 h 540"/>
              <a:gd name="T16" fmla="*/ 412362507 w 1221"/>
              <a:gd name="T17" fmla="*/ 512733125 h 540"/>
              <a:gd name="T18" fmla="*/ 321544155 w 1221"/>
              <a:gd name="T19" fmla="*/ 454587769 h 540"/>
              <a:gd name="T20" fmla="*/ 247907860 w 1221"/>
              <a:gd name="T21" fmla="*/ 409657756 h 540"/>
              <a:gd name="T22" fmla="*/ 161999584 w 1221"/>
              <a:gd name="T23" fmla="*/ 404372554 h 540"/>
              <a:gd name="T24" fmla="*/ 83454805 w 1221"/>
              <a:gd name="T25" fmla="*/ 449302567 h 540"/>
              <a:gd name="T26" fmla="*/ 19636978 w 1221"/>
              <a:gd name="T27" fmla="*/ 547091006 h 540"/>
              <a:gd name="T28" fmla="*/ 2455014 w 1221"/>
              <a:gd name="T29" fmla="*/ 658094889 h 540"/>
              <a:gd name="T30" fmla="*/ 29453903 w 1221"/>
              <a:gd name="T31" fmla="*/ 766456985 h 540"/>
              <a:gd name="T32" fmla="*/ 90818278 w 1221"/>
              <a:gd name="T33" fmla="*/ 853673596 h 540"/>
              <a:gd name="T34" fmla="*/ 201271961 w 1221"/>
              <a:gd name="T35" fmla="*/ 917105781 h 540"/>
              <a:gd name="T36" fmla="*/ 355908073 w 1221"/>
              <a:gd name="T37" fmla="*/ 930319600 h 540"/>
              <a:gd name="T38" fmla="*/ 481090342 w 1221"/>
              <a:gd name="T39" fmla="*/ 932963014 h 540"/>
              <a:gd name="T40" fmla="*/ 549816611 w 1221"/>
              <a:gd name="T41" fmla="*/ 1014894220 h 540"/>
              <a:gd name="T42" fmla="*/ 539998125 w 1221"/>
              <a:gd name="T43" fmla="*/ 1115326073 h 540"/>
              <a:gd name="T44" fmla="*/ 488453815 w 1221"/>
              <a:gd name="T45" fmla="*/ 1234260199 h 540"/>
              <a:gd name="T46" fmla="*/ 468816843 w 1221"/>
              <a:gd name="T47" fmla="*/ 1334692052 h 540"/>
              <a:gd name="T48" fmla="*/ 608725960 w 1221"/>
              <a:gd name="T49" fmla="*/ 1353192699 h 540"/>
              <a:gd name="T50" fmla="*/ 770725495 w 1221"/>
              <a:gd name="T51" fmla="*/ 1371693347 h 540"/>
              <a:gd name="T52" fmla="*/ 1001451495 w 1221"/>
              <a:gd name="T53" fmla="*/ 1371693347 h 540"/>
              <a:gd name="T54" fmla="*/ 1131542125 w 1221"/>
              <a:gd name="T55" fmla="*/ 1347905871 h 540"/>
              <a:gd name="T56" fmla="*/ 1205178420 w 1221"/>
              <a:gd name="T57" fmla="*/ 1292403929 h 540"/>
              <a:gd name="T58" fmla="*/ 1205178420 w 1221"/>
              <a:gd name="T59" fmla="*/ 1199900693 h 540"/>
              <a:gd name="T60" fmla="*/ 1180632989 w 1221"/>
              <a:gd name="T61" fmla="*/ 1094183637 h 540"/>
              <a:gd name="T62" fmla="*/ 1249360824 w 1221"/>
              <a:gd name="T63" fmla="*/ 1017537634 h 540"/>
              <a:gd name="T64" fmla="*/ 1374541428 w 1221"/>
              <a:gd name="T65" fmla="*/ 977892925 h 540"/>
              <a:gd name="T66" fmla="*/ 1516905558 w 1221"/>
              <a:gd name="T67" fmla="*/ 964679106 h 540"/>
              <a:gd name="T68" fmla="*/ 1642086163 w 1221"/>
              <a:gd name="T69" fmla="*/ 991108370 h 540"/>
              <a:gd name="T70" fmla="*/ 1737813268 w 1221"/>
              <a:gd name="T71" fmla="*/ 1059824131 h 540"/>
              <a:gd name="T72" fmla="*/ 1747631754 w 1221"/>
              <a:gd name="T73" fmla="*/ 1147042165 h 540"/>
              <a:gd name="T74" fmla="*/ 1696087444 w 1221"/>
              <a:gd name="T75" fmla="*/ 1252760846 h 540"/>
              <a:gd name="T76" fmla="*/ 1696087444 w 1221"/>
              <a:gd name="T77" fmla="*/ 1355836113 h 540"/>
              <a:gd name="T78" fmla="*/ 1779540658 w 1221"/>
              <a:gd name="T79" fmla="*/ 1406051227 h 540"/>
              <a:gd name="T80" fmla="*/ 1914541315 w 1221"/>
              <a:gd name="T81" fmla="*/ 1427195289 h 540"/>
              <a:gd name="T82" fmla="*/ 2091267796 w 1221"/>
              <a:gd name="T83" fmla="*/ 1413979844 h 540"/>
              <a:gd name="T84" fmla="*/ 2147483647 w 1221"/>
              <a:gd name="T85" fmla="*/ 1382265377 h 540"/>
              <a:gd name="T86" fmla="*/ 2147483647 w 1221"/>
              <a:gd name="T87" fmla="*/ 1321476607 h 540"/>
              <a:gd name="T88" fmla="*/ 2147483647 w 1221"/>
              <a:gd name="T89" fmla="*/ 1226329957 h 540"/>
              <a:gd name="T90" fmla="*/ 2147483647 w 1221"/>
              <a:gd name="T91" fmla="*/ 1096825425 h 540"/>
              <a:gd name="T92" fmla="*/ 2147483647 w 1221"/>
              <a:gd name="T93" fmla="*/ 956748864 h 540"/>
              <a:gd name="T94" fmla="*/ 2147483647 w 1221"/>
              <a:gd name="T95" fmla="*/ 829887543 h 540"/>
              <a:gd name="T96" fmla="*/ 2147483647 w 1221"/>
              <a:gd name="T97" fmla="*/ 758528368 h 540"/>
              <a:gd name="T98" fmla="*/ 2147483647 w 1221"/>
              <a:gd name="T99" fmla="*/ 697739598 h 540"/>
              <a:gd name="T100" fmla="*/ 2147483647 w 1221"/>
              <a:gd name="T101" fmla="*/ 629022211 h 540"/>
              <a:gd name="T102" fmla="*/ 2147483647 w 1221"/>
              <a:gd name="T103" fmla="*/ 525948570 h 540"/>
              <a:gd name="T104" fmla="*/ 2147483647 w 1221"/>
              <a:gd name="T105" fmla="*/ 399085726 h 540"/>
              <a:gd name="T106" fmla="*/ 2147483647 w 1221"/>
              <a:gd name="T107" fmla="*/ 327726551 h 540"/>
              <a:gd name="T108" fmla="*/ 2147483647 w 1221"/>
              <a:gd name="T109" fmla="*/ 367371259 h 540"/>
              <a:gd name="T110" fmla="*/ 2147483647 w 1221"/>
              <a:gd name="T111" fmla="*/ 459874597 h 540"/>
              <a:gd name="T112" fmla="*/ 2147483647 w 1221"/>
              <a:gd name="T113" fmla="*/ 486303861 h 540"/>
              <a:gd name="T114" fmla="*/ 2147483647 w 1221"/>
              <a:gd name="T115" fmla="*/ 428158505 h 540"/>
              <a:gd name="T116" fmla="*/ 2147483647 w 1221"/>
              <a:gd name="T117" fmla="*/ 325083136 h 540"/>
              <a:gd name="T118" fmla="*/ 2147483647 w 1221"/>
              <a:gd name="T119" fmla="*/ 200863757 h 540"/>
              <a:gd name="T120" fmla="*/ 2147483647 w 1221"/>
              <a:gd name="T121" fmla="*/ 71359201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folHlink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7700654" y="2718554"/>
            <a:ext cx="1315972" cy="1005946"/>
          </a:xfrm>
          <a:custGeom>
            <a:avLst/>
            <a:gdLst>
              <a:gd name="T0" fmla="*/ 200385723 w 976"/>
              <a:gd name="T1" fmla="*/ 1484643714 h 691"/>
              <a:gd name="T2" fmla="*/ 343871616 w 976"/>
              <a:gd name="T3" fmla="*/ 1516571842 h 691"/>
              <a:gd name="T4" fmla="*/ 487357558 w 976"/>
              <a:gd name="T5" fmla="*/ 1513911437 h 691"/>
              <a:gd name="T6" fmla="*/ 628369291 w 976"/>
              <a:gd name="T7" fmla="*/ 1455375990 h 691"/>
              <a:gd name="T8" fmla="*/ 774329245 w 976"/>
              <a:gd name="T9" fmla="*/ 1415466645 h 691"/>
              <a:gd name="T10" fmla="*/ 895549861 w 976"/>
              <a:gd name="T11" fmla="*/ 1471340055 h 691"/>
              <a:gd name="T12" fmla="*/ 875758548 w 976"/>
              <a:gd name="T13" fmla="*/ 1636301509 h 691"/>
              <a:gd name="T14" fmla="*/ 905444732 w 976"/>
              <a:gd name="T15" fmla="*/ 1779976865 h 691"/>
              <a:gd name="T16" fmla="*/ 1058827019 w 976"/>
              <a:gd name="T17" fmla="*/ 1830529464 h 691"/>
              <a:gd name="T18" fmla="*/ 1256738581 w 976"/>
              <a:gd name="T19" fmla="*/ 1822546616 h 691"/>
              <a:gd name="T20" fmla="*/ 1412593406 w 976"/>
              <a:gd name="T21" fmla="*/ 1753369548 h 691"/>
              <a:gd name="T22" fmla="*/ 1476915569 w 976"/>
              <a:gd name="T23" fmla="*/ 1599052570 h 691"/>
              <a:gd name="T24" fmla="*/ 1523918955 w 976"/>
              <a:gd name="T25" fmla="*/ 1455375990 h 691"/>
              <a:gd name="T26" fmla="*/ 1659982860 w 976"/>
              <a:gd name="T27" fmla="*/ 1378217705 h 691"/>
              <a:gd name="T28" fmla="*/ 1847999553 w 976"/>
              <a:gd name="T29" fmla="*/ 1362253641 h 691"/>
              <a:gd name="T30" fmla="*/ 2026119802 w 976"/>
              <a:gd name="T31" fmla="*/ 1378217705 h 691"/>
              <a:gd name="T32" fmla="*/ 2105283483 w 976"/>
              <a:gd name="T33" fmla="*/ 109086465 h 691"/>
              <a:gd name="T34" fmla="*/ 1951902769 w 976"/>
              <a:gd name="T35" fmla="*/ 31928141 h 691"/>
              <a:gd name="T36" fmla="*/ 1746568874 w 976"/>
              <a:gd name="T37" fmla="*/ 2660406 h 691"/>
              <a:gd name="T38" fmla="*/ 1504127642 w 976"/>
              <a:gd name="T39" fmla="*/ 5320813 h 691"/>
              <a:gd name="T40" fmla="*/ 1318585060 w 976"/>
              <a:gd name="T41" fmla="*/ 37248953 h 691"/>
              <a:gd name="T42" fmla="*/ 1236947268 w 976"/>
              <a:gd name="T43" fmla="*/ 109086465 h 691"/>
              <a:gd name="T44" fmla="*/ 1274055784 w 976"/>
              <a:gd name="T45" fmla="*/ 202208814 h 691"/>
              <a:gd name="T46" fmla="*/ 1207261084 w 976"/>
              <a:gd name="T47" fmla="*/ 316617721 h 691"/>
              <a:gd name="T48" fmla="*/ 1083564981 w 976"/>
              <a:gd name="T49" fmla="*/ 385794790 h 691"/>
              <a:gd name="T50" fmla="*/ 947501470 w 976"/>
              <a:gd name="T51" fmla="*/ 417722919 h 691"/>
              <a:gd name="T52" fmla="*/ 806489540 w 976"/>
              <a:gd name="T53" fmla="*/ 393776007 h 691"/>
              <a:gd name="T54" fmla="*/ 719903526 w 976"/>
              <a:gd name="T55" fmla="*/ 327259344 h 691"/>
              <a:gd name="T56" fmla="*/ 747115599 w 976"/>
              <a:gd name="T57" fmla="*/ 220833335 h 691"/>
              <a:gd name="T58" fmla="*/ 808963651 w 976"/>
              <a:gd name="T59" fmla="*/ 117069313 h 691"/>
              <a:gd name="T60" fmla="*/ 766906913 w 976"/>
              <a:gd name="T61" fmla="*/ 21284882 h 691"/>
              <a:gd name="T62" fmla="*/ 576417682 w 976"/>
              <a:gd name="T63" fmla="*/ 0 h 691"/>
              <a:gd name="T64" fmla="*/ 309237210 w 976"/>
              <a:gd name="T65" fmla="*/ 37248953 h 691"/>
              <a:gd name="T66" fmla="*/ 116273820 w 976"/>
              <a:gd name="T67" fmla="*/ 82480753 h 691"/>
              <a:gd name="T68" fmla="*/ 141011782 w 976"/>
              <a:gd name="T69" fmla="*/ 218172930 h 691"/>
              <a:gd name="T70" fmla="*/ 108851487 w 976"/>
              <a:gd name="T71" fmla="*/ 343223408 h 691"/>
              <a:gd name="T72" fmla="*/ 44530861 w 976"/>
              <a:gd name="T73" fmla="*/ 505524559 h 691"/>
              <a:gd name="T74" fmla="*/ 2474112 w 976"/>
              <a:gd name="T75" fmla="*/ 659841129 h 691"/>
              <a:gd name="T76" fmla="*/ 32160307 w 976"/>
              <a:gd name="T77" fmla="*/ 795534861 h 691"/>
              <a:gd name="T78" fmla="*/ 163277206 w 976"/>
              <a:gd name="T79" fmla="*/ 819480142 h 691"/>
              <a:gd name="T80" fmla="*/ 277076915 w 976"/>
              <a:gd name="T81" fmla="*/ 702412511 h 691"/>
              <a:gd name="T82" fmla="*/ 338923394 w 976"/>
              <a:gd name="T83" fmla="*/ 574699997 h 691"/>
              <a:gd name="T84" fmla="*/ 465092133 w 976"/>
              <a:gd name="T85" fmla="*/ 545433904 h 691"/>
              <a:gd name="T86" fmla="*/ 588786664 w 976"/>
              <a:gd name="T87" fmla="*/ 603967720 h 691"/>
              <a:gd name="T88" fmla="*/ 628369291 w 976"/>
              <a:gd name="T89" fmla="*/ 747642668 h 691"/>
              <a:gd name="T90" fmla="*/ 556626369 w 976"/>
              <a:gd name="T91" fmla="*/ 901961073 h 691"/>
              <a:gd name="T92" fmla="*/ 437880060 w 976"/>
              <a:gd name="T93" fmla="*/ 1011047487 h 691"/>
              <a:gd name="T94" fmla="*/ 304288989 w 976"/>
              <a:gd name="T95" fmla="*/ 1045636021 h 691"/>
              <a:gd name="T96" fmla="*/ 178120298 w 976"/>
              <a:gd name="T97" fmla="*/ 1122794306 h 691"/>
              <a:gd name="T98" fmla="*/ 94008371 w 976"/>
              <a:gd name="T99" fmla="*/ 1250506821 h 691"/>
              <a:gd name="T100" fmla="*/ 81637817 w 976"/>
              <a:gd name="T101" fmla="*/ 1402162986 h 69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976"/>
              <a:gd name="T154" fmla="*/ 0 h 691"/>
              <a:gd name="T155" fmla="*/ 976 w 976"/>
              <a:gd name="T156" fmla="*/ 691 h 69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976" h="691">
                <a:moveTo>
                  <a:pt x="39" y="562"/>
                </a:moveTo>
                <a:lnTo>
                  <a:pt x="51" y="559"/>
                </a:lnTo>
                <a:lnTo>
                  <a:pt x="68" y="556"/>
                </a:lnTo>
                <a:lnTo>
                  <a:pt x="81" y="558"/>
                </a:lnTo>
                <a:lnTo>
                  <a:pt x="95" y="560"/>
                </a:lnTo>
                <a:lnTo>
                  <a:pt x="109" y="563"/>
                </a:lnTo>
                <a:lnTo>
                  <a:pt x="123" y="567"/>
                </a:lnTo>
                <a:lnTo>
                  <a:pt x="139" y="570"/>
                </a:lnTo>
                <a:lnTo>
                  <a:pt x="152" y="572"/>
                </a:lnTo>
                <a:lnTo>
                  <a:pt x="168" y="573"/>
                </a:lnTo>
                <a:lnTo>
                  <a:pt x="184" y="572"/>
                </a:lnTo>
                <a:lnTo>
                  <a:pt x="197" y="569"/>
                </a:lnTo>
                <a:lnTo>
                  <a:pt x="212" y="565"/>
                </a:lnTo>
                <a:lnTo>
                  <a:pt x="227" y="559"/>
                </a:lnTo>
                <a:lnTo>
                  <a:pt x="240" y="553"/>
                </a:lnTo>
                <a:lnTo>
                  <a:pt x="254" y="547"/>
                </a:lnTo>
                <a:lnTo>
                  <a:pt x="268" y="541"/>
                </a:lnTo>
                <a:lnTo>
                  <a:pt x="284" y="536"/>
                </a:lnTo>
                <a:lnTo>
                  <a:pt x="297" y="533"/>
                </a:lnTo>
                <a:lnTo>
                  <a:pt x="313" y="532"/>
                </a:lnTo>
                <a:lnTo>
                  <a:pt x="327" y="534"/>
                </a:lnTo>
                <a:lnTo>
                  <a:pt x="341" y="538"/>
                </a:lnTo>
                <a:lnTo>
                  <a:pt x="354" y="546"/>
                </a:lnTo>
                <a:lnTo>
                  <a:pt x="362" y="553"/>
                </a:lnTo>
                <a:lnTo>
                  <a:pt x="366" y="567"/>
                </a:lnTo>
                <a:lnTo>
                  <a:pt x="364" y="581"/>
                </a:lnTo>
                <a:lnTo>
                  <a:pt x="360" y="597"/>
                </a:lnTo>
                <a:lnTo>
                  <a:pt x="354" y="615"/>
                </a:lnTo>
                <a:lnTo>
                  <a:pt x="349" y="629"/>
                </a:lnTo>
                <a:lnTo>
                  <a:pt x="350" y="643"/>
                </a:lnTo>
                <a:lnTo>
                  <a:pt x="356" y="658"/>
                </a:lnTo>
                <a:lnTo>
                  <a:pt x="366" y="669"/>
                </a:lnTo>
                <a:lnTo>
                  <a:pt x="376" y="676"/>
                </a:lnTo>
                <a:lnTo>
                  <a:pt x="391" y="680"/>
                </a:lnTo>
                <a:lnTo>
                  <a:pt x="406" y="684"/>
                </a:lnTo>
                <a:lnTo>
                  <a:pt x="428" y="688"/>
                </a:lnTo>
                <a:lnTo>
                  <a:pt x="446" y="690"/>
                </a:lnTo>
                <a:lnTo>
                  <a:pt x="469" y="691"/>
                </a:lnTo>
                <a:lnTo>
                  <a:pt x="489" y="689"/>
                </a:lnTo>
                <a:lnTo>
                  <a:pt x="508" y="685"/>
                </a:lnTo>
                <a:lnTo>
                  <a:pt x="527" y="680"/>
                </a:lnTo>
                <a:lnTo>
                  <a:pt x="545" y="674"/>
                </a:lnTo>
                <a:lnTo>
                  <a:pt x="558" y="667"/>
                </a:lnTo>
                <a:lnTo>
                  <a:pt x="571" y="659"/>
                </a:lnTo>
                <a:lnTo>
                  <a:pt x="582" y="650"/>
                </a:lnTo>
                <a:lnTo>
                  <a:pt x="591" y="638"/>
                </a:lnTo>
                <a:lnTo>
                  <a:pt x="596" y="624"/>
                </a:lnTo>
                <a:lnTo>
                  <a:pt x="597" y="601"/>
                </a:lnTo>
                <a:lnTo>
                  <a:pt x="597" y="584"/>
                </a:lnTo>
                <a:lnTo>
                  <a:pt x="600" y="569"/>
                </a:lnTo>
                <a:lnTo>
                  <a:pt x="606" y="557"/>
                </a:lnTo>
                <a:lnTo>
                  <a:pt x="616" y="547"/>
                </a:lnTo>
                <a:lnTo>
                  <a:pt x="626" y="538"/>
                </a:lnTo>
                <a:lnTo>
                  <a:pt x="639" y="530"/>
                </a:lnTo>
                <a:lnTo>
                  <a:pt x="652" y="524"/>
                </a:lnTo>
                <a:lnTo>
                  <a:pt x="671" y="518"/>
                </a:lnTo>
                <a:lnTo>
                  <a:pt x="688" y="516"/>
                </a:lnTo>
                <a:lnTo>
                  <a:pt x="707" y="514"/>
                </a:lnTo>
                <a:lnTo>
                  <a:pt x="726" y="513"/>
                </a:lnTo>
                <a:lnTo>
                  <a:pt x="747" y="512"/>
                </a:lnTo>
                <a:lnTo>
                  <a:pt x="769" y="513"/>
                </a:lnTo>
                <a:lnTo>
                  <a:pt x="787" y="514"/>
                </a:lnTo>
                <a:lnTo>
                  <a:pt x="802" y="516"/>
                </a:lnTo>
                <a:lnTo>
                  <a:pt x="819" y="518"/>
                </a:lnTo>
                <a:lnTo>
                  <a:pt x="834" y="520"/>
                </a:lnTo>
                <a:lnTo>
                  <a:pt x="851" y="521"/>
                </a:lnTo>
                <a:lnTo>
                  <a:pt x="976" y="525"/>
                </a:lnTo>
                <a:lnTo>
                  <a:pt x="851" y="41"/>
                </a:lnTo>
                <a:lnTo>
                  <a:pt x="833" y="31"/>
                </a:lnTo>
                <a:lnTo>
                  <a:pt x="821" y="24"/>
                </a:lnTo>
                <a:lnTo>
                  <a:pt x="806" y="18"/>
                </a:lnTo>
                <a:lnTo>
                  <a:pt x="789" y="12"/>
                </a:lnTo>
                <a:lnTo>
                  <a:pt x="771" y="8"/>
                </a:lnTo>
                <a:lnTo>
                  <a:pt x="751" y="5"/>
                </a:lnTo>
                <a:lnTo>
                  <a:pt x="727" y="2"/>
                </a:lnTo>
                <a:lnTo>
                  <a:pt x="706" y="1"/>
                </a:lnTo>
                <a:lnTo>
                  <a:pt x="684" y="0"/>
                </a:lnTo>
                <a:lnTo>
                  <a:pt x="660" y="0"/>
                </a:lnTo>
                <a:lnTo>
                  <a:pt x="631" y="0"/>
                </a:lnTo>
                <a:lnTo>
                  <a:pt x="608" y="2"/>
                </a:lnTo>
                <a:lnTo>
                  <a:pt x="586" y="4"/>
                </a:lnTo>
                <a:lnTo>
                  <a:pt x="566" y="6"/>
                </a:lnTo>
                <a:lnTo>
                  <a:pt x="548" y="10"/>
                </a:lnTo>
                <a:lnTo>
                  <a:pt x="533" y="14"/>
                </a:lnTo>
                <a:lnTo>
                  <a:pt x="521" y="19"/>
                </a:lnTo>
                <a:lnTo>
                  <a:pt x="511" y="25"/>
                </a:lnTo>
                <a:lnTo>
                  <a:pt x="504" y="31"/>
                </a:lnTo>
                <a:lnTo>
                  <a:pt x="500" y="41"/>
                </a:lnTo>
                <a:lnTo>
                  <a:pt x="500" y="50"/>
                </a:lnTo>
                <a:lnTo>
                  <a:pt x="505" y="59"/>
                </a:lnTo>
                <a:lnTo>
                  <a:pt x="511" y="67"/>
                </a:lnTo>
                <a:lnTo>
                  <a:pt x="515" y="76"/>
                </a:lnTo>
                <a:lnTo>
                  <a:pt x="515" y="88"/>
                </a:lnTo>
                <a:lnTo>
                  <a:pt x="509" y="98"/>
                </a:lnTo>
                <a:lnTo>
                  <a:pt x="501" y="108"/>
                </a:lnTo>
                <a:lnTo>
                  <a:pt x="488" y="119"/>
                </a:lnTo>
                <a:lnTo>
                  <a:pt x="476" y="128"/>
                </a:lnTo>
                <a:lnTo>
                  <a:pt x="464" y="134"/>
                </a:lnTo>
                <a:lnTo>
                  <a:pt x="451" y="139"/>
                </a:lnTo>
                <a:lnTo>
                  <a:pt x="438" y="145"/>
                </a:lnTo>
                <a:lnTo>
                  <a:pt x="424" y="149"/>
                </a:lnTo>
                <a:lnTo>
                  <a:pt x="409" y="152"/>
                </a:lnTo>
                <a:lnTo>
                  <a:pt x="395" y="154"/>
                </a:lnTo>
                <a:lnTo>
                  <a:pt x="383" y="157"/>
                </a:lnTo>
                <a:lnTo>
                  <a:pt x="366" y="157"/>
                </a:lnTo>
                <a:lnTo>
                  <a:pt x="352" y="154"/>
                </a:lnTo>
                <a:lnTo>
                  <a:pt x="338" y="152"/>
                </a:lnTo>
                <a:lnTo>
                  <a:pt x="326" y="148"/>
                </a:lnTo>
                <a:lnTo>
                  <a:pt x="313" y="143"/>
                </a:lnTo>
                <a:lnTo>
                  <a:pt x="302" y="137"/>
                </a:lnTo>
                <a:lnTo>
                  <a:pt x="294" y="130"/>
                </a:lnTo>
                <a:lnTo>
                  <a:pt x="291" y="123"/>
                </a:lnTo>
                <a:lnTo>
                  <a:pt x="290" y="116"/>
                </a:lnTo>
                <a:lnTo>
                  <a:pt x="291" y="105"/>
                </a:lnTo>
                <a:lnTo>
                  <a:pt x="294" y="95"/>
                </a:lnTo>
                <a:lnTo>
                  <a:pt x="302" y="83"/>
                </a:lnTo>
                <a:lnTo>
                  <a:pt x="311" y="71"/>
                </a:lnTo>
                <a:lnTo>
                  <a:pt x="318" y="62"/>
                </a:lnTo>
                <a:lnTo>
                  <a:pt x="323" y="55"/>
                </a:lnTo>
                <a:lnTo>
                  <a:pt x="327" y="44"/>
                </a:lnTo>
                <a:lnTo>
                  <a:pt x="330" y="33"/>
                </a:lnTo>
                <a:lnTo>
                  <a:pt x="327" y="23"/>
                </a:lnTo>
                <a:lnTo>
                  <a:pt x="321" y="15"/>
                </a:lnTo>
                <a:lnTo>
                  <a:pt x="310" y="8"/>
                </a:lnTo>
                <a:lnTo>
                  <a:pt x="297" y="5"/>
                </a:lnTo>
                <a:lnTo>
                  <a:pt x="285" y="2"/>
                </a:lnTo>
                <a:lnTo>
                  <a:pt x="268" y="0"/>
                </a:lnTo>
                <a:lnTo>
                  <a:pt x="233" y="0"/>
                </a:lnTo>
                <a:lnTo>
                  <a:pt x="207" y="2"/>
                </a:lnTo>
                <a:lnTo>
                  <a:pt x="184" y="5"/>
                </a:lnTo>
                <a:lnTo>
                  <a:pt x="153" y="9"/>
                </a:lnTo>
                <a:lnTo>
                  <a:pt x="125" y="14"/>
                </a:lnTo>
                <a:lnTo>
                  <a:pt x="94" y="19"/>
                </a:lnTo>
                <a:lnTo>
                  <a:pt x="74" y="23"/>
                </a:lnTo>
                <a:lnTo>
                  <a:pt x="56" y="27"/>
                </a:lnTo>
                <a:lnTo>
                  <a:pt x="47" y="31"/>
                </a:lnTo>
                <a:lnTo>
                  <a:pt x="50" y="41"/>
                </a:lnTo>
                <a:lnTo>
                  <a:pt x="54" y="56"/>
                </a:lnTo>
                <a:lnTo>
                  <a:pt x="56" y="70"/>
                </a:lnTo>
                <a:lnTo>
                  <a:pt x="57" y="82"/>
                </a:lnTo>
                <a:lnTo>
                  <a:pt x="55" y="95"/>
                </a:lnTo>
                <a:lnTo>
                  <a:pt x="52" y="106"/>
                </a:lnTo>
                <a:lnTo>
                  <a:pt x="48" y="119"/>
                </a:lnTo>
                <a:lnTo>
                  <a:pt x="44" y="129"/>
                </a:lnTo>
                <a:lnTo>
                  <a:pt x="39" y="144"/>
                </a:lnTo>
                <a:lnTo>
                  <a:pt x="33" y="160"/>
                </a:lnTo>
                <a:lnTo>
                  <a:pt x="27" y="175"/>
                </a:lnTo>
                <a:lnTo>
                  <a:pt x="18" y="190"/>
                </a:lnTo>
                <a:lnTo>
                  <a:pt x="13" y="205"/>
                </a:lnTo>
                <a:lnTo>
                  <a:pt x="9" y="217"/>
                </a:lnTo>
                <a:lnTo>
                  <a:pt x="5" y="230"/>
                </a:lnTo>
                <a:lnTo>
                  <a:pt x="1" y="248"/>
                </a:lnTo>
                <a:lnTo>
                  <a:pt x="0" y="263"/>
                </a:lnTo>
                <a:lnTo>
                  <a:pt x="2" y="276"/>
                </a:lnTo>
                <a:lnTo>
                  <a:pt x="6" y="290"/>
                </a:lnTo>
                <a:lnTo>
                  <a:pt x="13" y="299"/>
                </a:lnTo>
                <a:lnTo>
                  <a:pt x="22" y="307"/>
                </a:lnTo>
                <a:lnTo>
                  <a:pt x="35" y="311"/>
                </a:lnTo>
                <a:lnTo>
                  <a:pt x="48" y="311"/>
                </a:lnTo>
                <a:lnTo>
                  <a:pt x="66" y="308"/>
                </a:lnTo>
                <a:lnTo>
                  <a:pt x="81" y="301"/>
                </a:lnTo>
                <a:lnTo>
                  <a:pt x="94" y="293"/>
                </a:lnTo>
                <a:lnTo>
                  <a:pt x="105" y="280"/>
                </a:lnTo>
                <a:lnTo>
                  <a:pt x="112" y="264"/>
                </a:lnTo>
                <a:lnTo>
                  <a:pt x="114" y="249"/>
                </a:lnTo>
                <a:lnTo>
                  <a:pt x="119" y="236"/>
                </a:lnTo>
                <a:lnTo>
                  <a:pt x="127" y="225"/>
                </a:lnTo>
                <a:lnTo>
                  <a:pt x="137" y="216"/>
                </a:lnTo>
                <a:lnTo>
                  <a:pt x="150" y="209"/>
                </a:lnTo>
                <a:lnTo>
                  <a:pt x="163" y="206"/>
                </a:lnTo>
                <a:lnTo>
                  <a:pt x="174" y="205"/>
                </a:lnTo>
                <a:lnTo>
                  <a:pt x="188" y="205"/>
                </a:lnTo>
                <a:lnTo>
                  <a:pt x="203" y="207"/>
                </a:lnTo>
                <a:lnTo>
                  <a:pt x="215" y="211"/>
                </a:lnTo>
                <a:lnTo>
                  <a:pt x="227" y="217"/>
                </a:lnTo>
                <a:lnTo>
                  <a:pt x="238" y="227"/>
                </a:lnTo>
                <a:lnTo>
                  <a:pt x="246" y="238"/>
                </a:lnTo>
                <a:lnTo>
                  <a:pt x="253" y="253"/>
                </a:lnTo>
                <a:lnTo>
                  <a:pt x="255" y="267"/>
                </a:lnTo>
                <a:lnTo>
                  <a:pt x="254" y="281"/>
                </a:lnTo>
                <a:lnTo>
                  <a:pt x="250" y="296"/>
                </a:lnTo>
                <a:lnTo>
                  <a:pt x="244" y="311"/>
                </a:lnTo>
                <a:lnTo>
                  <a:pt x="236" y="325"/>
                </a:lnTo>
                <a:lnTo>
                  <a:pt x="225" y="339"/>
                </a:lnTo>
                <a:lnTo>
                  <a:pt x="214" y="350"/>
                </a:lnTo>
                <a:lnTo>
                  <a:pt x="201" y="363"/>
                </a:lnTo>
                <a:lnTo>
                  <a:pt x="190" y="372"/>
                </a:lnTo>
                <a:lnTo>
                  <a:pt x="177" y="380"/>
                </a:lnTo>
                <a:lnTo>
                  <a:pt x="166" y="384"/>
                </a:lnTo>
                <a:lnTo>
                  <a:pt x="150" y="388"/>
                </a:lnTo>
                <a:lnTo>
                  <a:pt x="137" y="390"/>
                </a:lnTo>
                <a:lnTo>
                  <a:pt x="123" y="393"/>
                </a:lnTo>
                <a:lnTo>
                  <a:pt x="111" y="397"/>
                </a:lnTo>
                <a:lnTo>
                  <a:pt x="95" y="405"/>
                </a:lnTo>
                <a:lnTo>
                  <a:pt x="82" y="413"/>
                </a:lnTo>
                <a:lnTo>
                  <a:pt x="72" y="422"/>
                </a:lnTo>
                <a:lnTo>
                  <a:pt x="60" y="433"/>
                </a:lnTo>
                <a:lnTo>
                  <a:pt x="52" y="444"/>
                </a:lnTo>
                <a:lnTo>
                  <a:pt x="43" y="458"/>
                </a:lnTo>
                <a:lnTo>
                  <a:pt x="38" y="470"/>
                </a:lnTo>
                <a:lnTo>
                  <a:pt x="33" y="485"/>
                </a:lnTo>
                <a:lnTo>
                  <a:pt x="31" y="499"/>
                </a:lnTo>
                <a:lnTo>
                  <a:pt x="31" y="511"/>
                </a:lnTo>
                <a:lnTo>
                  <a:pt x="33" y="527"/>
                </a:lnTo>
                <a:lnTo>
                  <a:pt x="36" y="545"/>
                </a:lnTo>
                <a:lnTo>
                  <a:pt x="39" y="562"/>
                </a:lnTo>
                <a:close/>
              </a:path>
            </a:pathLst>
          </a:custGeom>
          <a:solidFill>
            <a:srgbClr val="FFFFCC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6084088" y="2967447"/>
            <a:ext cx="1567735" cy="1068287"/>
          </a:xfrm>
          <a:custGeom>
            <a:avLst/>
            <a:gdLst>
              <a:gd name="T0" fmla="*/ 2147483647 w 1165"/>
              <a:gd name="T1" fmla="*/ 535731836 h 735"/>
              <a:gd name="T2" fmla="*/ 2147483647 w 1165"/>
              <a:gd name="T3" fmla="*/ 763814940 h 735"/>
              <a:gd name="T4" fmla="*/ 2147483647 w 1165"/>
              <a:gd name="T5" fmla="*/ 970681668 h 735"/>
              <a:gd name="T6" fmla="*/ 2147483647 w 1165"/>
              <a:gd name="T7" fmla="*/ 1105939798 h 735"/>
              <a:gd name="T8" fmla="*/ 2147483647 w 1165"/>
              <a:gd name="T9" fmla="*/ 1015767712 h 735"/>
              <a:gd name="T10" fmla="*/ 2147483647 w 1165"/>
              <a:gd name="T11" fmla="*/ 843378737 h 735"/>
              <a:gd name="T12" fmla="*/ 2147483647 w 1165"/>
              <a:gd name="T13" fmla="*/ 838074593 h 735"/>
              <a:gd name="T14" fmla="*/ 2147483647 w 1165"/>
              <a:gd name="T15" fmla="*/ 965377524 h 735"/>
              <a:gd name="T16" fmla="*/ 2147483647 w 1165"/>
              <a:gd name="T17" fmla="*/ 1119200974 h 735"/>
              <a:gd name="T18" fmla="*/ 2147483647 w 1165"/>
              <a:gd name="T19" fmla="*/ 1283632714 h 735"/>
              <a:gd name="T20" fmla="*/ 2147483647 w 1165"/>
              <a:gd name="T21" fmla="*/ 1334022902 h 735"/>
              <a:gd name="T22" fmla="*/ 2147483647 w 1165"/>
              <a:gd name="T23" fmla="*/ 1442760309 h 735"/>
              <a:gd name="T24" fmla="*/ 2147483647 w 1165"/>
              <a:gd name="T25" fmla="*/ 1639018544 h 735"/>
              <a:gd name="T26" fmla="*/ 2147483647 w 1165"/>
              <a:gd name="T27" fmla="*/ 1739800956 h 735"/>
              <a:gd name="T28" fmla="*/ 2119233744 w 1165"/>
              <a:gd name="T29" fmla="*/ 1729191038 h 735"/>
              <a:gd name="T30" fmla="*/ 1882668752 w 1165"/>
              <a:gd name="T31" fmla="*/ 1803450691 h 735"/>
              <a:gd name="T32" fmla="*/ 1648566752 w 1165"/>
              <a:gd name="T33" fmla="*/ 1901579809 h 735"/>
              <a:gd name="T34" fmla="*/ 1384894325 w 1165"/>
              <a:gd name="T35" fmla="*/ 1944014594 h 735"/>
              <a:gd name="T36" fmla="*/ 1239505570 w 1165"/>
              <a:gd name="T37" fmla="*/ 1837928445 h 735"/>
              <a:gd name="T38" fmla="*/ 1318360568 w 1165"/>
              <a:gd name="T39" fmla="*/ 1686757474 h 735"/>
              <a:gd name="T40" fmla="*/ 1520427970 w 1165"/>
              <a:gd name="T41" fmla="*/ 1596585388 h 735"/>
              <a:gd name="T42" fmla="*/ 1668281679 w 1165"/>
              <a:gd name="T43" fmla="*/ 1493152125 h 735"/>
              <a:gd name="T44" fmla="*/ 1569711362 w 1165"/>
              <a:gd name="T45" fmla="*/ 1395023007 h 735"/>
              <a:gd name="T46" fmla="*/ 1345467611 w 1165"/>
              <a:gd name="T47" fmla="*/ 1405631297 h 735"/>
              <a:gd name="T48" fmla="*/ 1136008092 w 1165"/>
              <a:gd name="T49" fmla="*/ 1490499239 h 735"/>
              <a:gd name="T50" fmla="*/ 899443100 w 1165"/>
              <a:gd name="T51" fmla="*/ 1639018544 h 735"/>
              <a:gd name="T52" fmla="*/ 620985066 w 1165"/>
              <a:gd name="T53" fmla="*/ 1729191038 h 735"/>
              <a:gd name="T54" fmla="*/ 344991693 w 1165"/>
              <a:gd name="T55" fmla="*/ 1747756359 h 735"/>
              <a:gd name="T56" fmla="*/ 480523866 w 1165"/>
              <a:gd name="T57" fmla="*/ 1572715923 h 735"/>
              <a:gd name="T58" fmla="*/ 584021345 w 1165"/>
              <a:gd name="T59" fmla="*/ 1384414718 h 735"/>
              <a:gd name="T60" fmla="*/ 537200945 w 1165"/>
              <a:gd name="T61" fmla="*/ 1222634237 h 735"/>
              <a:gd name="T62" fmla="*/ 406597895 w 1165"/>
              <a:gd name="T63" fmla="*/ 1227938381 h 735"/>
              <a:gd name="T64" fmla="*/ 298171293 w 1165"/>
              <a:gd name="T65" fmla="*/ 1371153542 h 735"/>
              <a:gd name="T66" fmla="*/ 135532125 w 1165"/>
              <a:gd name="T67" fmla="*/ 1424196617 h 735"/>
              <a:gd name="T68" fmla="*/ 9856682 w 1165"/>
              <a:gd name="T69" fmla="*/ 1299545147 h 735"/>
              <a:gd name="T70" fmla="*/ 39428296 w 1165"/>
              <a:gd name="T71" fmla="*/ 1129809263 h 735"/>
              <a:gd name="T72" fmla="*/ 211924179 w 1165"/>
              <a:gd name="T73" fmla="*/ 1013114825 h 735"/>
              <a:gd name="T74" fmla="*/ 322813774 w 1165"/>
              <a:gd name="T75" fmla="*/ 830117561 h 735"/>
              <a:gd name="T76" fmla="*/ 253815455 w 1165"/>
              <a:gd name="T77" fmla="*/ 594077427 h 735"/>
              <a:gd name="T78" fmla="*/ 229172974 w 1165"/>
              <a:gd name="T79" fmla="*/ 363342964 h 735"/>
              <a:gd name="T80" fmla="*/ 448489269 w 1165"/>
              <a:gd name="T81" fmla="*/ 395167831 h 735"/>
              <a:gd name="T82" fmla="*/ 793480863 w 1165"/>
              <a:gd name="T83" fmla="*/ 408429007 h 735"/>
              <a:gd name="T84" fmla="*/ 980762659 w 1165"/>
              <a:gd name="T85" fmla="*/ 347428901 h 735"/>
              <a:gd name="T86" fmla="*/ 985690214 w 1165"/>
              <a:gd name="T87" fmla="*/ 198909545 h 735"/>
              <a:gd name="T88" fmla="*/ 1042367292 w 1165"/>
              <a:gd name="T89" fmla="*/ 53043087 h 735"/>
              <a:gd name="T90" fmla="*/ 1264148051 w 1165"/>
              <a:gd name="T91" fmla="*/ 0 h 735"/>
              <a:gd name="T92" fmla="*/ 1473607570 w 1165"/>
              <a:gd name="T93" fmla="*/ 47738943 h 735"/>
              <a:gd name="T94" fmla="*/ 1542605889 w 1165"/>
              <a:gd name="T95" fmla="*/ 182997111 h 735"/>
              <a:gd name="T96" fmla="*/ 1478535125 w 1165"/>
              <a:gd name="T97" fmla="*/ 358038819 h 735"/>
              <a:gd name="T98" fmla="*/ 1616531762 w 1165"/>
              <a:gd name="T99" fmla="*/ 453515152 h 735"/>
              <a:gd name="T100" fmla="*/ 1887597876 w 1165"/>
              <a:gd name="T101" fmla="*/ 450862266 h 735"/>
              <a:gd name="T102" fmla="*/ 2147483647 w 1165"/>
              <a:gd name="T103" fmla="*/ 384559542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66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4632028" y="1583208"/>
            <a:ext cx="1155388" cy="949273"/>
          </a:xfrm>
          <a:custGeom>
            <a:avLst/>
            <a:gdLst>
              <a:gd name="T0" fmla="*/ 2023403860 w 858"/>
              <a:gd name="T1" fmla="*/ 0 h 652"/>
              <a:gd name="T2" fmla="*/ 2001195210 w 858"/>
              <a:gd name="T3" fmla="*/ 90481526 h 652"/>
              <a:gd name="T4" fmla="*/ 2043144707 w 858"/>
              <a:gd name="T5" fmla="*/ 183625377 h 652"/>
              <a:gd name="T6" fmla="*/ 2090028237 w 858"/>
              <a:gd name="T7" fmla="*/ 263460895 h 652"/>
              <a:gd name="T8" fmla="*/ 2117170921 w 858"/>
              <a:gd name="T9" fmla="*/ 356604720 h 652"/>
              <a:gd name="T10" fmla="*/ 2109767514 w 858"/>
              <a:gd name="T11" fmla="*/ 431118903 h 652"/>
              <a:gd name="T12" fmla="*/ 2077689226 w 858"/>
              <a:gd name="T13" fmla="*/ 505632984 h 652"/>
              <a:gd name="T14" fmla="*/ 1998727408 w 858"/>
              <a:gd name="T15" fmla="*/ 545551533 h 652"/>
              <a:gd name="T16" fmla="*/ 1902492544 w 858"/>
              <a:gd name="T17" fmla="*/ 516277387 h 652"/>
              <a:gd name="T18" fmla="*/ 1811193286 w 858"/>
              <a:gd name="T19" fmla="*/ 457730725 h 652"/>
              <a:gd name="T20" fmla="*/ 1737165501 w 858"/>
              <a:gd name="T21" fmla="*/ 412490688 h 652"/>
              <a:gd name="T22" fmla="*/ 1650801847 w 858"/>
              <a:gd name="T23" fmla="*/ 407167671 h 652"/>
              <a:gd name="T24" fmla="*/ 1571839636 w 858"/>
              <a:gd name="T25" fmla="*/ 452409339 h 652"/>
              <a:gd name="T26" fmla="*/ 1507683060 w 858"/>
              <a:gd name="T27" fmla="*/ 550874550 h 652"/>
              <a:gd name="T28" fmla="*/ 1490410015 w 858"/>
              <a:gd name="T29" fmla="*/ 662644856 h 652"/>
              <a:gd name="T30" fmla="*/ 1517552698 w 858"/>
              <a:gd name="T31" fmla="*/ 771756101 h 652"/>
              <a:gd name="T32" fmla="*/ 1579241472 w 858"/>
              <a:gd name="T33" fmla="*/ 859577113 h 652"/>
              <a:gd name="T34" fmla="*/ 1690281970 w 858"/>
              <a:gd name="T35" fmla="*/ 923445160 h 652"/>
              <a:gd name="T36" fmla="*/ 1845739376 w 858"/>
              <a:gd name="T37" fmla="*/ 936751887 h 652"/>
              <a:gd name="T38" fmla="*/ 1971584725 w 858"/>
              <a:gd name="T39" fmla="*/ 939412579 h 652"/>
              <a:gd name="T40" fmla="*/ 2040676905 w 858"/>
              <a:gd name="T41" fmla="*/ 1021910370 h 652"/>
              <a:gd name="T42" fmla="*/ 2030805696 w 858"/>
              <a:gd name="T43" fmla="*/ 1123037905 h 652"/>
              <a:gd name="T44" fmla="*/ 1978988131 w 858"/>
              <a:gd name="T45" fmla="*/ 1242791921 h 652"/>
              <a:gd name="T46" fmla="*/ 1779114998 w 858"/>
              <a:gd name="T47" fmla="*/ 1325291344 h 652"/>
              <a:gd name="T48" fmla="*/ 1596514517 w 858"/>
              <a:gd name="T49" fmla="*/ 1309323924 h 652"/>
              <a:gd name="T50" fmla="*/ 1374434304 w 858"/>
              <a:gd name="T51" fmla="*/ 1288033487 h 652"/>
              <a:gd name="T52" fmla="*/ 1253522989 w 858"/>
              <a:gd name="T53" fmla="*/ 1309323924 h 652"/>
              <a:gd name="T54" fmla="*/ 1206639459 w 858"/>
              <a:gd name="T55" fmla="*/ 1373193602 h 652"/>
              <a:gd name="T56" fmla="*/ 1238717747 w 858"/>
              <a:gd name="T57" fmla="*/ 1458352086 h 652"/>
              <a:gd name="T58" fmla="*/ 1260926396 w 858"/>
              <a:gd name="T59" fmla="*/ 1554156604 h 652"/>
              <a:gd name="T60" fmla="*/ 1216509097 w 858"/>
              <a:gd name="T61" fmla="*/ 1641977412 h 652"/>
              <a:gd name="T62" fmla="*/ 1120274234 w 858"/>
              <a:gd name="T63" fmla="*/ 1705845459 h 652"/>
              <a:gd name="T64" fmla="*/ 1006766325 w 858"/>
              <a:gd name="T65" fmla="*/ 1729796997 h 652"/>
              <a:gd name="T66" fmla="*/ 905595857 w 858"/>
              <a:gd name="T67" fmla="*/ 1729796997 h 652"/>
              <a:gd name="T68" fmla="*/ 826634039 w 858"/>
              <a:gd name="T69" fmla="*/ 1708507783 h 652"/>
              <a:gd name="T70" fmla="*/ 762477267 w 858"/>
              <a:gd name="T71" fmla="*/ 1649961122 h 652"/>
              <a:gd name="T72" fmla="*/ 703256296 w 858"/>
              <a:gd name="T73" fmla="*/ 1572784717 h 652"/>
              <a:gd name="T74" fmla="*/ 639099721 w 858"/>
              <a:gd name="T75" fmla="*/ 1479642523 h 652"/>
              <a:gd name="T76" fmla="*/ 552734495 w 858"/>
              <a:gd name="T77" fmla="*/ 1407789135 h 652"/>
              <a:gd name="T78" fmla="*/ 439226587 w 858"/>
              <a:gd name="T79" fmla="*/ 1375854295 h 652"/>
              <a:gd name="T80" fmla="*/ 303509931 w 858"/>
              <a:gd name="T81" fmla="*/ 1370531278 h 652"/>
              <a:gd name="T82" fmla="*/ 167794895 w 858"/>
              <a:gd name="T83" fmla="*/ 1389161022 h 652"/>
              <a:gd name="T84" fmla="*/ 0 w 858"/>
              <a:gd name="T85" fmla="*/ 1423756554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7419112" y="1663967"/>
            <a:ext cx="1144501" cy="908185"/>
          </a:xfrm>
          <a:custGeom>
            <a:avLst/>
            <a:gdLst>
              <a:gd name="T0" fmla="*/ 89233628 w 848"/>
              <a:gd name="T1" fmla="*/ 0 h 626"/>
              <a:gd name="T2" fmla="*/ 2101957691 w 848"/>
              <a:gd name="T3" fmla="*/ 1347610176 h 626"/>
              <a:gd name="T4" fmla="*/ 2027595830 w 848"/>
              <a:gd name="T5" fmla="*/ 1302690068 h 626"/>
              <a:gd name="T6" fmla="*/ 1948276197 w 848"/>
              <a:gd name="T7" fmla="*/ 1270982329 h 626"/>
              <a:gd name="T8" fmla="*/ 1854084821 w 848"/>
              <a:gd name="T9" fmla="*/ 1252485336 h 626"/>
              <a:gd name="T10" fmla="*/ 1742543603 w 848"/>
              <a:gd name="T11" fmla="*/ 1241916089 h 626"/>
              <a:gd name="T12" fmla="*/ 1628520745 w 848"/>
              <a:gd name="T13" fmla="*/ 1239272965 h 626"/>
              <a:gd name="T14" fmla="*/ 1499628111 w 848"/>
              <a:gd name="T15" fmla="*/ 1244557588 h 626"/>
              <a:gd name="T16" fmla="*/ 1395521191 w 848"/>
              <a:gd name="T17" fmla="*/ 1255128460 h 626"/>
              <a:gd name="T18" fmla="*/ 1313723459 w 848"/>
              <a:gd name="T19" fmla="*/ 1276266952 h 626"/>
              <a:gd name="T20" fmla="*/ 1259191112 w 848"/>
              <a:gd name="T21" fmla="*/ 1305333192 h 626"/>
              <a:gd name="T22" fmla="*/ 1231925726 w 848"/>
              <a:gd name="T23" fmla="*/ 1347610176 h 626"/>
              <a:gd name="T24" fmla="*/ 1244319370 w 848"/>
              <a:gd name="T25" fmla="*/ 1395173410 h 626"/>
              <a:gd name="T26" fmla="*/ 1269106657 w 848"/>
              <a:gd name="T27" fmla="*/ 1440093519 h 626"/>
              <a:gd name="T28" fmla="*/ 1254233340 w 848"/>
              <a:gd name="T29" fmla="*/ 1498225998 h 626"/>
              <a:gd name="T30" fmla="*/ 1202180667 w 848"/>
              <a:gd name="T31" fmla="*/ 1553716979 h 626"/>
              <a:gd name="T32" fmla="*/ 1142692123 w 848"/>
              <a:gd name="T33" fmla="*/ 1593352465 h 626"/>
              <a:gd name="T34" fmla="*/ 1078244232 w 848"/>
              <a:gd name="T35" fmla="*/ 1622418704 h 626"/>
              <a:gd name="T36" fmla="*/ 1006362044 w 848"/>
              <a:gd name="T37" fmla="*/ 1640914072 h 626"/>
              <a:gd name="T38" fmla="*/ 941915727 w 848"/>
              <a:gd name="T39" fmla="*/ 1654126443 h 626"/>
              <a:gd name="T40" fmla="*/ 865074193 w 848"/>
              <a:gd name="T41" fmla="*/ 1646198695 h 626"/>
              <a:gd name="T42" fmla="*/ 800627679 w 848"/>
              <a:gd name="T43" fmla="*/ 1630344826 h 626"/>
              <a:gd name="T44" fmla="*/ 741139135 w 848"/>
              <a:gd name="T45" fmla="*/ 1601278586 h 626"/>
              <a:gd name="T46" fmla="*/ 713872175 w 848"/>
              <a:gd name="T47" fmla="*/ 1564286225 h 626"/>
              <a:gd name="T48" fmla="*/ 713872175 w 848"/>
              <a:gd name="T49" fmla="*/ 1516722992 h 626"/>
              <a:gd name="T50" fmla="*/ 741139135 w 848"/>
              <a:gd name="T51" fmla="*/ 1458590512 h 626"/>
              <a:gd name="T52" fmla="*/ 780798165 w 848"/>
              <a:gd name="T53" fmla="*/ 1403101157 h 626"/>
              <a:gd name="T54" fmla="*/ 803105778 w 848"/>
              <a:gd name="T55" fmla="*/ 1355537924 h 626"/>
              <a:gd name="T56" fmla="*/ 803105778 w 848"/>
              <a:gd name="T57" fmla="*/ 1300048569 h 626"/>
              <a:gd name="T58" fmla="*/ 760968650 w 848"/>
              <a:gd name="T59" fmla="*/ 1260413083 h 626"/>
              <a:gd name="T60" fmla="*/ 699000432 w 848"/>
              <a:gd name="T61" fmla="*/ 1244557588 h 626"/>
              <a:gd name="T62" fmla="*/ 570106225 w 848"/>
              <a:gd name="T63" fmla="*/ 1239272965 h 626"/>
              <a:gd name="T64" fmla="*/ 448649463 w 848"/>
              <a:gd name="T65" fmla="*/ 1252485336 h 626"/>
              <a:gd name="T66" fmla="*/ 302403741 w 848"/>
              <a:gd name="T67" fmla="*/ 1276266952 h 626"/>
              <a:gd name="T68" fmla="*/ 171031385 w 848"/>
              <a:gd name="T69" fmla="*/ 1300048569 h 626"/>
              <a:gd name="T70" fmla="*/ 109063168 w 848"/>
              <a:gd name="T71" fmla="*/ 1321187061 h 626"/>
              <a:gd name="T72" fmla="*/ 79319658 w 848"/>
              <a:gd name="T73" fmla="*/ 1260413083 h 626"/>
              <a:gd name="T74" fmla="*/ 49574586 w 848"/>
              <a:gd name="T75" fmla="*/ 1189068233 h 626"/>
              <a:gd name="T76" fmla="*/ 32223171 w 848"/>
              <a:gd name="T77" fmla="*/ 1096584891 h 626"/>
              <a:gd name="T78" fmla="*/ 42138715 w 848"/>
              <a:gd name="T79" fmla="*/ 1006744673 h 626"/>
              <a:gd name="T80" fmla="*/ 86755529 w 848"/>
              <a:gd name="T81" fmla="*/ 908976708 h 626"/>
              <a:gd name="T82" fmla="*/ 148723772 w 848"/>
              <a:gd name="T83" fmla="*/ 829705533 h 626"/>
              <a:gd name="T84" fmla="*/ 228041880 w 848"/>
              <a:gd name="T85" fmla="*/ 779500801 h 626"/>
              <a:gd name="T86" fmla="*/ 309841187 w 848"/>
              <a:gd name="T87" fmla="*/ 742506814 h 626"/>
              <a:gd name="T88" fmla="*/ 401552889 w 848"/>
              <a:gd name="T89" fmla="*/ 697586705 h 626"/>
              <a:gd name="T90" fmla="*/ 466000879 w 848"/>
              <a:gd name="T91" fmla="*/ 655308095 h 626"/>
              <a:gd name="T92" fmla="*/ 518053552 w 848"/>
              <a:gd name="T93" fmla="*/ 599818740 h 626"/>
              <a:gd name="T94" fmla="*/ 550276710 w 848"/>
              <a:gd name="T95" fmla="*/ 525832391 h 626"/>
              <a:gd name="T96" fmla="*/ 547798611 w 848"/>
              <a:gd name="T97" fmla="*/ 441276796 h 626"/>
              <a:gd name="T98" fmla="*/ 503180235 w 848"/>
              <a:gd name="T99" fmla="*/ 367290346 h 626"/>
              <a:gd name="T100" fmla="*/ 431298047 w 848"/>
              <a:gd name="T101" fmla="*/ 327654860 h 626"/>
              <a:gd name="T102" fmla="*/ 361893860 w 848"/>
              <a:gd name="T103" fmla="*/ 340865605 h 626"/>
              <a:gd name="T104" fmla="*/ 299925642 w 848"/>
              <a:gd name="T105" fmla="*/ 396356586 h 626"/>
              <a:gd name="T106" fmla="*/ 245393296 w 848"/>
              <a:gd name="T107" fmla="*/ 459773790 h 626"/>
              <a:gd name="T108" fmla="*/ 183425029 w 848"/>
              <a:gd name="T109" fmla="*/ 486196905 h 626"/>
              <a:gd name="T110" fmla="*/ 99149173 w 848"/>
              <a:gd name="T111" fmla="*/ 478269158 h 626"/>
              <a:gd name="T112" fmla="*/ 44616814 w 848"/>
              <a:gd name="T113" fmla="*/ 428064426 h 626"/>
              <a:gd name="T114" fmla="*/ 9915548 w 848"/>
              <a:gd name="T115" fmla="*/ 362005723 h 626"/>
              <a:gd name="T116" fmla="*/ 0 w 848"/>
              <a:gd name="T117" fmla="*/ 285376250 h 626"/>
              <a:gd name="T118" fmla="*/ 9915548 w 848"/>
              <a:gd name="T119" fmla="*/ 200820604 h 626"/>
              <a:gd name="T120" fmla="*/ 37180943 w 848"/>
              <a:gd name="T121" fmla="*/ 100409489 h 626"/>
              <a:gd name="T122" fmla="*/ 64446341 w 848"/>
              <a:gd name="T123" fmla="*/ 39635499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99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4451138" y="2789284"/>
            <a:ext cx="1415316" cy="1030032"/>
          </a:xfrm>
          <a:custGeom>
            <a:avLst/>
            <a:gdLst>
              <a:gd name="T0" fmla="*/ 37086172 w 1050"/>
              <a:gd name="T1" fmla="*/ 1531550454 h 709"/>
              <a:gd name="T2" fmla="*/ 217570349 w 1050"/>
              <a:gd name="T3" fmla="*/ 1497104537 h 709"/>
              <a:gd name="T4" fmla="*/ 449972962 w 1050"/>
              <a:gd name="T5" fmla="*/ 1433509569 h 709"/>
              <a:gd name="T6" fmla="*/ 655181159 w 1050"/>
              <a:gd name="T7" fmla="*/ 1364616106 h 709"/>
              <a:gd name="T8" fmla="*/ 778800120 w 1050"/>
              <a:gd name="T9" fmla="*/ 1354017487 h 709"/>
              <a:gd name="T10" fmla="*/ 912307976 w 1050"/>
              <a:gd name="T11" fmla="*/ 1383164909 h 709"/>
              <a:gd name="T12" fmla="*/ 976590025 w 1050"/>
              <a:gd name="T13" fmla="*/ 1446758249 h 709"/>
              <a:gd name="T14" fmla="*/ 969173107 w 1050"/>
              <a:gd name="T15" fmla="*/ 1528900393 h 709"/>
              <a:gd name="T16" fmla="*/ 902419277 w 1050"/>
              <a:gd name="T17" fmla="*/ 1650788577 h 709"/>
              <a:gd name="T18" fmla="*/ 895002360 w 1050"/>
              <a:gd name="T19" fmla="*/ 1738229623 h 709"/>
              <a:gd name="T20" fmla="*/ 961756190 w 1050"/>
              <a:gd name="T21" fmla="*/ 1830972013 h 709"/>
              <a:gd name="T22" fmla="*/ 1073013097 w 1050"/>
              <a:gd name="T23" fmla="*/ 1873366487 h 709"/>
              <a:gd name="T24" fmla="*/ 1179326441 w 1050"/>
              <a:gd name="T25" fmla="*/ 1865417930 h 709"/>
              <a:gd name="T26" fmla="*/ 1293055130 w 1050"/>
              <a:gd name="T27" fmla="*/ 1809773148 h 709"/>
              <a:gd name="T28" fmla="*/ 1377116149 w 1050"/>
              <a:gd name="T29" fmla="*/ 1730281066 h 709"/>
              <a:gd name="T30" fmla="*/ 1409257173 w 1050"/>
              <a:gd name="T31" fmla="*/ 1611042536 h 709"/>
              <a:gd name="T32" fmla="*/ 1456232032 w 1050"/>
              <a:gd name="T33" fmla="*/ 1539499011 h 709"/>
              <a:gd name="T34" fmla="*/ 1597158182 w 1050"/>
              <a:gd name="T35" fmla="*/ 1486504290 h 709"/>
              <a:gd name="T36" fmla="*/ 1770225749 w 1050"/>
              <a:gd name="T37" fmla="*/ 1441459754 h 709"/>
              <a:gd name="T38" fmla="*/ 2111413388 w 1050"/>
              <a:gd name="T39" fmla="*/ 1412312332 h 709"/>
              <a:gd name="T40" fmla="*/ 2147483647 w 1050"/>
              <a:gd name="T41" fmla="*/ 1401713713 h 709"/>
              <a:gd name="T42" fmla="*/ 2147483647 w 1050"/>
              <a:gd name="T43" fmla="*/ 1319571569 h 709"/>
              <a:gd name="T44" fmla="*/ 2147483647 w 1050"/>
              <a:gd name="T45" fmla="*/ 1232129303 h 709"/>
              <a:gd name="T46" fmla="*/ 2147483647 w 1050"/>
              <a:gd name="T47" fmla="*/ 1142038602 h 709"/>
              <a:gd name="T48" fmla="*/ 2147483647 w 1050"/>
              <a:gd name="T49" fmla="*/ 1043997717 h 709"/>
              <a:gd name="T50" fmla="*/ 2147483647 w 1050"/>
              <a:gd name="T51" fmla="*/ 930059717 h 709"/>
              <a:gd name="T52" fmla="*/ 2147483647 w 1050"/>
              <a:gd name="T53" fmla="*/ 882363492 h 709"/>
              <a:gd name="T54" fmla="*/ 2147483647 w 1050"/>
              <a:gd name="T55" fmla="*/ 903562357 h 709"/>
              <a:gd name="T56" fmla="*/ 2147483647 w 1050"/>
              <a:gd name="T57" fmla="*/ 1012201861 h 709"/>
              <a:gd name="T58" fmla="*/ 2147483647 w 1050"/>
              <a:gd name="T59" fmla="*/ 1094342377 h 709"/>
              <a:gd name="T60" fmla="*/ 2131192359 w 1050"/>
              <a:gd name="T61" fmla="*/ 1099642500 h 709"/>
              <a:gd name="T62" fmla="*/ 2052076476 w 1050"/>
              <a:gd name="T63" fmla="*/ 1057246397 h 709"/>
              <a:gd name="T64" fmla="*/ 2012518534 w 1050"/>
              <a:gd name="T65" fmla="*/ 980404377 h 709"/>
              <a:gd name="T66" fmla="*/ 2007573398 w 1050"/>
              <a:gd name="T67" fmla="*/ 869114811 h 709"/>
              <a:gd name="T68" fmla="*/ 2066910311 w 1050"/>
              <a:gd name="T69" fmla="*/ 776373846 h 709"/>
              <a:gd name="T70" fmla="*/ 2147483647 w 1050"/>
              <a:gd name="T71" fmla="*/ 712780506 h 709"/>
              <a:gd name="T72" fmla="*/ 2147483647 w 1050"/>
              <a:gd name="T73" fmla="*/ 638586920 h 709"/>
              <a:gd name="T74" fmla="*/ 2147483647 w 1050"/>
              <a:gd name="T75" fmla="*/ 511400240 h 709"/>
              <a:gd name="T76" fmla="*/ 2147483647 w 1050"/>
              <a:gd name="T77" fmla="*/ 386861892 h 709"/>
              <a:gd name="T78" fmla="*/ 2147483647 w 1050"/>
              <a:gd name="T79" fmla="*/ 249074966 h 709"/>
              <a:gd name="T80" fmla="*/ 2147483647 w 1050"/>
              <a:gd name="T81" fmla="*/ 124538297 h 709"/>
              <a:gd name="T82" fmla="*/ 2147483647 w 1050"/>
              <a:gd name="T83" fmla="*/ 34445930 h 709"/>
              <a:gd name="T84" fmla="*/ 1903733409 w 1050"/>
              <a:gd name="T85" fmla="*/ 21197244 h 709"/>
              <a:gd name="T86" fmla="*/ 1681219594 w 1050"/>
              <a:gd name="T87" fmla="*/ 0 h 709"/>
              <a:gd name="T88" fmla="*/ 1560072022 w 1050"/>
              <a:gd name="T89" fmla="*/ 21197244 h 709"/>
              <a:gd name="T90" fmla="*/ 1513097163 w 1050"/>
              <a:gd name="T91" fmla="*/ 84792230 h 709"/>
              <a:gd name="T92" fmla="*/ 1545238187 w 1050"/>
              <a:gd name="T93" fmla="*/ 169582833 h 709"/>
              <a:gd name="T94" fmla="*/ 1567488939 w 1050"/>
              <a:gd name="T95" fmla="*/ 264973708 h 709"/>
              <a:gd name="T96" fmla="*/ 1522987434 w 1050"/>
              <a:gd name="T97" fmla="*/ 352415974 h 709"/>
              <a:gd name="T98" fmla="*/ 1426564362 w 1050"/>
              <a:gd name="T99" fmla="*/ 416009314 h 709"/>
              <a:gd name="T100" fmla="*/ 1312834101 w 1050"/>
              <a:gd name="T101" fmla="*/ 439856715 h 709"/>
              <a:gd name="T102" fmla="*/ 1211467465 w 1050"/>
              <a:gd name="T103" fmla="*/ 439856715 h 709"/>
              <a:gd name="T104" fmla="*/ 1132350009 w 1050"/>
              <a:gd name="T105" fmla="*/ 418659376 h 709"/>
              <a:gd name="T106" fmla="*/ 1068067961 w 1050"/>
              <a:gd name="T107" fmla="*/ 360364531 h 709"/>
              <a:gd name="T108" fmla="*/ 1008731049 w 1050"/>
              <a:gd name="T109" fmla="*/ 283522511 h 709"/>
              <a:gd name="T110" fmla="*/ 944449001 w 1050"/>
              <a:gd name="T111" fmla="*/ 190781698 h 709"/>
              <a:gd name="T112" fmla="*/ 857916200 w 1050"/>
              <a:gd name="T113" fmla="*/ 119238174 h 709"/>
              <a:gd name="T114" fmla="*/ 744187314 w 1050"/>
              <a:gd name="T115" fmla="*/ 87440664 h 709"/>
              <a:gd name="T116" fmla="*/ 608206300 w 1050"/>
              <a:gd name="T117" fmla="*/ 82142169 h 709"/>
              <a:gd name="T118" fmla="*/ 472225286 w 1050"/>
              <a:gd name="T119" fmla="*/ 100690972 h 709"/>
              <a:gd name="T120" fmla="*/ 304103150 w 1050"/>
              <a:gd name="T121" fmla="*/ 135136916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7C8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5995631" y="4488077"/>
            <a:ext cx="1362241" cy="926604"/>
          </a:xfrm>
          <a:custGeom>
            <a:avLst/>
            <a:gdLst>
              <a:gd name="T0" fmla="*/ 2147483647 w 1009"/>
              <a:gd name="T1" fmla="*/ 331479875 h 635"/>
              <a:gd name="T2" fmla="*/ 2048769686 w 1009"/>
              <a:gd name="T3" fmla="*/ 363558562 h 635"/>
              <a:gd name="T4" fmla="*/ 1850341747 w 1009"/>
              <a:gd name="T5" fmla="*/ 441082160 h 635"/>
              <a:gd name="T6" fmla="*/ 1622149145 w 1009"/>
              <a:gd name="T7" fmla="*/ 529298551 h 635"/>
              <a:gd name="T8" fmla="*/ 1426201694 w 1009"/>
              <a:gd name="T9" fmla="*/ 564050463 h 635"/>
              <a:gd name="T10" fmla="*/ 1289782781 w 1009"/>
              <a:gd name="T11" fmla="*/ 518605655 h 635"/>
              <a:gd name="T12" fmla="*/ 1250096564 w 1009"/>
              <a:gd name="T13" fmla="*/ 430389264 h 635"/>
              <a:gd name="T14" fmla="*/ 1312105590 w 1009"/>
              <a:gd name="T15" fmla="*/ 315440531 h 635"/>
              <a:gd name="T16" fmla="*/ 1451004989 w 1009"/>
              <a:gd name="T17" fmla="*/ 232570588 h 635"/>
              <a:gd name="T18" fmla="*/ 1612227197 w 1009"/>
              <a:gd name="T19" fmla="*/ 173759609 h 635"/>
              <a:gd name="T20" fmla="*/ 1676717104 w 1009"/>
              <a:gd name="T21" fmla="*/ 74850297 h 635"/>
              <a:gd name="T22" fmla="*/ 1584943415 w 1009"/>
              <a:gd name="T23" fmla="*/ 2673225 h 635"/>
              <a:gd name="T24" fmla="*/ 1386515476 w 1009"/>
              <a:gd name="T25" fmla="*/ 8019675 h 635"/>
              <a:gd name="T26" fmla="*/ 1193048512 w 1009"/>
              <a:gd name="T27" fmla="*/ 80196745 h 635"/>
              <a:gd name="T28" fmla="*/ 979739226 w 1009"/>
              <a:gd name="T29" fmla="*/ 208511521 h 635"/>
              <a:gd name="T30" fmla="*/ 768908655 w 1009"/>
              <a:gd name="T31" fmla="*/ 312767307 h 635"/>
              <a:gd name="T32" fmla="*/ 540716447 w 1009"/>
              <a:gd name="T33" fmla="*/ 355538890 h 635"/>
              <a:gd name="T34" fmla="*/ 344768897 w 1009"/>
              <a:gd name="T35" fmla="*/ 360885338 h 635"/>
              <a:gd name="T36" fmla="*/ 401816950 w 1009"/>
              <a:gd name="T37" fmla="*/ 588109478 h 635"/>
              <a:gd name="T38" fmla="*/ 456384613 w 1009"/>
              <a:gd name="T39" fmla="*/ 777908380 h 635"/>
              <a:gd name="T40" fmla="*/ 411738898 w 1009"/>
              <a:gd name="T41" fmla="*/ 892857215 h 635"/>
              <a:gd name="T42" fmla="*/ 317485115 w 1009"/>
              <a:gd name="T43" fmla="*/ 919589455 h 635"/>
              <a:gd name="T44" fmla="*/ 215789871 w 1009"/>
              <a:gd name="T45" fmla="*/ 876817872 h 635"/>
              <a:gd name="T46" fmla="*/ 96734294 w 1009"/>
              <a:gd name="T47" fmla="*/ 842065756 h 635"/>
              <a:gd name="T48" fmla="*/ 17361840 w 1009"/>
              <a:gd name="T49" fmla="*/ 922262679 h 635"/>
              <a:gd name="T50" fmla="*/ 4960976 w 1009"/>
              <a:gd name="T51" fmla="*/ 1058597102 h 635"/>
              <a:gd name="T52" fmla="*/ 71929424 w 1009"/>
              <a:gd name="T53" fmla="*/ 1208297644 h 635"/>
              <a:gd name="T54" fmla="*/ 208349985 w 1009"/>
              <a:gd name="T55" fmla="*/ 1280474691 h 635"/>
              <a:gd name="T56" fmla="*/ 379494141 w 1009"/>
              <a:gd name="T57" fmla="*/ 1280474691 h 635"/>
              <a:gd name="T58" fmla="*/ 446462665 w 1009"/>
              <a:gd name="T59" fmla="*/ 1352651739 h 635"/>
              <a:gd name="T60" fmla="*/ 386934027 w 1009"/>
              <a:gd name="T61" fmla="*/ 1518391625 h 635"/>
              <a:gd name="T62" fmla="*/ 292681820 w 1009"/>
              <a:gd name="T63" fmla="*/ 1665418943 h 635"/>
              <a:gd name="T64" fmla="*/ 2147483647 w 1009"/>
              <a:gd name="T65" fmla="*/ 1627993808 h 635"/>
              <a:gd name="T66" fmla="*/ 2147483647 w 1009"/>
              <a:gd name="T67" fmla="*/ 1515718401 h 635"/>
              <a:gd name="T68" fmla="*/ 2147483647 w 1009"/>
              <a:gd name="T69" fmla="*/ 1416809114 h 635"/>
              <a:gd name="T70" fmla="*/ 2147483647 w 1009"/>
              <a:gd name="T71" fmla="*/ 1283147915 h 635"/>
              <a:gd name="T72" fmla="*/ 2147483647 w 1009"/>
              <a:gd name="T73" fmla="*/ 1192258300 h 635"/>
              <a:gd name="T74" fmla="*/ 2147483647 w 1009"/>
              <a:gd name="T75" fmla="*/ 1173545733 h 635"/>
              <a:gd name="T76" fmla="*/ 2147483647 w 1009"/>
              <a:gd name="T77" fmla="*/ 1210970868 h 635"/>
              <a:gd name="T78" fmla="*/ 1991721634 w 1009"/>
              <a:gd name="T79" fmla="*/ 1216317316 h 635"/>
              <a:gd name="T80" fmla="*/ 1885066991 w 1009"/>
              <a:gd name="T81" fmla="*/ 1133447373 h 635"/>
              <a:gd name="T82" fmla="*/ 1907389799 w 1009"/>
              <a:gd name="T83" fmla="*/ 999786174 h 635"/>
              <a:gd name="T84" fmla="*/ 2011563955 w 1009"/>
              <a:gd name="T85" fmla="*/ 911569783 h 635"/>
              <a:gd name="T86" fmla="*/ 2147483647 w 1009"/>
              <a:gd name="T87" fmla="*/ 879491096 h 635"/>
              <a:gd name="T88" fmla="*/ 2147483647 w 1009"/>
              <a:gd name="T89" fmla="*/ 831372860 h 635"/>
              <a:gd name="T90" fmla="*/ 2147483647 w 1009"/>
              <a:gd name="T91" fmla="*/ 713751005 h 635"/>
              <a:gd name="T92" fmla="*/ 2147483647 w 1009"/>
              <a:gd name="T93" fmla="*/ 537318223 h 635"/>
              <a:gd name="T94" fmla="*/ 2147483647 w 1009"/>
              <a:gd name="T95" fmla="*/ 358212114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66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4599978" y="3994300"/>
            <a:ext cx="1471112" cy="770753"/>
          </a:xfrm>
          <a:custGeom>
            <a:avLst/>
            <a:gdLst>
              <a:gd name="T0" fmla="*/ 244493670 w 1092"/>
              <a:gd name="T1" fmla="*/ 179864591 h 531"/>
              <a:gd name="T2" fmla="*/ 325992051 w 1092"/>
              <a:gd name="T3" fmla="*/ 171929558 h 531"/>
              <a:gd name="T4" fmla="*/ 461822260 w 1092"/>
              <a:gd name="T5" fmla="*/ 142833896 h 531"/>
              <a:gd name="T6" fmla="*/ 617409364 w 1092"/>
              <a:gd name="T7" fmla="*/ 105803175 h 531"/>
              <a:gd name="T8" fmla="*/ 765588381 w 1092"/>
              <a:gd name="T9" fmla="*/ 52900774 h 531"/>
              <a:gd name="T10" fmla="*/ 901417117 w 1092"/>
              <a:gd name="T11" fmla="*/ 10579505 h 531"/>
              <a:gd name="T12" fmla="*/ 985385908 w 1092"/>
              <a:gd name="T13" fmla="*/ 0 h 531"/>
              <a:gd name="T14" fmla="*/ 1079231624 w 1092"/>
              <a:gd name="T15" fmla="*/ 7935036 h 531"/>
              <a:gd name="T16" fmla="*/ 1158259595 w 1092"/>
              <a:gd name="T17" fmla="*/ 29095675 h 531"/>
              <a:gd name="T18" fmla="*/ 1207652077 w 1092"/>
              <a:gd name="T19" fmla="*/ 63481915 h 531"/>
              <a:gd name="T20" fmla="*/ 1227409070 w 1092"/>
              <a:gd name="T21" fmla="*/ 116382702 h 531"/>
              <a:gd name="T22" fmla="*/ 1215061735 w 1092"/>
              <a:gd name="T23" fmla="*/ 174574027 h 531"/>
              <a:gd name="T24" fmla="*/ 1163198843 w 1092"/>
              <a:gd name="T25" fmla="*/ 259216597 h 531"/>
              <a:gd name="T26" fmla="*/ 1140973012 w 1092"/>
              <a:gd name="T27" fmla="*/ 330633519 h 531"/>
              <a:gd name="T28" fmla="*/ 1140973012 w 1092"/>
              <a:gd name="T29" fmla="*/ 386178750 h 531"/>
              <a:gd name="T30" fmla="*/ 1175547749 w 1092"/>
              <a:gd name="T31" fmla="*/ 452305210 h 531"/>
              <a:gd name="T32" fmla="*/ 1237287566 w 1092"/>
              <a:gd name="T33" fmla="*/ 499917033 h 531"/>
              <a:gd name="T34" fmla="*/ 1318785947 w 1092"/>
              <a:gd name="T35" fmla="*/ 523722132 h 531"/>
              <a:gd name="T36" fmla="*/ 1390405832 w 1092"/>
              <a:gd name="T37" fmla="*/ 523722132 h 531"/>
              <a:gd name="T38" fmla="*/ 1462025716 w 1092"/>
              <a:gd name="T39" fmla="*/ 502561502 h 531"/>
              <a:gd name="T40" fmla="*/ 1541053687 w 1092"/>
              <a:gd name="T41" fmla="*/ 457595774 h 531"/>
              <a:gd name="T42" fmla="*/ 1602795076 w 1092"/>
              <a:gd name="T43" fmla="*/ 407339380 h 531"/>
              <a:gd name="T44" fmla="*/ 1642309061 w 1092"/>
              <a:gd name="T45" fmla="*/ 343857490 h 531"/>
              <a:gd name="T46" fmla="*/ 1657127199 w 1092"/>
              <a:gd name="T47" fmla="*/ 259216597 h 531"/>
              <a:gd name="T48" fmla="*/ 1681823440 w 1092"/>
              <a:gd name="T49" fmla="*/ 203669690 h 531"/>
              <a:gd name="T50" fmla="*/ 1741094418 w 1092"/>
              <a:gd name="T51" fmla="*/ 166638994 h 531"/>
              <a:gd name="T52" fmla="*/ 1844820201 w 1092"/>
              <a:gd name="T53" fmla="*/ 132252767 h 531"/>
              <a:gd name="T54" fmla="*/ 1943605165 w 1092"/>
              <a:gd name="T55" fmla="*/ 103157079 h 531"/>
              <a:gd name="T56" fmla="*/ 2121418100 w 1092"/>
              <a:gd name="T57" fmla="*/ 68770853 h 531"/>
              <a:gd name="T58" fmla="*/ 2147483647 w 1092"/>
              <a:gd name="T59" fmla="*/ 58191351 h 531"/>
              <a:gd name="T60" fmla="*/ 2147483647 w 1092"/>
              <a:gd name="T61" fmla="*/ 71416948 h 531"/>
              <a:gd name="T62" fmla="*/ 2147483647 w 1092"/>
              <a:gd name="T63" fmla="*/ 150768928 h 531"/>
              <a:gd name="T64" fmla="*/ 2147483647 w 1092"/>
              <a:gd name="T65" fmla="*/ 277731132 h 531"/>
              <a:gd name="T66" fmla="*/ 2147483647 w 1092"/>
              <a:gd name="T67" fmla="*/ 394113783 h 531"/>
              <a:gd name="T68" fmla="*/ 2147483647 w 1092"/>
              <a:gd name="T69" fmla="*/ 481400872 h 531"/>
              <a:gd name="T70" fmla="*/ 2147483647 w 1092"/>
              <a:gd name="T71" fmla="*/ 544882762 h 531"/>
              <a:gd name="T72" fmla="*/ 2147483647 w 1092"/>
              <a:gd name="T73" fmla="*/ 587204021 h 531"/>
              <a:gd name="T74" fmla="*/ 2147483647 w 1092"/>
              <a:gd name="T75" fmla="*/ 613655215 h 531"/>
              <a:gd name="T76" fmla="*/ 2147483647 w 1092"/>
              <a:gd name="T77" fmla="*/ 608364651 h 531"/>
              <a:gd name="T78" fmla="*/ 2147483647 w 1092"/>
              <a:gd name="T79" fmla="*/ 581913457 h 531"/>
              <a:gd name="T80" fmla="*/ 2147483647 w 1092"/>
              <a:gd name="T81" fmla="*/ 552817795 h 531"/>
              <a:gd name="T82" fmla="*/ 2147483647 w 1092"/>
              <a:gd name="T83" fmla="*/ 536947729 h 531"/>
              <a:gd name="T84" fmla="*/ 2147483647 w 1092"/>
              <a:gd name="T85" fmla="*/ 552817795 h 531"/>
              <a:gd name="T86" fmla="*/ 2147483647 w 1092"/>
              <a:gd name="T87" fmla="*/ 600429618 h 531"/>
              <a:gd name="T88" fmla="*/ 2147483647 w 1092"/>
              <a:gd name="T89" fmla="*/ 663911508 h 531"/>
              <a:gd name="T90" fmla="*/ 2147483647 w 1092"/>
              <a:gd name="T91" fmla="*/ 727391771 h 531"/>
              <a:gd name="T92" fmla="*/ 2147483647 w 1092"/>
              <a:gd name="T93" fmla="*/ 814678759 h 531"/>
              <a:gd name="T94" fmla="*/ 2147483647 w 1092"/>
              <a:gd name="T95" fmla="*/ 888741980 h 531"/>
              <a:gd name="T96" fmla="*/ 2147483647 w 1092"/>
              <a:gd name="T97" fmla="*/ 933707708 h 531"/>
              <a:gd name="T98" fmla="*/ 2147483647 w 1092"/>
              <a:gd name="T99" fmla="*/ 981317906 h 531"/>
              <a:gd name="T100" fmla="*/ 2147483647 w 1092"/>
              <a:gd name="T101" fmla="*/ 999834067 h 531"/>
              <a:gd name="T102" fmla="*/ 2147483647 w 1092"/>
              <a:gd name="T103" fmla="*/ 997189598 h 531"/>
              <a:gd name="T104" fmla="*/ 2147483647 w 1092"/>
              <a:gd name="T105" fmla="*/ 991899034 h 531"/>
              <a:gd name="T106" fmla="*/ 2147483647 w 1092"/>
              <a:gd name="T107" fmla="*/ 1020994696 h 531"/>
              <a:gd name="T108" fmla="*/ 2147483647 w 1092"/>
              <a:gd name="T109" fmla="*/ 1058025392 h 531"/>
              <a:gd name="T110" fmla="*/ 2147483647 w 1092"/>
              <a:gd name="T111" fmla="*/ 1129442314 h 531"/>
              <a:gd name="T112" fmla="*/ 2147483647 w 1092"/>
              <a:gd name="T113" fmla="*/ 1216729303 h 531"/>
              <a:gd name="T114" fmla="*/ 2147483647 w 1092"/>
              <a:gd name="T115" fmla="*/ 1304016291 h 531"/>
              <a:gd name="T116" fmla="*/ 2147483647 w 1092"/>
              <a:gd name="T117" fmla="*/ 1380723777 h 531"/>
              <a:gd name="T118" fmla="*/ 0 w 1092"/>
              <a:gd name="T119" fmla="*/ 1399238312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4936866" y="1204936"/>
            <a:ext cx="3479772" cy="3158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i="1" dirty="0"/>
              <a:t>Application-specific functionality </a:t>
            </a:r>
          </a:p>
        </p:txBody>
      </p:sp>
      <p:sp>
        <p:nvSpPr>
          <p:cNvPr id="16" name="Line 32"/>
          <p:cNvSpPr>
            <a:spLocks noChangeShapeType="1"/>
          </p:cNvSpPr>
          <p:nvPr/>
        </p:nvSpPr>
        <p:spPr bwMode="auto">
          <a:xfrm flipV="1">
            <a:off x="5678546" y="2430469"/>
            <a:ext cx="496721" cy="177953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 sz="1600"/>
          </a:p>
        </p:txBody>
      </p:sp>
      <p:sp>
        <p:nvSpPr>
          <p:cNvPr id="17" name="Line 33"/>
          <p:cNvSpPr>
            <a:spLocks noChangeShapeType="1"/>
          </p:cNvSpPr>
          <p:nvPr/>
        </p:nvSpPr>
        <p:spPr bwMode="auto">
          <a:xfrm flipH="1" flipV="1">
            <a:off x="7586724" y="2368128"/>
            <a:ext cx="187121" cy="18121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 sz="1600"/>
          </a:p>
        </p:txBody>
      </p:sp>
      <p:sp>
        <p:nvSpPr>
          <p:cNvPr id="18" name="Rectangle 35"/>
          <p:cNvSpPr>
            <a:spLocks noChangeArrowheads="1"/>
          </p:cNvSpPr>
          <p:nvPr/>
        </p:nvSpPr>
        <p:spPr bwMode="auto">
          <a:xfrm>
            <a:off x="4756479" y="4434933"/>
            <a:ext cx="1195892" cy="3158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>
                <a:solidFill>
                  <a:schemeClr val="bg1"/>
                </a:solidFill>
              </a:rPr>
              <a:t>Networking </a:t>
            </a:r>
          </a:p>
        </p:txBody>
      </p:sp>
      <p:sp>
        <p:nvSpPr>
          <p:cNvPr id="19" name="Rectangle 36"/>
          <p:cNvSpPr>
            <a:spLocks noChangeArrowheads="1"/>
          </p:cNvSpPr>
          <p:nvPr/>
        </p:nvSpPr>
        <p:spPr bwMode="auto">
          <a:xfrm>
            <a:off x="6175266" y="5081357"/>
            <a:ext cx="968888" cy="3158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20" name="Rectangle 40"/>
          <p:cNvSpPr>
            <a:spLocks noChangeArrowheads="1"/>
          </p:cNvSpPr>
          <p:nvPr/>
        </p:nvSpPr>
        <p:spPr bwMode="auto">
          <a:xfrm>
            <a:off x="4421529" y="3038313"/>
            <a:ext cx="1245205" cy="5369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smtClean="0"/>
              <a:t>Electronic Trading</a:t>
            </a:r>
            <a:endParaRPr lang="en-US" sz="1400" dirty="0"/>
          </a:p>
        </p:txBody>
      </p:sp>
      <p:sp>
        <p:nvSpPr>
          <p:cNvPr id="21" name="Rectangle 41"/>
          <p:cNvSpPr>
            <a:spLocks noChangeArrowheads="1"/>
          </p:cNvSpPr>
          <p:nvPr/>
        </p:nvSpPr>
        <p:spPr bwMode="auto">
          <a:xfrm>
            <a:off x="6195887" y="3375148"/>
            <a:ext cx="1224813" cy="3158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smtClean="0">
                <a:solidFill>
                  <a:schemeClr val="bg1"/>
                </a:solidFill>
              </a:rPr>
              <a:t>Social Media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Rectangle 42"/>
          <p:cNvSpPr>
            <a:spLocks noChangeArrowheads="1"/>
          </p:cNvSpPr>
          <p:nvPr/>
        </p:nvSpPr>
        <p:spPr bwMode="auto">
          <a:xfrm>
            <a:off x="7775053" y="2965316"/>
            <a:ext cx="1245205" cy="5369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smtClean="0"/>
              <a:t>Mobile</a:t>
            </a:r>
            <a:endParaRPr lang="en-US" sz="1400" dirty="0"/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 smtClean="0"/>
              <a:t>Apps</a:t>
            </a:r>
            <a:endParaRPr lang="en-US" sz="1400" dirty="0"/>
          </a:p>
        </p:txBody>
      </p:sp>
      <p:sp>
        <p:nvSpPr>
          <p:cNvPr id="28" name="Freeform 12"/>
          <p:cNvSpPr>
            <a:spLocks/>
          </p:cNvSpPr>
          <p:nvPr/>
        </p:nvSpPr>
        <p:spPr bwMode="auto">
          <a:xfrm>
            <a:off x="7284278" y="3970559"/>
            <a:ext cx="1726957" cy="784921"/>
          </a:xfrm>
          <a:custGeom>
            <a:avLst/>
            <a:gdLst>
              <a:gd name="T0" fmla="*/ 553240044 w 1279"/>
              <a:gd name="T1" fmla="*/ 115850547 h 542"/>
              <a:gd name="T2" fmla="*/ 654957585 w 1279"/>
              <a:gd name="T3" fmla="*/ 134282192 h 542"/>
              <a:gd name="T4" fmla="*/ 761636650 w 1279"/>
              <a:gd name="T5" fmla="*/ 157979327 h 542"/>
              <a:gd name="T6" fmla="*/ 873277436 w 1279"/>
              <a:gd name="T7" fmla="*/ 150080282 h 542"/>
              <a:gd name="T8" fmla="*/ 979956501 w 1279"/>
              <a:gd name="T9" fmla="*/ 107953124 h 542"/>
              <a:gd name="T10" fmla="*/ 1089114753 w 1279"/>
              <a:gd name="T11" fmla="*/ 63192385 h 542"/>
              <a:gd name="T12" fmla="*/ 1195793818 w 1279"/>
              <a:gd name="T13" fmla="*/ 57925273 h 542"/>
              <a:gd name="T14" fmla="*/ 1282625213 w 1279"/>
              <a:gd name="T15" fmla="*/ 107953124 h 542"/>
              <a:gd name="T16" fmla="*/ 1277663689 w 1279"/>
              <a:gd name="T17" fmla="*/ 223803671 h 542"/>
              <a:gd name="T18" fmla="*/ 1252854494 w 1279"/>
              <a:gd name="T19" fmla="*/ 344921279 h 542"/>
              <a:gd name="T20" fmla="*/ 1317359031 w 1279"/>
              <a:gd name="T21" fmla="*/ 431809252 h 542"/>
              <a:gd name="T22" fmla="*/ 1446364954 w 1279"/>
              <a:gd name="T23" fmla="*/ 463405432 h 542"/>
              <a:gd name="T24" fmla="*/ 1597699309 w 1279"/>
              <a:gd name="T25" fmla="*/ 466038988 h 542"/>
              <a:gd name="T26" fmla="*/ 1736630249 w 1279"/>
              <a:gd name="T27" fmla="*/ 426543763 h 542"/>
              <a:gd name="T28" fmla="*/ 1828423167 w 1279"/>
              <a:gd name="T29" fmla="*/ 363351302 h 542"/>
              <a:gd name="T30" fmla="*/ 1865637747 w 1279"/>
              <a:gd name="T31" fmla="*/ 234336272 h 542"/>
              <a:gd name="T32" fmla="*/ 1887966180 w 1279"/>
              <a:gd name="T33" fmla="*/ 118484103 h 542"/>
              <a:gd name="T34" fmla="*/ 1969834475 w 1279"/>
              <a:gd name="T35" fmla="*/ 47394282 h 542"/>
              <a:gd name="T36" fmla="*/ 2091399687 w 1279"/>
              <a:gd name="T37" fmla="*/ 10532604 h 542"/>
              <a:gd name="T38" fmla="*/ 2147483647 w 1279"/>
              <a:gd name="T39" fmla="*/ 0 h 542"/>
              <a:gd name="T40" fmla="*/ 2147483647 w 1279"/>
              <a:gd name="T41" fmla="*/ 10532604 h 542"/>
              <a:gd name="T42" fmla="*/ 2147483647 w 1279"/>
              <a:gd name="T43" fmla="*/ 23697141 h 542"/>
              <a:gd name="T44" fmla="*/ 434157168 w 1279"/>
              <a:gd name="T45" fmla="*/ 1424444206 h 542"/>
              <a:gd name="T46" fmla="*/ 456485601 w 1279"/>
              <a:gd name="T47" fmla="*/ 1327023733 h 542"/>
              <a:gd name="T48" fmla="*/ 501142467 w 1279"/>
              <a:gd name="T49" fmla="*/ 1245401351 h 542"/>
              <a:gd name="T50" fmla="*/ 570606952 w 1279"/>
              <a:gd name="T51" fmla="*/ 1169044457 h 542"/>
              <a:gd name="T52" fmla="*/ 617744580 w 1279"/>
              <a:gd name="T53" fmla="*/ 1092689186 h 542"/>
              <a:gd name="T54" fmla="*/ 615263818 w 1279"/>
              <a:gd name="T55" fmla="*/ 990001601 h 542"/>
              <a:gd name="T56" fmla="*/ 563164667 w 1279"/>
              <a:gd name="T57" fmla="*/ 926810864 h 542"/>
              <a:gd name="T58" fmla="*/ 468890986 w 1279"/>
              <a:gd name="T59" fmla="*/ 905747285 h 542"/>
              <a:gd name="T60" fmla="*/ 359731061 w 1279"/>
              <a:gd name="T61" fmla="*/ 921545375 h 542"/>
              <a:gd name="T62" fmla="*/ 233204325 w 1279"/>
              <a:gd name="T63" fmla="*/ 953139932 h 542"/>
              <a:gd name="T64" fmla="*/ 114121400 w 1279"/>
              <a:gd name="T65" fmla="*/ 950507999 h 542"/>
              <a:gd name="T66" fmla="*/ 24809201 w 1279"/>
              <a:gd name="T67" fmla="*/ 903113729 h 542"/>
              <a:gd name="T68" fmla="*/ 4961525 w 1279"/>
              <a:gd name="T69" fmla="*/ 800427564 h 542"/>
              <a:gd name="T70" fmla="*/ 52099176 w 1279"/>
              <a:gd name="T71" fmla="*/ 710906137 h 542"/>
              <a:gd name="T72" fmla="*/ 133969071 w 1279"/>
              <a:gd name="T73" fmla="*/ 650347333 h 542"/>
              <a:gd name="T74" fmla="*/ 233204325 w 1279"/>
              <a:gd name="T75" fmla="*/ 626650198 h 542"/>
              <a:gd name="T76" fmla="*/ 362211823 w 1279"/>
              <a:gd name="T77" fmla="*/ 605586619 h 542"/>
              <a:gd name="T78" fmla="*/ 446562553 w 1279"/>
              <a:gd name="T79" fmla="*/ 545027815 h 542"/>
              <a:gd name="T80" fmla="*/ 483775558 w 1279"/>
              <a:gd name="T81" fmla="*/ 455506387 h 542"/>
              <a:gd name="T82" fmla="*/ 481294796 w 1279"/>
              <a:gd name="T83" fmla="*/ 326489633 h 542"/>
              <a:gd name="T84" fmla="*/ 473852510 w 1279"/>
              <a:gd name="T85" fmla="*/ 181676462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CCFF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/>
          </a:p>
        </p:txBody>
      </p:sp>
      <p:sp>
        <p:nvSpPr>
          <p:cNvPr id="29" name="Rectangle 37"/>
          <p:cNvSpPr>
            <a:spLocks noChangeArrowheads="1"/>
          </p:cNvSpPr>
          <p:nvPr/>
        </p:nvSpPr>
        <p:spPr bwMode="auto">
          <a:xfrm>
            <a:off x="7770112" y="4316265"/>
            <a:ext cx="572051" cy="3158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dirty="0"/>
              <a:t>GUI 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761" y="4672051"/>
            <a:ext cx="428479" cy="34817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479" y="4095658"/>
            <a:ext cx="428479" cy="3481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356" y="4313992"/>
            <a:ext cx="428479" cy="348171"/>
          </a:xfrm>
          <a:prstGeom prst="rect">
            <a:avLst/>
          </a:prstGeom>
        </p:spPr>
      </p:pic>
      <p:sp>
        <p:nvSpPr>
          <p:cNvPr id="40" name="AutoShape 49"/>
          <p:cNvSpPr>
            <a:spLocks noChangeAspect="1" noChangeArrowheads="1"/>
          </p:cNvSpPr>
          <p:nvPr/>
        </p:nvSpPr>
        <p:spPr bwMode="auto">
          <a:xfrm flipH="1" flipV="1">
            <a:off x="6894133" y="4428908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1" name="AutoShape 45"/>
          <p:cNvSpPr>
            <a:spLocks noChangeAspect="1" noChangeArrowheads="1"/>
          </p:cNvSpPr>
          <p:nvPr/>
        </p:nvSpPr>
        <p:spPr bwMode="auto">
          <a:xfrm flipH="1" flipV="1">
            <a:off x="5416241" y="2594420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2" name="AutoShape 46"/>
          <p:cNvSpPr>
            <a:spLocks noChangeAspect="1" noChangeArrowheads="1"/>
          </p:cNvSpPr>
          <p:nvPr/>
        </p:nvSpPr>
        <p:spPr bwMode="auto">
          <a:xfrm flipH="1" flipV="1">
            <a:off x="6715834" y="2775540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3" name="AutoShape 48"/>
          <p:cNvSpPr>
            <a:spLocks noChangeAspect="1" noChangeArrowheads="1"/>
          </p:cNvSpPr>
          <p:nvPr/>
        </p:nvSpPr>
        <p:spPr bwMode="auto">
          <a:xfrm flipH="1" flipV="1">
            <a:off x="5883166" y="3894479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4" name="AutoShape 47"/>
          <p:cNvSpPr>
            <a:spLocks noChangeAspect="1" noChangeArrowheads="1"/>
          </p:cNvSpPr>
          <p:nvPr/>
        </p:nvSpPr>
        <p:spPr bwMode="auto">
          <a:xfrm flipH="1" flipV="1">
            <a:off x="8565895" y="2515354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5" name="AutoShape 50"/>
          <p:cNvSpPr>
            <a:spLocks noChangeAspect="1" noChangeArrowheads="1"/>
          </p:cNvSpPr>
          <p:nvPr/>
        </p:nvSpPr>
        <p:spPr bwMode="auto">
          <a:xfrm flipH="1" flipV="1">
            <a:off x="8619302" y="3776147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137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" y="1147482"/>
            <a:ext cx="4325420" cy="5431728"/>
          </a:xfrm>
        </p:spPr>
        <p:txBody>
          <a:bodyPr/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Analyze why hardware has historically improved more consistently than software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Describe key characteristics of  frameworks that help improve software productivity &amp; quality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Compare frameworks with other systematic reuse techniques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Examine different categories of frameworks</a:t>
            </a:r>
          </a:p>
          <a:p>
            <a:pPr marL="0" indent="0" eaLnBrk="1" hangingPunct="1">
              <a:spcBef>
                <a:spcPts val="1200"/>
              </a:spcBef>
              <a:buNone/>
              <a:defRPr/>
            </a:pP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7000890" y="1544412"/>
            <a:ext cx="1739900" cy="2219325"/>
            <a:chOff x="6631026" y="1205370"/>
            <a:chExt cx="1739900" cy="2219325"/>
          </a:xfrm>
        </p:grpSpPr>
        <p:graphicFrame>
          <p:nvGraphicFramePr>
            <p:cNvPr id="5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1582390"/>
                </p:ext>
              </p:extLst>
            </p:nvPr>
          </p:nvGraphicFramePr>
          <p:xfrm>
            <a:off x="6631026" y="1205370"/>
            <a:ext cx="1739900" cy="2219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6" name="Visio" r:id="rId4" imgW="2777831" imgH="3692304" progId="Visio.Drawing.11">
                    <p:embed/>
                  </p:oleObj>
                </mc:Choice>
                <mc:Fallback>
                  <p:oleObj name="Visio" r:id="rId4" imgW="2777831" imgH="369230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31026" y="1205370"/>
                          <a:ext cx="1739900" cy="2219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Flowchart: Connector 5"/>
            <p:cNvSpPr>
              <a:spLocks noChangeAspect="1"/>
            </p:cNvSpPr>
            <p:nvPr/>
          </p:nvSpPr>
          <p:spPr bwMode="auto">
            <a:xfrm>
              <a:off x="7083176" y="1431421"/>
              <a:ext cx="349235" cy="337649"/>
            </a:xfrm>
            <a:prstGeom prst="flowChartConnector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Arial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510353" y="1544412"/>
            <a:ext cx="1670050" cy="2219325"/>
            <a:chOff x="4325421" y="1338933"/>
            <a:chExt cx="1670050" cy="2219325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9340210"/>
                </p:ext>
              </p:extLst>
            </p:nvPr>
          </p:nvGraphicFramePr>
          <p:xfrm>
            <a:off x="4325421" y="1338933"/>
            <a:ext cx="1670050" cy="2219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7" name="Visio" r:id="rId6" imgW="2777831" imgH="3692304" progId="Visio.Drawing.11">
                    <p:embed/>
                  </p:oleObj>
                </mc:Choice>
                <mc:Fallback>
                  <p:oleObj name="Visio" r:id="rId6" imgW="2777831" imgH="369230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5421" y="1338933"/>
                          <a:ext cx="1670050" cy="2219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Flowchart: Connector 9"/>
            <p:cNvSpPr>
              <a:spLocks noChangeAspect="1"/>
            </p:cNvSpPr>
            <p:nvPr/>
          </p:nvSpPr>
          <p:spPr bwMode="auto">
            <a:xfrm>
              <a:off x="5207381" y="2894802"/>
              <a:ext cx="349235" cy="337649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4803756" y="1180522"/>
            <a:ext cx="115602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Black-box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301614" y="1180522"/>
            <a:ext cx="122180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White-box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29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0" y="263525"/>
            <a:ext cx="8864600" cy="91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 dirty="0" smtClean="0"/>
              <a:t>Comparing Systematic Reuse Techniques</a:t>
            </a:r>
          </a:p>
        </p:txBody>
      </p:sp>
      <p:sp>
        <p:nvSpPr>
          <p:cNvPr id="32772" name="Rectangle 3"/>
          <p:cNvSpPr>
            <a:spLocks noChangeArrowheads="1"/>
          </p:cNvSpPr>
          <p:nvPr/>
        </p:nvSpPr>
        <p:spPr bwMode="auto">
          <a:xfrm>
            <a:off x="1" y="914647"/>
            <a:ext cx="4907666" cy="13849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Class L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>ibrary </a:t>
            </a:r>
            <a:r>
              <a:rPr lang="en-US" sz="2000" b="1" dirty="0">
                <a:latin typeface="+mn-lt"/>
                <a:ea typeface="+mn-ea"/>
                <a:cs typeface="+mn-cs"/>
              </a:rPr>
              <a:t>A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>rchitecture</a:t>
            </a:r>
            <a:endParaRPr lang="en-US" sz="2000" b="1" dirty="0">
              <a:latin typeface="+mn-lt"/>
              <a:ea typeface="+mn-ea"/>
              <a:cs typeface="+mn-cs"/>
            </a:endParaRPr>
          </a:p>
          <a:p>
            <a:pPr marL="463550" indent="-231775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C</a:t>
            </a:r>
            <a:r>
              <a:rPr lang="en-US" dirty="0" smtClean="0">
                <a:latin typeface="+mn-lt"/>
                <a:ea typeface="+mn-ea"/>
                <a:cs typeface="+mn-cs"/>
              </a:rPr>
              <a:t>lass </a:t>
            </a:r>
            <a:r>
              <a:rPr lang="en-US" dirty="0">
                <a:latin typeface="+mn-lt"/>
                <a:ea typeface="+mn-ea"/>
                <a:cs typeface="+mn-cs"/>
              </a:rPr>
              <a:t>is </a:t>
            </a:r>
            <a:r>
              <a:rPr lang="en-US" dirty="0" smtClean="0">
                <a:latin typeface="+mn-lt"/>
                <a:ea typeface="+mn-ea"/>
                <a:cs typeface="+mn-cs"/>
              </a:rPr>
              <a:t>a reusable implementation </a:t>
            </a:r>
            <a:br>
              <a:rPr lang="en-US" dirty="0" smtClean="0">
                <a:latin typeface="+mn-lt"/>
                <a:ea typeface="+mn-ea"/>
                <a:cs typeface="+mn-cs"/>
              </a:rPr>
            </a:br>
            <a:r>
              <a:rPr lang="en-US" dirty="0" smtClean="0">
                <a:latin typeface="+mn-lt"/>
                <a:ea typeface="+mn-ea"/>
                <a:cs typeface="+mn-cs"/>
              </a:rPr>
              <a:t>unit </a:t>
            </a:r>
            <a:r>
              <a:rPr lang="en-US" dirty="0">
                <a:latin typeface="+mn-lt"/>
                <a:ea typeface="+mn-ea"/>
                <a:cs typeface="+mn-cs"/>
              </a:rPr>
              <a:t>in an OO </a:t>
            </a:r>
            <a:r>
              <a:rPr lang="en-US" dirty="0" smtClean="0">
                <a:latin typeface="+mn-lt"/>
                <a:ea typeface="+mn-ea"/>
                <a:cs typeface="+mn-cs"/>
              </a:rPr>
              <a:t>language</a:t>
            </a:r>
          </a:p>
          <a:p>
            <a:pPr marL="463550" indent="-231775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dirty="0" smtClean="0">
                <a:latin typeface="+mn-lt"/>
                <a:ea typeface="+mn-ea"/>
                <a:cs typeface="+mn-cs"/>
              </a:rPr>
              <a:t>Classes are </a:t>
            </a:r>
            <a:r>
              <a:rPr lang="en-US" dirty="0">
                <a:latin typeface="+mn-lt"/>
                <a:ea typeface="+mn-ea"/>
                <a:cs typeface="+mn-cs"/>
              </a:rPr>
              <a:t>typically </a:t>
            </a:r>
            <a:r>
              <a:rPr lang="en-US" dirty="0" smtClean="0">
                <a:latin typeface="+mn-lt"/>
                <a:ea typeface="+mn-ea"/>
                <a:cs typeface="+mn-cs"/>
              </a:rPr>
              <a:t>passive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10197" y="639102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8575" y="6420745"/>
            <a:ext cx="886460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en.wikipedia.org/wiki/Library</a:t>
            </a:r>
            <a:r>
              <a:rPr lang="en-US" sz="2000" dirty="0">
                <a:hlinkClick r:id="rId3"/>
              </a:rPr>
              <a:t>_(computing)#</a:t>
            </a:r>
            <a:r>
              <a:rPr lang="en-US" sz="2000" dirty="0" smtClean="0">
                <a:hlinkClick r:id="rId3"/>
              </a:rPr>
              <a:t>Object_and_class_libraries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32773" name="Rectangle 4"/>
          <p:cNvSpPr>
            <a:spLocks noChangeArrowheads="1"/>
          </p:cNvSpPr>
          <p:nvPr/>
        </p:nvSpPr>
        <p:spPr bwMode="auto">
          <a:xfrm>
            <a:off x="6891523" y="1930733"/>
            <a:ext cx="736163" cy="3416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dirty="0">
                <a:latin typeface="Arial" pitchFamily="34" charset="0"/>
              </a:rPr>
              <a:t>ADTs</a:t>
            </a:r>
          </a:p>
        </p:txBody>
      </p:sp>
      <p:sp>
        <p:nvSpPr>
          <p:cNvPr id="32774" name="Rectangle 5"/>
          <p:cNvSpPr>
            <a:spLocks noChangeArrowheads="1"/>
          </p:cNvSpPr>
          <p:nvPr/>
        </p:nvSpPr>
        <p:spPr bwMode="auto">
          <a:xfrm>
            <a:off x="6808199" y="2674115"/>
            <a:ext cx="902811" cy="3416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dirty="0">
                <a:latin typeface="Arial" pitchFamily="34" charset="0"/>
              </a:rPr>
              <a:t>Strings</a:t>
            </a:r>
          </a:p>
        </p:txBody>
      </p:sp>
      <p:sp>
        <p:nvSpPr>
          <p:cNvPr id="32775" name="Rectangle 6"/>
          <p:cNvSpPr>
            <a:spLocks noChangeArrowheads="1"/>
          </p:cNvSpPr>
          <p:nvPr/>
        </p:nvSpPr>
        <p:spPr bwMode="auto">
          <a:xfrm>
            <a:off x="6883838" y="3735241"/>
            <a:ext cx="787395" cy="3416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>
                <a:latin typeface="Arial" pitchFamily="34" charset="0"/>
              </a:rPr>
              <a:t>Locks</a:t>
            </a:r>
          </a:p>
        </p:txBody>
      </p:sp>
      <p:sp>
        <p:nvSpPr>
          <p:cNvPr id="32776" name="Rectangle 7"/>
          <p:cNvSpPr>
            <a:spLocks noChangeArrowheads="1"/>
          </p:cNvSpPr>
          <p:nvPr/>
        </p:nvSpPr>
        <p:spPr bwMode="auto">
          <a:xfrm>
            <a:off x="8303339" y="2960488"/>
            <a:ext cx="569387" cy="3416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>
                <a:latin typeface="Arial" pitchFamily="34" charset="0"/>
              </a:rPr>
              <a:t>IPC</a:t>
            </a:r>
          </a:p>
        </p:txBody>
      </p:sp>
      <p:sp>
        <p:nvSpPr>
          <p:cNvPr id="32777" name="Rectangle 8"/>
          <p:cNvSpPr>
            <a:spLocks noChangeArrowheads="1"/>
          </p:cNvSpPr>
          <p:nvPr/>
        </p:nvSpPr>
        <p:spPr bwMode="auto">
          <a:xfrm>
            <a:off x="7999726" y="1620817"/>
            <a:ext cx="697627" cy="3416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>
                <a:latin typeface="Arial" pitchFamily="34" charset="0"/>
              </a:rPr>
              <a:t>Math</a:t>
            </a:r>
          </a:p>
        </p:txBody>
      </p:sp>
      <p:sp>
        <p:nvSpPr>
          <p:cNvPr id="32778" name="Rectangle 9"/>
          <p:cNvSpPr>
            <a:spLocks noChangeArrowheads="1"/>
          </p:cNvSpPr>
          <p:nvPr/>
        </p:nvSpPr>
        <p:spPr bwMode="auto">
          <a:xfrm>
            <a:off x="6788775" y="1186749"/>
            <a:ext cx="1040670" cy="4247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200" b="1" dirty="0" smtClean="0">
                <a:latin typeface="Arial" pitchFamily="34" charset="0"/>
              </a:rPr>
              <a:t>Local</a:t>
            </a:r>
            <a:endParaRPr lang="en-US" sz="1200" b="1" dirty="0">
              <a:latin typeface="Arial" pitchFamily="34" charset="0"/>
            </a:endParaRPr>
          </a:p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200" b="1" dirty="0">
                <a:latin typeface="Arial" pitchFamily="34" charset="0"/>
              </a:rPr>
              <a:t>I</a:t>
            </a:r>
            <a:r>
              <a:rPr lang="en-US" sz="1200" b="1" dirty="0" smtClean="0">
                <a:latin typeface="Arial" pitchFamily="34" charset="0"/>
              </a:rPr>
              <a:t>nvocations</a:t>
            </a:r>
            <a:endParaRPr lang="en-US" sz="1200" b="1" dirty="0">
              <a:latin typeface="Arial" pitchFamily="34" charset="0"/>
            </a:endParaRPr>
          </a:p>
        </p:txBody>
      </p:sp>
      <p:sp>
        <p:nvSpPr>
          <p:cNvPr id="32779" name="Line 10"/>
          <p:cNvSpPr>
            <a:spLocks noChangeShapeType="1"/>
          </p:cNvSpPr>
          <p:nvPr/>
        </p:nvSpPr>
        <p:spPr bwMode="auto">
          <a:xfrm>
            <a:off x="6188218" y="2089273"/>
            <a:ext cx="67769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sz="3200"/>
          </a:p>
        </p:txBody>
      </p:sp>
      <p:sp>
        <p:nvSpPr>
          <p:cNvPr id="32780" name="Line 11"/>
          <p:cNvSpPr>
            <a:spLocks noChangeShapeType="1"/>
          </p:cNvSpPr>
          <p:nvPr/>
        </p:nvSpPr>
        <p:spPr bwMode="auto">
          <a:xfrm>
            <a:off x="6092457" y="2840727"/>
            <a:ext cx="67769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sz="3200"/>
          </a:p>
        </p:txBody>
      </p:sp>
      <p:sp>
        <p:nvSpPr>
          <p:cNvPr id="32781" name="Line 12"/>
          <p:cNvSpPr>
            <a:spLocks noChangeShapeType="1"/>
          </p:cNvSpPr>
          <p:nvPr/>
        </p:nvSpPr>
        <p:spPr bwMode="auto">
          <a:xfrm>
            <a:off x="6188218" y="3913833"/>
            <a:ext cx="67769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sz="3200"/>
          </a:p>
        </p:txBody>
      </p:sp>
      <p:sp>
        <p:nvSpPr>
          <p:cNvPr id="32788" name="Rectangle 36"/>
          <p:cNvSpPr>
            <a:spLocks noChangeArrowheads="1"/>
          </p:cNvSpPr>
          <p:nvPr/>
        </p:nvSpPr>
        <p:spPr bwMode="auto">
          <a:xfrm>
            <a:off x="8007444" y="2212622"/>
            <a:ext cx="671979" cy="3416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>
                <a:latin typeface="Arial" pitchFamily="34" charset="0"/>
              </a:rPr>
              <a:t>Files</a:t>
            </a:r>
          </a:p>
        </p:txBody>
      </p:sp>
      <p:sp>
        <p:nvSpPr>
          <p:cNvPr id="32789" name="Rectangle 37"/>
          <p:cNvSpPr>
            <a:spLocks noChangeArrowheads="1"/>
          </p:cNvSpPr>
          <p:nvPr/>
        </p:nvSpPr>
        <p:spPr bwMode="auto">
          <a:xfrm>
            <a:off x="7948266" y="3428761"/>
            <a:ext cx="595035" cy="3416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0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>
                <a:latin typeface="Arial" pitchFamily="34" charset="0"/>
              </a:rPr>
              <a:t>GUI</a:t>
            </a:r>
          </a:p>
        </p:txBody>
      </p:sp>
      <p:sp>
        <p:nvSpPr>
          <p:cNvPr id="42" name="Line 10"/>
          <p:cNvSpPr>
            <a:spLocks noChangeShapeType="1"/>
          </p:cNvSpPr>
          <p:nvPr/>
        </p:nvSpPr>
        <p:spPr bwMode="auto">
          <a:xfrm>
            <a:off x="6401837" y="1685604"/>
            <a:ext cx="156842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sz="3200"/>
          </a:p>
        </p:txBody>
      </p:sp>
      <p:sp>
        <p:nvSpPr>
          <p:cNvPr id="43" name="Line 10"/>
          <p:cNvSpPr>
            <a:spLocks noChangeShapeType="1"/>
          </p:cNvSpPr>
          <p:nvPr/>
        </p:nvSpPr>
        <p:spPr bwMode="auto">
          <a:xfrm>
            <a:off x="6413372" y="2464448"/>
            <a:ext cx="156842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sz="3200"/>
          </a:p>
        </p:txBody>
      </p:sp>
      <p:sp>
        <p:nvSpPr>
          <p:cNvPr id="44" name="Line 10"/>
          <p:cNvSpPr>
            <a:spLocks noChangeShapeType="1"/>
          </p:cNvSpPr>
          <p:nvPr/>
        </p:nvSpPr>
        <p:spPr bwMode="auto">
          <a:xfrm>
            <a:off x="6361912" y="3576539"/>
            <a:ext cx="156842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sz="3200"/>
          </a:p>
        </p:txBody>
      </p:sp>
      <p:sp>
        <p:nvSpPr>
          <p:cNvPr id="45" name="Line 10"/>
          <p:cNvSpPr>
            <a:spLocks noChangeShapeType="1"/>
          </p:cNvSpPr>
          <p:nvPr/>
        </p:nvSpPr>
        <p:spPr bwMode="auto">
          <a:xfrm>
            <a:off x="6414728" y="3179945"/>
            <a:ext cx="187068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 sz="3200"/>
          </a:p>
        </p:txBody>
      </p:sp>
      <p:sp>
        <p:nvSpPr>
          <p:cNvPr id="32782" name="Rectangle 13"/>
          <p:cNvSpPr>
            <a:spLocks noChangeArrowheads="1"/>
          </p:cNvSpPr>
          <p:nvPr/>
        </p:nvSpPr>
        <p:spPr bwMode="auto">
          <a:xfrm>
            <a:off x="4705157" y="1227640"/>
            <a:ext cx="1696681" cy="296460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3200"/>
          </a:p>
        </p:txBody>
      </p:sp>
      <p:grpSp>
        <p:nvGrpSpPr>
          <p:cNvPr id="32783" name="Group 14"/>
          <p:cNvGrpSpPr>
            <a:grpSpLocks noChangeAspect="1"/>
          </p:cNvGrpSpPr>
          <p:nvPr/>
        </p:nvGrpSpPr>
        <p:grpSpPr bwMode="auto">
          <a:xfrm>
            <a:off x="4874580" y="1868029"/>
            <a:ext cx="1416765" cy="1164660"/>
            <a:chOff x="347" y="1532"/>
            <a:chExt cx="2151" cy="496"/>
          </a:xfrm>
        </p:grpSpPr>
        <p:sp>
          <p:nvSpPr>
            <p:cNvPr id="32935" name="Oval 15"/>
            <p:cNvSpPr>
              <a:spLocks noChangeAspect="1" noChangeArrowheads="1"/>
            </p:cNvSpPr>
            <p:nvPr/>
          </p:nvSpPr>
          <p:spPr bwMode="auto">
            <a:xfrm>
              <a:off x="1528" y="1579"/>
              <a:ext cx="654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3200"/>
            </a:p>
          </p:txBody>
        </p:sp>
        <p:sp>
          <p:nvSpPr>
            <p:cNvPr id="32936" name="Oval 16"/>
            <p:cNvSpPr>
              <a:spLocks noChangeAspect="1" noChangeArrowheads="1"/>
            </p:cNvSpPr>
            <p:nvPr/>
          </p:nvSpPr>
          <p:spPr bwMode="auto">
            <a:xfrm>
              <a:off x="1668" y="1605"/>
              <a:ext cx="655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3200"/>
            </a:p>
          </p:txBody>
        </p:sp>
        <p:sp>
          <p:nvSpPr>
            <p:cNvPr id="32937" name="Oval 17"/>
            <p:cNvSpPr>
              <a:spLocks noChangeAspect="1" noChangeArrowheads="1"/>
            </p:cNvSpPr>
            <p:nvPr/>
          </p:nvSpPr>
          <p:spPr bwMode="auto">
            <a:xfrm>
              <a:off x="1843" y="1619"/>
              <a:ext cx="655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3200"/>
            </a:p>
          </p:txBody>
        </p:sp>
        <p:sp>
          <p:nvSpPr>
            <p:cNvPr id="32938" name="Oval 18"/>
            <p:cNvSpPr>
              <a:spLocks noChangeAspect="1" noChangeArrowheads="1"/>
            </p:cNvSpPr>
            <p:nvPr/>
          </p:nvSpPr>
          <p:spPr bwMode="auto">
            <a:xfrm>
              <a:off x="1656" y="1757"/>
              <a:ext cx="655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3200"/>
            </a:p>
          </p:txBody>
        </p:sp>
        <p:sp>
          <p:nvSpPr>
            <p:cNvPr id="32939" name="Oval 19"/>
            <p:cNvSpPr>
              <a:spLocks noChangeAspect="1" noChangeArrowheads="1"/>
            </p:cNvSpPr>
            <p:nvPr/>
          </p:nvSpPr>
          <p:spPr bwMode="auto">
            <a:xfrm>
              <a:off x="1469" y="1830"/>
              <a:ext cx="655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3200"/>
            </a:p>
          </p:txBody>
        </p:sp>
        <p:sp>
          <p:nvSpPr>
            <p:cNvPr id="32940" name="Oval 20"/>
            <p:cNvSpPr>
              <a:spLocks noChangeAspect="1" noChangeArrowheads="1"/>
            </p:cNvSpPr>
            <p:nvPr/>
          </p:nvSpPr>
          <p:spPr bwMode="auto">
            <a:xfrm>
              <a:off x="1142" y="1861"/>
              <a:ext cx="655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3200"/>
            </a:p>
          </p:txBody>
        </p:sp>
        <p:sp>
          <p:nvSpPr>
            <p:cNvPr id="32941" name="Oval 21"/>
            <p:cNvSpPr>
              <a:spLocks noChangeAspect="1" noChangeArrowheads="1"/>
            </p:cNvSpPr>
            <p:nvPr/>
          </p:nvSpPr>
          <p:spPr bwMode="auto">
            <a:xfrm>
              <a:off x="768" y="1819"/>
              <a:ext cx="655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3200"/>
            </a:p>
          </p:txBody>
        </p:sp>
        <p:sp>
          <p:nvSpPr>
            <p:cNvPr id="32942" name="Oval 22"/>
            <p:cNvSpPr>
              <a:spLocks noChangeAspect="1" noChangeArrowheads="1"/>
            </p:cNvSpPr>
            <p:nvPr/>
          </p:nvSpPr>
          <p:spPr bwMode="auto">
            <a:xfrm>
              <a:off x="557" y="1767"/>
              <a:ext cx="655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3200"/>
            </a:p>
          </p:txBody>
        </p:sp>
        <p:sp>
          <p:nvSpPr>
            <p:cNvPr id="32943" name="Oval 23"/>
            <p:cNvSpPr>
              <a:spLocks noChangeAspect="1" noChangeArrowheads="1"/>
            </p:cNvSpPr>
            <p:nvPr/>
          </p:nvSpPr>
          <p:spPr bwMode="auto">
            <a:xfrm>
              <a:off x="347" y="1635"/>
              <a:ext cx="655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3200"/>
            </a:p>
          </p:txBody>
        </p:sp>
        <p:sp>
          <p:nvSpPr>
            <p:cNvPr id="32944" name="Oval 24"/>
            <p:cNvSpPr>
              <a:spLocks noChangeAspect="1" noChangeArrowheads="1"/>
            </p:cNvSpPr>
            <p:nvPr/>
          </p:nvSpPr>
          <p:spPr bwMode="auto">
            <a:xfrm>
              <a:off x="487" y="1668"/>
              <a:ext cx="655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3200"/>
            </a:p>
          </p:txBody>
        </p:sp>
        <p:sp>
          <p:nvSpPr>
            <p:cNvPr id="32945" name="Oval 25"/>
            <p:cNvSpPr>
              <a:spLocks noChangeAspect="1" noChangeArrowheads="1"/>
            </p:cNvSpPr>
            <p:nvPr/>
          </p:nvSpPr>
          <p:spPr bwMode="auto">
            <a:xfrm>
              <a:off x="721" y="1589"/>
              <a:ext cx="655" cy="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3200"/>
            </a:p>
          </p:txBody>
        </p:sp>
        <p:sp>
          <p:nvSpPr>
            <p:cNvPr id="32946" name="Oval 26"/>
            <p:cNvSpPr>
              <a:spLocks noChangeAspect="1" noChangeArrowheads="1"/>
            </p:cNvSpPr>
            <p:nvPr/>
          </p:nvSpPr>
          <p:spPr bwMode="auto">
            <a:xfrm>
              <a:off x="990" y="1532"/>
              <a:ext cx="655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3200"/>
            </a:p>
          </p:txBody>
        </p:sp>
        <p:sp>
          <p:nvSpPr>
            <p:cNvPr id="32947" name="Oval 27"/>
            <p:cNvSpPr>
              <a:spLocks noChangeAspect="1" noChangeArrowheads="1"/>
            </p:cNvSpPr>
            <p:nvPr/>
          </p:nvSpPr>
          <p:spPr bwMode="auto">
            <a:xfrm>
              <a:off x="1177" y="1563"/>
              <a:ext cx="655" cy="16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3200"/>
            </a:p>
          </p:txBody>
        </p:sp>
        <p:sp>
          <p:nvSpPr>
            <p:cNvPr id="32948" name="Oval 28"/>
            <p:cNvSpPr>
              <a:spLocks noChangeAspect="1" noChangeArrowheads="1"/>
            </p:cNvSpPr>
            <p:nvPr/>
          </p:nvSpPr>
          <p:spPr bwMode="auto">
            <a:xfrm>
              <a:off x="581" y="1589"/>
              <a:ext cx="1707" cy="381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sz="3200"/>
            </a:p>
          </p:txBody>
        </p:sp>
      </p:grpSp>
      <p:grpSp>
        <p:nvGrpSpPr>
          <p:cNvPr id="32784" name="Group 29"/>
          <p:cNvGrpSpPr>
            <a:grpSpLocks/>
          </p:cNvGrpSpPr>
          <p:nvPr/>
        </p:nvGrpSpPr>
        <p:grpSpPr bwMode="auto">
          <a:xfrm>
            <a:off x="4847569" y="3126155"/>
            <a:ext cx="748897" cy="958019"/>
            <a:chOff x="1182" y="2028"/>
            <a:chExt cx="380" cy="395"/>
          </a:xfrm>
        </p:grpSpPr>
        <p:sp>
          <p:nvSpPr>
            <p:cNvPr id="32932" name="Oval 30"/>
            <p:cNvSpPr>
              <a:spLocks noChangeArrowheads="1"/>
            </p:cNvSpPr>
            <p:nvPr/>
          </p:nvSpPr>
          <p:spPr bwMode="auto">
            <a:xfrm>
              <a:off x="1182" y="2028"/>
              <a:ext cx="364" cy="38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3200"/>
            </a:p>
          </p:txBody>
        </p:sp>
        <p:sp>
          <p:nvSpPr>
            <p:cNvPr id="32933" name="Line 31"/>
            <p:cNvSpPr>
              <a:spLocks noChangeShapeType="1"/>
            </p:cNvSpPr>
            <p:nvPr/>
          </p:nvSpPr>
          <p:spPr bwMode="auto">
            <a:xfrm>
              <a:off x="1541" y="2244"/>
              <a:ext cx="0" cy="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 sz="3200"/>
            </a:p>
          </p:txBody>
        </p:sp>
        <p:sp>
          <p:nvSpPr>
            <p:cNvPr id="32934" name="Rectangle 32"/>
            <p:cNvSpPr>
              <a:spLocks noChangeArrowheads="1"/>
            </p:cNvSpPr>
            <p:nvPr/>
          </p:nvSpPr>
          <p:spPr bwMode="auto">
            <a:xfrm>
              <a:off x="1338" y="2268"/>
              <a:ext cx="224" cy="1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3200"/>
            </a:p>
          </p:txBody>
        </p:sp>
      </p:grpSp>
      <p:sp>
        <p:nvSpPr>
          <p:cNvPr id="32785" name="Rectangle 33"/>
          <p:cNvSpPr>
            <a:spLocks noChangeArrowheads="1"/>
          </p:cNvSpPr>
          <p:nvPr/>
        </p:nvSpPr>
        <p:spPr bwMode="auto">
          <a:xfrm>
            <a:off x="4915546" y="1329867"/>
            <a:ext cx="1295547" cy="4801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dirty="0" smtClean="0">
                <a:latin typeface="Arial" pitchFamily="34" charset="0"/>
              </a:rPr>
              <a:t>App-Specific</a:t>
            </a:r>
            <a:endParaRPr lang="en-US" sz="1400" b="1" dirty="0">
              <a:latin typeface="Arial" pitchFamily="34" charset="0"/>
            </a:endParaRPr>
          </a:p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dirty="0" smtClean="0">
                <a:latin typeface="Arial" pitchFamily="34" charset="0"/>
              </a:rPr>
              <a:t>Functionality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32786" name="Rectangle 34"/>
          <p:cNvSpPr>
            <a:spLocks noChangeArrowheads="1"/>
          </p:cNvSpPr>
          <p:nvPr/>
        </p:nvSpPr>
        <p:spPr bwMode="auto">
          <a:xfrm>
            <a:off x="4898395" y="3371501"/>
            <a:ext cx="603049" cy="4247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200" b="1" dirty="0" smtClean="0">
                <a:latin typeface="Arial" pitchFamily="34" charset="0"/>
              </a:rPr>
              <a:t>Event</a:t>
            </a:r>
            <a:br>
              <a:rPr lang="en-US" sz="1200" b="1" dirty="0" smtClean="0">
                <a:latin typeface="Arial" pitchFamily="34" charset="0"/>
              </a:rPr>
            </a:br>
            <a:r>
              <a:rPr lang="en-US" sz="1200" b="1" dirty="0" smtClean="0">
                <a:latin typeface="Arial" pitchFamily="34" charset="0"/>
              </a:rPr>
              <a:t>Loop</a:t>
            </a:r>
            <a:endParaRPr lang="en-US" sz="1200" b="1" dirty="0">
              <a:latin typeface="Arial" pitchFamily="34" charset="0"/>
            </a:endParaRPr>
          </a:p>
        </p:txBody>
      </p:sp>
      <p:sp>
        <p:nvSpPr>
          <p:cNvPr id="32787" name="Rectangle 35"/>
          <p:cNvSpPr>
            <a:spLocks noChangeArrowheads="1"/>
          </p:cNvSpPr>
          <p:nvPr/>
        </p:nvSpPr>
        <p:spPr bwMode="auto">
          <a:xfrm>
            <a:off x="5740238" y="3283877"/>
            <a:ext cx="569388" cy="4247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1200" b="1" i="1" dirty="0" smtClean="0">
                <a:latin typeface="Arial" pitchFamily="34" charset="0"/>
              </a:rPr>
              <a:t>Glue</a:t>
            </a:r>
            <a:br>
              <a:rPr lang="en-US" sz="1200" b="1" i="1" dirty="0" smtClean="0">
                <a:latin typeface="Arial" pitchFamily="34" charset="0"/>
              </a:rPr>
            </a:br>
            <a:r>
              <a:rPr lang="en-US" sz="1200" b="1" i="1" dirty="0" smtClean="0">
                <a:latin typeface="Arial" pitchFamily="34" charset="0"/>
              </a:rPr>
              <a:t>Code</a:t>
            </a:r>
            <a:endParaRPr lang="en-US" sz="1200" b="1" i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5611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0" y="263525"/>
            <a:ext cx="8864600" cy="91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 dirty="0" smtClean="0"/>
              <a:t>Comparing Systematic Reuse Techniques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080401" y="6420745"/>
            <a:ext cx="6813529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See </a:t>
            </a:r>
            <a:r>
              <a:rPr lang="en-US" sz="2000" dirty="0" smtClean="0">
                <a:hlinkClick r:id="rId3"/>
              </a:rPr>
              <a:t>st-www.cs.illinois.edu/users/</a:t>
            </a:r>
            <a:r>
              <a:rPr lang="en-US" sz="2000" dirty="0" err="1" smtClean="0">
                <a:hlinkClick r:id="rId3"/>
              </a:rPr>
              <a:t>johnson</a:t>
            </a:r>
            <a:r>
              <a:rPr lang="en-US" sz="2000" dirty="0" smtClean="0">
                <a:hlinkClick r:id="rId3"/>
              </a:rPr>
              <a:t>/frameworks.html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32886" name="Picture 41" descr="fwor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0307" y="1371084"/>
            <a:ext cx="3581243" cy="2405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887" name="Rectangle 42"/>
          <p:cNvSpPr>
            <a:spLocks noChangeArrowheads="1"/>
          </p:cNvSpPr>
          <p:nvPr/>
        </p:nvSpPr>
        <p:spPr bwMode="auto">
          <a:xfrm>
            <a:off x="4119079" y="1338281"/>
            <a:ext cx="1080292" cy="217348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88" name="Text Box 43"/>
          <p:cNvSpPr txBox="1">
            <a:spLocks noChangeArrowheads="1"/>
          </p:cNvSpPr>
          <p:nvPr/>
        </p:nvSpPr>
        <p:spPr bwMode="auto">
          <a:xfrm>
            <a:off x="4407650" y="1589651"/>
            <a:ext cx="751025" cy="338554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/>
              <a:t>ADTs</a:t>
            </a:r>
          </a:p>
        </p:txBody>
      </p:sp>
      <p:sp>
        <p:nvSpPr>
          <p:cNvPr id="32889" name="Text Box 44"/>
          <p:cNvSpPr txBox="1">
            <a:spLocks noChangeArrowheads="1"/>
          </p:cNvSpPr>
          <p:nvPr/>
        </p:nvSpPr>
        <p:spPr bwMode="auto">
          <a:xfrm>
            <a:off x="4405801" y="3175881"/>
            <a:ext cx="752876" cy="338554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sz="1600"/>
              <a:t>Locks</a:t>
            </a:r>
          </a:p>
        </p:txBody>
      </p:sp>
      <p:sp>
        <p:nvSpPr>
          <p:cNvPr id="32890" name="Text Box 45"/>
          <p:cNvSpPr txBox="1">
            <a:spLocks noChangeArrowheads="1"/>
          </p:cNvSpPr>
          <p:nvPr/>
        </p:nvSpPr>
        <p:spPr bwMode="auto">
          <a:xfrm>
            <a:off x="4378053" y="2020881"/>
            <a:ext cx="806631" cy="338554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/>
              <a:t>Strings</a:t>
            </a:r>
          </a:p>
        </p:txBody>
      </p:sp>
      <p:sp>
        <p:nvSpPr>
          <p:cNvPr id="32891" name="Text Box 46"/>
          <p:cNvSpPr txBox="1">
            <a:spLocks noChangeArrowheads="1"/>
          </p:cNvSpPr>
          <p:nvPr/>
        </p:nvSpPr>
        <p:spPr bwMode="auto">
          <a:xfrm>
            <a:off x="4555636" y="2738150"/>
            <a:ext cx="603040" cy="338554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/>
              <a:t>Files</a:t>
            </a:r>
          </a:p>
        </p:txBody>
      </p:sp>
      <p:sp>
        <p:nvSpPr>
          <p:cNvPr id="32892" name="Rectangle 47"/>
          <p:cNvSpPr>
            <a:spLocks noChangeArrowheads="1"/>
          </p:cNvSpPr>
          <p:nvPr/>
        </p:nvSpPr>
        <p:spPr bwMode="auto">
          <a:xfrm>
            <a:off x="5029188" y="2499782"/>
            <a:ext cx="456905" cy="12135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93" name="Text Box 48"/>
          <p:cNvSpPr txBox="1">
            <a:spLocks noChangeArrowheads="1"/>
          </p:cNvSpPr>
          <p:nvPr/>
        </p:nvSpPr>
        <p:spPr bwMode="auto">
          <a:xfrm>
            <a:off x="4555636" y="2430439"/>
            <a:ext cx="882363" cy="2308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900" b="1" dirty="0" smtClean="0"/>
              <a:t>Invocations</a:t>
            </a:r>
            <a:endParaRPr lang="en-US" sz="900" b="1" dirty="0"/>
          </a:p>
        </p:txBody>
      </p:sp>
      <p:sp>
        <p:nvSpPr>
          <p:cNvPr id="32895" name="Rectangle 50"/>
          <p:cNvSpPr>
            <a:spLocks noChangeArrowheads="1"/>
          </p:cNvSpPr>
          <p:nvPr/>
        </p:nvSpPr>
        <p:spPr bwMode="auto">
          <a:xfrm>
            <a:off x="5508291" y="1333948"/>
            <a:ext cx="2506501" cy="245302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2896" name="Rectangle 51"/>
          <p:cNvSpPr>
            <a:spLocks noChangeArrowheads="1"/>
          </p:cNvSpPr>
          <p:nvPr/>
        </p:nvSpPr>
        <p:spPr bwMode="auto">
          <a:xfrm>
            <a:off x="5659976" y="1535477"/>
            <a:ext cx="1085842" cy="459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chemeClr val="bg1"/>
                </a:solidFill>
              </a:rPr>
              <a:t>Reactor </a:t>
            </a:r>
          </a:p>
        </p:txBody>
      </p:sp>
      <p:sp>
        <p:nvSpPr>
          <p:cNvPr id="32898" name="Line 60"/>
          <p:cNvSpPr>
            <a:spLocks noChangeShapeType="1"/>
          </p:cNvSpPr>
          <p:nvPr/>
        </p:nvSpPr>
        <p:spPr bwMode="auto">
          <a:xfrm>
            <a:off x="5399858" y="3508023"/>
            <a:ext cx="145814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32899" name="Line 61"/>
          <p:cNvSpPr>
            <a:spLocks noChangeShapeType="1"/>
          </p:cNvSpPr>
          <p:nvPr/>
        </p:nvSpPr>
        <p:spPr bwMode="auto">
          <a:xfrm>
            <a:off x="5396015" y="2700797"/>
            <a:ext cx="129672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2900" name="Line 62"/>
          <p:cNvSpPr>
            <a:spLocks noChangeShapeType="1"/>
          </p:cNvSpPr>
          <p:nvPr/>
        </p:nvSpPr>
        <p:spPr bwMode="auto">
          <a:xfrm>
            <a:off x="5399218" y="2421515"/>
            <a:ext cx="129672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2901" name="Line 63"/>
          <p:cNvSpPr>
            <a:spLocks noChangeShapeType="1"/>
          </p:cNvSpPr>
          <p:nvPr/>
        </p:nvSpPr>
        <p:spPr bwMode="auto">
          <a:xfrm>
            <a:off x="5395376" y="1631373"/>
            <a:ext cx="129672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2918" name="Freeform 65"/>
          <p:cNvSpPr>
            <a:spLocks/>
          </p:cNvSpPr>
          <p:nvPr/>
        </p:nvSpPr>
        <p:spPr bwMode="auto">
          <a:xfrm>
            <a:off x="6514591" y="3035027"/>
            <a:ext cx="1465054" cy="1048818"/>
          </a:xfrm>
          <a:custGeom>
            <a:avLst/>
            <a:gdLst>
              <a:gd name="T0" fmla="*/ 553 w 1009"/>
              <a:gd name="T1" fmla="*/ 72 h 635"/>
              <a:gd name="T2" fmla="*/ 509 w 1009"/>
              <a:gd name="T3" fmla="*/ 79 h 635"/>
              <a:gd name="T4" fmla="*/ 460 w 1009"/>
              <a:gd name="T5" fmla="*/ 96 h 635"/>
              <a:gd name="T6" fmla="*/ 403 w 1009"/>
              <a:gd name="T7" fmla="*/ 115 h 635"/>
              <a:gd name="T8" fmla="*/ 354 w 1009"/>
              <a:gd name="T9" fmla="*/ 123 h 635"/>
              <a:gd name="T10" fmla="*/ 320 w 1009"/>
              <a:gd name="T11" fmla="*/ 113 h 635"/>
              <a:gd name="T12" fmla="*/ 311 w 1009"/>
              <a:gd name="T13" fmla="*/ 94 h 635"/>
              <a:gd name="T14" fmla="*/ 326 w 1009"/>
              <a:gd name="T15" fmla="*/ 69 h 635"/>
              <a:gd name="T16" fmla="*/ 360 w 1009"/>
              <a:gd name="T17" fmla="*/ 50 h 635"/>
              <a:gd name="T18" fmla="*/ 400 w 1009"/>
              <a:gd name="T19" fmla="*/ 38 h 635"/>
              <a:gd name="T20" fmla="*/ 417 w 1009"/>
              <a:gd name="T21" fmla="*/ 16 h 635"/>
              <a:gd name="T22" fmla="*/ 394 w 1009"/>
              <a:gd name="T23" fmla="*/ 1 h 635"/>
              <a:gd name="T24" fmla="*/ 345 w 1009"/>
              <a:gd name="T25" fmla="*/ 2 h 635"/>
              <a:gd name="T26" fmla="*/ 297 w 1009"/>
              <a:gd name="T27" fmla="*/ 18 h 635"/>
              <a:gd name="T28" fmla="*/ 243 w 1009"/>
              <a:gd name="T29" fmla="*/ 45 h 635"/>
              <a:gd name="T30" fmla="*/ 191 w 1009"/>
              <a:gd name="T31" fmla="*/ 68 h 635"/>
              <a:gd name="T32" fmla="*/ 134 w 1009"/>
              <a:gd name="T33" fmla="*/ 77 h 635"/>
              <a:gd name="T34" fmla="*/ 86 w 1009"/>
              <a:gd name="T35" fmla="*/ 79 h 635"/>
              <a:gd name="T36" fmla="*/ 100 w 1009"/>
              <a:gd name="T37" fmla="*/ 128 h 635"/>
              <a:gd name="T38" fmla="*/ 113 w 1009"/>
              <a:gd name="T39" fmla="*/ 169 h 635"/>
              <a:gd name="T40" fmla="*/ 102 w 1009"/>
              <a:gd name="T41" fmla="*/ 194 h 635"/>
              <a:gd name="T42" fmla="*/ 78 w 1009"/>
              <a:gd name="T43" fmla="*/ 200 h 635"/>
              <a:gd name="T44" fmla="*/ 53 w 1009"/>
              <a:gd name="T45" fmla="*/ 191 h 635"/>
              <a:gd name="T46" fmla="*/ 24 w 1009"/>
              <a:gd name="T47" fmla="*/ 183 h 635"/>
              <a:gd name="T48" fmla="*/ 4 w 1009"/>
              <a:gd name="T49" fmla="*/ 200 h 635"/>
              <a:gd name="T50" fmla="*/ 2 w 1009"/>
              <a:gd name="T51" fmla="*/ 230 h 635"/>
              <a:gd name="T52" fmla="*/ 18 w 1009"/>
              <a:gd name="T53" fmla="*/ 263 h 635"/>
              <a:gd name="T54" fmla="*/ 52 w 1009"/>
              <a:gd name="T55" fmla="*/ 278 h 635"/>
              <a:gd name="T56" fmla="*/ 94 w 1009"/>
              <a:gd name="T57" fmla="*/ 278 h 635"/>
              <a:gd name="T58" fmla="*/ 111 w 1009"/>
              <a:gd name="T59" fmla="*/ 294 h 635"/>
              <a:gd name="T60" fmla="*/ 96 w 1009"/>
              <a:gd name="T61" fmla="*/ 330 h 635"/>
              <a:gd name="T62" fmla="*/ 73 w 1009"/>
              <a:gd name="T63" fmla="*/ 362 h 635"/>
              <a:gd name="T64" fmla="*/ 577 w 1009"/>
              <a:gd name="T65" fmla="*/ 354 h 635"/>
              <a:gd name="T66" fmla="*/ 591 w 1009"/>
              <a:gd name="T67" fmla="*/ 329 h 635"/>
              <a:gd name="T68" fmla="*/ 613 w 1009"/>
              <a:gd name="T69" fmla="*/ 308 h 635"/>
              <a:gd name="T70" fmla="*/ 621 w 1009"/>
              <a:gd name="T71" fmla="*/ 279 h 635"/>
              <a:gd name="T72" fmla="*/ 606 w 1009"/>
              <a:gd name="T73" fmla="*/ 259 h 635"/>
              <a:gd name="T74" fmla="*/ 573 w 1009"/>
              <a:gd name="T75" fmla="*/ 255 h 635"/>
              <a:gd name="T76" fmla="*/ 535 w 1009"/>
              <a:gd name="T77" fmla="*/ 263 h 635"/>
              <a:gd name="T78" fmla="*/ 495 w 1009"/>
              <a:gd name="T79" fmla="*/ 264 h 635"/>
              <a:gd name="T80" fmla="*/ 469 w 1009"/>
              <a:gd name="T81" fmla="*/ 246 h 635"/>
              <a:gd name="T82" fmla="*/ 474 w 1009"/>
              <a:gd name="T83" fmla="*/ 217 h 635"/>
              <a:gd name="T84" fmla="*/ 500 w 1009"/>
              <a:gd name="T85" fmla="*/ 198 h 635"/>
              <a:gd name="T86" fmla="*/ 535 w 1009"/>
              <a:gd name="T87" fmla="*/ 191 h 635"/>
              <a:gd name="T88" fmla="*/ 571 w 1009"/>
              <a:gd name="T89" fmla="*/ 181 h 635"/>
              <a:gd name="T90" fmla="*/ 586 w 1009"/>
              <a:gd name="T91" fmla="*/ 155 h 635"/>
              <a:gd name="T92" fmla="*/ 585 w 1009"/>
              <a:gd name="T93" fmla="*/ 117 h 635"/>
              <a:gd name="T94" fmla="*/ 577 w 1009"/>
              <a:gd name="T95" fmla="*/ 78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66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2000"/>
          </a:p>
        </p:txBody>
      </p:sp>
      <p:sp>
        <p:nvSpPr>
          <p:cNvPr id="32922" name="Rectangle 70"/>
          <p:cNvSpPr>
            <a:spLocks noChangeArrowheads="1"/>
          </p:cNvSpPr>
          <p:nvPr/>
        </p:nvSpPr>
        <p:spPr bwMode="auto">
          <a:xfrm>
            <a:off x="7827960" y="3704624"/>
            <a:ext cx="109140" cy="5850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2920" name="Rectangle 71"/>
          <p:cNvSpPr>
            <a:spLocks noChangeArrowheads="1"/>
          </p:cNvSpPr>
          <p:nvPr/>
        </p:nvSpPr>
        <p:spPr bwMode="auto">
          <a:xfrm>
            <a:off x="6696871" y="3559436"/>
            <a:ext cx="907621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Database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2913" name="Rectangle 79"/>
          <p:cNvSpPr>
            <a:spLocks noChangeArrowheads="1"/>
          </p:cNvSpPr>
          <p:nvPr/>
        </p:nvSpPr>
        <p:spPr bwMode="auto">
          <a:xfrm>
            <a:off x="6583034" y="1472634"/>
            <a:ext cx="1297150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200" b="1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2909" name="Freeform 81"/>
          <p:cNvSpPr>
            <a:spLocks/>
          </p:cNvSpPr>
          <p:nvPr/>
        </p:nvSpPr>
        <p:spPr bwMode="auto">
          <a:xfrm>
            <a:off x="5517114" y="1888694"/>
            <a:ext cx="1879413" cy="1410704"/>
          </a:xfrm>
          <a:custGeom>
            <a:avLst/>
            <a:gdLst>
              <a:gd name="T0" fmla="*/ 733 w 1165"/>
              <a:gd name="T1" fmla="*/ 159 h 735"/>
              <a:gd name="T2" fmla="*/ 708 w 1165"/>
              <a:gd name="T3" fmla="*/ 226 h 735"/>
              <a:gd name="T4" fmla="*/ 691 w 1165"/>
              <a:gd name="T5" fmla="*/ 287 h 735"/>
              <a:gd name="T6" fmla="*/ 724 w 1165"/>
              <a:gd name="T7" fmla="*/ 327 h 735"/>
              <a:gd name="T8" fmla="*/ 774 w 1165"/>
              <a:gd name="T9" fmla="*/ 300 h 735"/>
              <a:gd name="T10" fmla="*/ 801 w 1165"/>
              <a:gd name="T11" fmla="*/ 250 h 735"/>
              <a:gd name="T12" fmla="*/ 853 w 1165"/>
              <a:gd name="T13" fmla="*/ 248 h 735"/>
              <a:gd name="T14" fmla="*/ 885 w 1165"/>
              <a:gd name="T15" fmla="*/ 285 h 735"/>
              <a:gd name="T16" fmla="*/ 876 w 1165"/>
              <a:gd name="T17" fmla="*/ 331 h 735"/>
              <a:gd name="T18" fmla="*/ 828 w 1165"/>
              <a:gd name="T19" fmla="*/ 380 h 735"/>
              <a:gd name="T20" fmla="*/ 775 w 1165"/>
              <a:gd name="T21" fmla="*/ 395 h 735"/>
              <a:gd name="T22" fmla="*/ 733 w 1165"/>
              <a:gd name="T23" fmla="*/ 427 h 735"/>
              <a:gd name="T24" fmla="*/ 715 w 1165"/>
              <a:gd name="T25" fmla="*/ 484 h 735"/>
              <a:gd name="T26" fmla="*/ 706 w 1165"/>
              <a:gd name="T27" fmla="*/ 515 h 735"/>
              <a:gd name="T28" fmla="*/ 654 w 1165"/>
              <a:gd name="T29" fmla="*/ 511 h 735"/>
              <a:gd name="T30" fmla="*/ 581 w 1165"/>
              <a:gd name="T31" fmla="*/ 533 h 735"/>
              <a:gd name="T32" fmla="*/ 508 w 1165"/>
              <a:gd name="T33" fmla="*/ 562 h 735"/>
              <a:gd name="T34" fmla="*/ 427 w 1165"/>
              <a:gd name="T35" fmla="*/ 575 h 735"/>
              <a:gd name="T36" fmla="*/ 383 w 1165"/>
              <a:gd name="T37" fmla="*/ 544 h 735"/>
              <a:gd name="T38" fmla="*/ 407 w 1165"/>
              <a:gd name="T39" fmla="*/ 499 h 735"/>
              <a:gd name="T40" fmla="*/ 469 w 1165"/>
              <a:gd name="T41" fmla="*/ 472 h 735"/>
              <a:gd name="T42" fmla="*/ 515 w 1165"/>
              <a:gd name="T43" fmla="*/ 442 h 735"/>
              <a:gd name="T44" fmla="*/ 485 w 1165"/>
              <a:gd name="T45" fmla="*/ 413 h 735"/>
              <a:gd name="T46" fmla="*/ 415 w 1165"/>
              <a:gd name="T47" fmla="*/ 415 h 735"/>
              <a:gd name="T48" fmla="*/ 351 w 1165"/>
              <a:gd name="T49" fmla="*/ 441 h 735"/>
              <a:gd name="T50" fmla="*/ 277 w 1165"/>
              <a:gd name="T51" fmla="*/ 484 h 735"/>
              <a:gd name="T52" fmla="*/ 192 w 1165"/>
              <a:gd name="T53" fmla="*/ 511 h 735"/>
              <a:gd name="T54" fmla="*/ 106 w 1165"/>
              <a:gd name="T55" fmla="*/ 517 h 735"/>
              <a:gd name="T56" fmla="*/ 148 w 1165"/>
              <a:gd name="T57" fmla="*/ 465 h 735"/>
              <a:gd name="T58" fmla="*/ 181 w 1165"/>
              <a:gd name="T59" fmla="*/ 409 h 735"/>
              <a:gd name="T60" fmla="*/ 166 w 1165"/>
              <a:gd name="T61" fmla="*/ 361 h 735"/>
              <a:gd name="T62" fmla="*/ 126 w 1165"/>
              <a:gd name="T63" fmla="*/ 363 h 735"/>
              <a:gd name="T64" fmla="*/ 92 w 1165"/>
              <a:gd name="T65" fmla="*/ 406 h 735"/>
              <a:gd name="T66" fmla="*/ 42 w 1165"/>
              <a:gd name="T67" fmla="*/ 422 h 735"/>
              <a:gd name="T68" fmla="*/ 3 w 1165"/>
              <a:gd name="T69" fmla="*/ 384 h 735"/>
              <a:gd name="T70" fmla="*/ 12 w 1165"/>
              <a:gd name="T71" fmla="*/ 334 h 735"/>
              <a:gd name="T72" fmla="*/ 65 w 1165"/>
              <a:gd name="T73" fmla="*/ 299 h 735"/>
              <a:gd name="T74" fmla="*/ 99 w 1165"/>
              <a:gd name="T75" fmla="*/ 245 h 735"/>
              <a:gd name="T76" fmla="*/ 78 w 1165"/>
              <a:gd name="T77" fmla="*/ 175 h 735"/>
              <a:gd name="T78" fmla="*/ 71 w 1165"/>
              <a:gd name="T79" fmla="*/ 107 h 735"/>
              <a:gd name="T80" fmla="*/ 139 w 1165"/>
              <a:gd name="T81" fmla="*/ 117 h 735"/>
              <a:gd name="T82" fmla="*/ 245 w 1165"/>
              <a:gd name="T83" fmla="*/ 120 h 735"/>
              <a:gd name="T84" fmla="*/ 303 w 1165"/>
              <a:gd name="T85" fmla="*/ 103 h 735"/>
              <a:gd name="T86" fmla="*/ 304 w 1165"/>
              <a:gd name="T87" fmla="*/ 58 h 735"/>
              <a:gd name="T88" fmla="*/ 322 w 1165"/>
              <a:gd name="T89" fmla="*/ 16 h 735"/>
              <a:gd name="T90" fmla="*/ 390 w 1165"/>
              <a:gd name="T91" fmla="*/ 0 h 735"/>
              <a:gd name="T92" fmla="*/ 455 w 1165"/>
              <a:gd name="T93" fmla="*/ 14 h 735"/>
              <a:gd name="T94" fmla="*/ 476 w 1165"/>
              <a:gd name="T95" fmla="*/ 54 h 735"/>
              <a:gd name="T96" fmla="*/ 456 w 1165"/>
              <a:gd name="T97" fmla="*/ 106 h 735"/>
              <a:gd name="T98" fmla="*/ 499 w 1165"/>
              <a:gd name="T99" fmla="*/ 134 h 735"/>
              <a:gd name="T100" fmla="*/ 583 w 1165"/>
              <a:gd name="T101" fmla="*/ 134 h 735"/>
              <a:gd name="T102" fmla="*/ 690 w 1165"/>
              <a:gd name="T103" fmla="*/ 113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910" name="Rectangle 82"/>
          <p:cNvSpPr>
            <a:spLocks noChangeArrowheads="1"/>
          </p:cNvSpPr>
          <p:nvPr/>
        </p:nvSpPr>
        <p:spPr bwMode="auto">
          <a:xfrm>
            <a:off x="5866732" y="2213244"/>
            <a:ext cx="1607491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200" b="1" dirty="0" smtClean="0"/>
              <a:t>Application-</a:t>
            </a:r>
            <a:br>
              <a:rPr lang="en-US" sz="1200" b="1" dirty="0" smtClean="0"/>
            </a:br>
            <a:r>
              <a:rPr lang="en-US" sz="1200" b="1" dirty="0" smtClean="0"/>
              <a:t>Specific</a:t>
            </a:r>
            <a:br>
              <a:rPr lang="en-US" sz="1200" b="1" dirty="0" smtClean="0"/>
            </a:br>
            <a:r>
              <a:rPr lang="en-US" sz="1200" b="1" dirty="0" smtClean="0"/>
              <a:t>Functionality</a:t>
            </a:r>
            <a:endParaRPr lang="en-US" sz="1200" b="1" dirty="0"/>
          </a:p>
        </p:txBody>
      </p:sp>
      <p:sp>
        <p:nvSpPr>
          <p:cNvPr id="32905" name="Line 83"/>
          <p:cNvSpPr>
            <a:spLocks noChangeShapeType="1"/>
          </p:cNvSpPr>
          <p:nvPr/>
        </p:nvSpPr>
        <p:spPr bwMode="auto">
          <a:xfrm flipH="1">
            <a:off x="7063134" y="2005414"/>
            <a:ext cx="569743" cy="2968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2906" name="Line 84"/>
          <p:cNvSpPr>
            <a:spLocks noChangeShapeType="1"/>
          </p:cNvSpPr>
          <p:nvPr/>
        </p:nvSpPr>
        <p:spPr bwMode="auto">
          <a:xfrm flipH="1">
            <a:off x="7402502" y="2621133"/>
            <a:ext cx="425458" cy="40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32907" name="Line 85"/>
          <p:cNvSpPr>
            <a:spLocks noChangeShapeType="1"/>
          </p:cNvSpPr>
          <p:nvPr/>
        </p:nvSpPr>
        <p:spPr bwMode="auto">
          <a:xfrm flipH="1" flipV="1">
            <a:off x="7319260" y="2811827"/>
            <a:ext cx="471704" cy="4398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2908" name="Rectangle 86"/>
          <p:cNvSpPr>
            <a:spLocks noChangeArrowheads="1"/>
          </p:cNvSpPr>
          <p:nvPr/>
        </p:nvSpPr>
        <p:spPr bwMode="auto">
          <a:xfrm>
            <a:off x="7086139" y="2269110"/>
            <a:ext cx="731290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900" b="1" dirty="0" smtClean="0"/>
              <a:t>Callbacks</a:t>
            </a:r>
            <a:endParaRPr lang="en-US" sz="900" b="1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854" y="3466372"/>
            <a:ext cx="475970" cy="463125"/>
          </a:xfrm>
          <a:prstGeom prst="rect">
            <a:avLst/>
          </a:prstGeom>
        </p:spPr>
      </p:pic>
      <p:sp>
        <p:nvSpPr>
          <p:cNvPr id="32911" name="Freeform 73"/>
          <p:cNvSpPr>
            <a:spLocks/>
          </p:cNvSpPr>
          <p:nvPr/>
        </p:nvSpPr>
        <p:spPr bwMode="auto">
          <a:xfrm>
            <a:off x="6327759" y="1177925"/>
            <a:ext cx="1762875" cy="888462"/>
          </a:xfrm>
          <a:custGeom>
            <a:avLst/>
            <a:gdLst>
              <a:gd name="T0" fmla="*/ 132 w 1221"/>
              <a:gd name="T1" fmla="*/ 0 h 540"/>
              <a:gd name="T2" fmla="*/ 126 w 1221"/>
              <a:gd name="T3" fmla="*/ 20 h 540"/>
              <a:gd name="T4" fmla="*/ 137 w 1221"/>
              <a:gd name="T5" fmla="*/ 39 h 540"/>
              <a:gd name="T6" fmla="*/ 148 w 1221"/>
              <a:gd name="T7" fmla="*/ 57 h 540"/>
              <a:gd name="T8" fmla="*/ 155 w 1221"/>
              <a:gd name="T9" fmla="*/ 77 h 540"/>
              <a:gd name="T10" fmla="*/ 154 w 1221"/>
              <a:gd name="T11" fmla="*/ 93 h 540"/>
              <a:gd name="T12" fmla="*/ 146 w 1221"/>
              <a:gd name="T13" fmla="*/ 109 h 540"/>
              <a:gd name="T14" fmla="*/ 126 w 1221"/>
              <a:gd name="T15" fmla="*/ 118 h 540"/>
              <a:gd name="T16" fmla="*/ 102 w 1221"/>
              <a:gd name="T17" fmla="*/ 112 h 540"/>
              <a:gd name="T18" fmla="*/ 80 w 1221"/>
              <a:gd name="T19" fmla="*/ 99 h 540"/>
              <a:gd name="T20" fmla="*/ 62 w 1221"/>
              <a:gd name="T21" fmla="*/ 90 h 540"/>
              <a:gd name="T22" fmla="*/ 41 w 1221"/>
              <a:gd name="T23" fmla="*/ 88 h 540"/>
              <a:gd name="T24" fmla="*/ 21 w 1221"/>
              <a:gd name="T25" fmla="*/ 98 h 540"/>
              <a:gd name="T26" fmla="*/ 5 w 1221"/>
              <a:gd name="T27" fmla="*/ 119 h 540"/>
              <a:gd name="T28" fmla="*/ 1 w 1221"/>
              <a:gd name="T29" fmla="*/ 143 h 540"/>
              <a:gd name="T30" fmla="*/ 7 w 1221"/>
              <a:gd name="T31" fmla="*/ 167 h 540"/>
              <a:gd name="T32" fmla="*/ 23 w 1221"/>
              <a:gd name="T33" fmla="*/ 186 h 540"/>
              <a:gd name="T34" fmla="*/ 50 w 1221"/>
              <a:gd name="T35" fmla="*/ 200 h 540"/>
              <a:gd name="T36" fmla="*/ 88 w 1221"/>
              <a:gd name="T37" fmla="*/ 203 h 540"/>
              <a:gd name="T38" fmla="*/ 119 w 1221"/>
              <a:gd name="T39" fmla="*/ 203 h 540"/>
              <a:gd name="T40" fmla="*/ 137 w 1221"/>
              <a:gd name="T41" fmla="*/ 222 h 540"/>
              <a:gd name="T42" fmla="*/ 134 w 1221"/>
              <a:gd name="T43" fmla="*/ 243 h 540"/>
              <a:gd name="T44" fmla="*/ 121 w 1221"/>
              <a:gd name="T45" fmla="*/ 270 h 540"/>
              <a:gd name="T46" fmla="*/ 116 w 1221"/>
              <a:gd name="T47" fmla="*/ 291 h 540"/>
              <a:gd name="T48" fmla="*/ 151 w 1221"/>
              <a:gd name="T49" fmla="*/ 295 h 540"/>
              <a:gd name="T50" fmla="*/ 191 w 1221"/>
              <a:gd name="T51" fmla="*/ 299 h 540"/>
              <a:gd name="T52" fmla="*/ 248 w 1221"/>
              <a:gd name="T53" fmla="*/ 299 h 540"/>
              <a:gd name="T54" fmla="*/ 281 w 1221"/>
              <a:gd name="T55" fmla="*/ 294 h 540"/>
              <a:gd name="T56" fmla="*/ 299 w 1221"/>
              <a:gd name="T57" fmla="*/ 282 h 540"/>
              <a:gd name="T58" fmla="*/ 299 w 1221"/>
              <a:gd name="T59" fmla="*/ 262 h 540"/>
              <a:gd name="T60" fmla="*/ 293 w 1221"/>
              <a:gd name="T61" fmla="*/ 238 h 540"/>
              <a:gd name="T62" fmla="*/ 310 w 1221"/>
              <a:gd name="T63" fmla="*/ 222 h 540"/>
              <a:gd name="T64" fmla="*/ 341 w 1221"/>
              <a:gd name="T65" fmla="*/ 213 h 540"/>
              <a:gd name="T66" fmla="*/ 376 w 1221"/>
              <a:gd name="T67" fmla="*/ 210 h 540"/>
              <a:gd name="T68" fmla="*/ 407 w 1221"/>
              <a:gd name="T69" fmla="*/ 216 h 540"/>
              <a:gd name="T70" fmla="*/ 432 w 1221"/>
              <a:gd name="T71" fmla="*/ 231 h 540"/>
              <a:gd name="T72" fmla="*/ 434 w 1221"/>
              <a:gd name="T73" fmla="*/ 251 h 540"/>
              <a:gd name="T74" fmla="*/ 421 w 1221"/>
              <a:gd name="T75" fmla="*/ 273 h 540"/>
              <a:gd name="T76" fmla="*/ 421 w 1221"/>
              <a:gd name="T77" fmla="*/ 296 h 540"/>
              <a:gd name="T78" fmla="*/ 442 w 1221"/>
              <a:gd name="T79" fmla="*/ 307 h 540"/>
              <a:gd name="T80" fmla="*/ 475 w 1221"/>
              <a:gd name="T81" fmla="*/ 311 h 540"/>
              <a:gd name="T82" fmla="*/ 519 w 1221"/>
              <a:gd name="T83" fmla="*/ 308 h 540"/>
              <a:gd name="T84" fmla="*/ 567 w 1221"/>
              <a:gd name="T85" fmla="*/ 301 h 540"/>
              <a:gd name="T86" fmla="*/ 635 w 1221"/>
              <a:gd name="T87" fmla="*/ 289 h 540"/>
              <a:gd name="T88" fmla="*/ 623 w 1221"/>
              <a:gd name="T89" fmla="*/ 267 h 540"/>
              <a:gd name="T90" fmla="*/ 615 w 1221"/>
              <a:gd name="T91" fmla="*/ 239 h 540"/>
              <a:gd name="T92" fmla="*/ 623 w 1221"/>
              <a:gd name="T93" fmla="*/ 209 h 540"/>
              <a:gd name="T94" fmla="*/ 644 w 1221"/>
              <a:gd name="T95" fmla="*/ 181 h 540"/>
              <a:gd name="T96" fmla="*/ 674 w 1221"/>
              <a:gd name="T97" fmla="*/ 166 h 540"/>
              <a:gd name="T98" fmla="*/ 706 w 1221"/>
              <a:gd name="T99" fmla="*/ 152 h 540"/>
              <a:gd name="T100" fmla="*/ 728 w 1221"/>
              <a:gd name="T101" fmla="*/ 137 h 540"/>
              <a:gd name="T102" fmla="*/ 742 w 1221"/>
              <a:gd name="T103" fmla="*/ 115 h 540"/>
              <a:gd name="T104" fmla="*/ 737 w 1221"/>
              <a:gd name="T105" fmla="*/ 87 h 540"/>
              <a:gd name="T106" fmla="*/ 713 w 1221"/>
              <a:gd name="T107" fmla="*/ 71 h 540"/>
              <a:gd name="T108" fmla="*/ 687 w 1221"/>
              <a:gd name="T109" fmla="*/ 80 h 540"/>
              <a:gd name="T110" fmla="*/ 667 w 1221"/>
              <a:gd name="T111" fmla="*/ 100 h 540"/>
              <a:gd name="T112" fmla="*/ 641 w 1221"/>
              <a:gd name="T113" fmla="*/ 106 h 540"/>
              <a:gd name="T114" fmla="*/ 618 w 1221"/>
              <a:gd name="T115" fmla="*/ 93 h 540"/>
              <a:gd name="T116" fmla="*/ 608 w 1221"/>
              <a:gd name="T117" fmla="*/ 71 h 540"/>
              <a:gd name="T118" fmla="*/ 610 w 1221"/>
              <a:gd name="T119" fmla="*/ 44 h 540"/>
              <a:gd name="T120" fmla="*/ 619 w 1221"/>
              <a:gd name="T121" fmla="*/ 15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336699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196" y="1148008"/>
            <a:ext cx="475970" cy="463125"/>
          </a:xfrm>
          <a:prstGeom prst="rect">
            <a:avLst/>
          </a:prstGeom>
        </p:spPr>
      </p:pic>
      <p:sp>
        <p:nvSpPr>
          <p:cNvPr id="32925" name="Freeform 53"/>
          <p:cNvSpPr>
            <a:spLocks/>
          </p:cNvSpPr>
          <p:nvPr/>
        </p:nvSpPr>
        <p:spPr bwMode="auto">
          <a:xfrm>
            <a:off x="7696900" y="2144398"/>
            <a:ext cx="1415110" cy="1139831"/>
          </a:xfrm>
          <a:custGeom>
            <a:avLst/>
            <a:gdLst>
              <a:gd name="T0" fmla="*/ 49 w 976"/>
              <a:gd name="T1" fmla="*/ 324 h 691"/>
              <a:gd name="T2" fmla="*/ 85 w 976"/>
              <a:gd name="T3" fmla="*/ 330 h 691"/>
              <a:gd name="T4" fmla="*/ 121 w 976"/>
              <a:gd name="T5" fmla="*/ 330 h 691"/>
              <a:gd name="T6" fmla="*/ 156 w 976"/>
              <a:gd name="T7" fmla="*/ 317 h 691"/>
              <a:gd name="T8" fmla="*/ 192 w 976"/>
              <a:gd name="T9" fmla="*/ 308 h 691"/>
              <a:gd name="T10" fmla="*/ 223 w 976"/>
              <a:gd name="T11" fmla="*/ 320 h 691"/>
              <a:gd name="T12" fmla="*/ 217 w 976"/>
              <a:gd name="T13" fmla="*/ 356 h 691"/>
              <a:gd name="T14" fmla="*/ 225 w 976"/>
              <a:gd name="T15" fmla="*/ 387 h 691"/>
              <a:gd name="T16" fmla="*/ 263 w 976"/>
              <a:gd name="T17" fmla="*/ 399 h 691"/>
              <a:gd name="T18" fmla="*/ 312 w 976"/>
              <a:gd name="T19" fmla="*/ 397 h 691"/>
              <a:gd name="T20" fmla="*/ 351 w 976"/>
              <a:gd name="T21" fmla="*/ 382 h 691"/>
              <a:gd name="T22" fmla="*/ 367 w 976"/>
              <a:gd name="T23" fmla="*/ 348 h 691"/>
              <a:gd name="T24" fmla="*/ 379 w 976"/>
              <a:gd name="T25" fmla="*/ 317 h 691"/>
              <a:gd name="T26" fmla="*/ 412 w 976"/>
              <a:gd name="T27" fmla="*/ 300 h 691"/>
              <a:gd name="T28" fmla="*/ 459 w 976"/>
              <a:gd name="T29" fmla="*/ 297 h 691"/>
              <a:gd name="T30" fmla="*/ 503 w 976"/>
              <a:gd name="T31" fmla="*/ 300 h 691"/>
              <a:gd name="T32" fmla="*/ 523 w 976"/>
              <a:gd name="T33" fmla="*/ 24 h 691"/>
              <a:gd name="T34" fmla="*/ 484 w 976"/>
              <a:gd name="T35" fmla="*/ 7 h 691"/>
              <a:gd name="T36" fmla="*/ 433 w 976"/>
              <a:gd name="T37" fmla="*/ 1 h 691"/>
              <a:gd name="T38" fmla="*/ 374 w 976"/>
              <a:gd name="T39" fmla="*/ 2 h 691"/>
              <a:gd name="T40" fmla="*/ 328 w 976"/>
              <a:gd name="T41" fmla="*/ 8 h 691"/>
              <a:gd name="T42" fmla="*/ 307 w 976"/>
              <a:gd name="T43" fmla="*/ 24 h 691"/>
              <a:gd name="T44" fmla="*/ 317 w 976"/>
              <a:gd name="T45" fmla="*/ 44 h 691"/>
              <a:gd name="T46" fmla="*/ 300 w 976"/>
              <a:gd name="T47" fmla="*/ 69 h 691"/>
              <a:gd name="T48" fmla="*/ 269 w 976"/>
              <a:gd name="T49" fmla="*/ 84 h 691"/>
              <a:gd name="T50" fmla="*/ 235 w 976"/>
              <a:gd name="T51" fmla="*/ 91 h 691"/>
              <a:gd name="T52" fmla="*/ 201 w 976"/>
              <a:gd name="T53" fmla="*/ 86 h 691"/>
              <a:gd name="T54" fmla="*/ 179 w 976"/>
              <a:gd name="T55" fmla="*/ 72 h 691"/>
              <a:gd name="T56" fmla="*/ 186 w 976"/>
              <a:gd name="T57" fmla="*/ 48 h 691"/>
              <a:gd name="T58" fmla="*/ 201 w 976"/>
              <a:gd name="T59" fmla="*/ 25 h 691"/>
              <a:gd name="T60" fmla="*/ 190 w 976"/>
              <a:gd name="T61" fmla="*/ 5 h 691"/>
              <a:gd name="T62" fmla="*/ 143 w 976"/>
              <a:gd name="T63" fmla="*/ 0 h 691"/>
              <a:gd name="T64" fmla="*/ 77 w 976"/>
              <a:gd name="T65" fmla="*/ 8 h 691"/>
              <a:gd name="T66" fmla="*/ 29 w 976"/>
              <a:gd name="T67" fmla="*/ 18 h 691"/>
              <a:gd name="T68" fmla="*/ 35 w 976"/>
              <a:gd name="T69" fmla="*/ 47 h 691"/>
              <a:gd name="T70" fmla="*/ 27 w 976"/>
              <a:gd name="T71" fmla="*/ 75 h 691"/>
              <a:gd name="T72" fmla="*/ 11 w 976"/>
              <a:gd name="T73" fmla="*/ 110 h 691"/>
              <a:gd name="T74" fmla="*/ 1 w 976"/>
              <a:gd name="T75" fmla="*/ 144 h 691"/>
              <a:gd name="T76" fmla="*/ 8 w 976"/>
              <a:gd name="T77" fmla="*/ 174 h 691"/>
              <a:gd name="T78" fmla="*/ 41 w 976"/>
              <a:gd name="T79" fmla="*/ 178 h 691"/>
              <a:gd name="T80" fmla="*/ 69 w 976"/>
              <a:gd name="T81" fmla="*/ 153 h 691"/>
              <a:gd name="T82" fmla="*/ 84 w 976"/>
              <a:gd name="T83" fmla="*/ 125 h 691"/>
              <a:gd name="T84" fmla="*/ 115 w 976"/>
              <a:gd name="T85" fmla="*/ 119 h 691"/>
              <a:gd name="T86" fmla="*/ 147 w 976"/>
              <a:gd name="T87" fmla="*/ 132 h 691"/>
              <a:gd name="T88" fmla="*/ 156 w 976"/>
              <a:gd name="T89" fmla="*/ 163 h 691"/>
              <a:gd name="T90" fmla="*/ 138 w 976"/>
              <a:gd name="T91" fmla="*/ 196 h 691"/>
              <a:gd name="T92" fmla="*/ 109 w 976"/>
              <a:gd name="T93" fmla="*/ 220 h 691"/>
              <a:gd name="T94" fmla="*/ 75 w 976"/>
              <a:gd name="T95" fmla="*/ 228 h 691"/>
              <a:gd name="T96" fmla="*/ 44 w 976"/>
              <a:gd name="T97" fmla="*/ 244 h 691"/>
              <a:gd name="T98" fmla="*/ 24 w 976"/>
              <a:gd name="T99" fmla="*/ 273 h 691"/>
              <a:gd name="T100" fmla="*/ 20 w 976"/>
              <a:gd name="T101" fmla="*/ 305 h 69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976"/>
              <a:gd name="T154" fmla="*/ 0 h 691"/>
              <a:gd name="T155" fmla="*/ 976 w 976"/>
              <a:gd name="T156" fmla="*/ 691 h 69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976" h="691">
                <a:moveTo>
                  <a:pt x="39" y="562"/>
                </a:moveTo>
                <a:lnTo>
                  <a:pt x="51" y="559"/>
                </a:lnTo>
                <a:lnTo>
                  <a:pt x="68" y="556"/>
                </a:lnTo>
                <a:lnTo>
                  <a:pt x="81" y="558"/>
                </a:lnTo>
                <a:lnTo>
                  <a:pt x="95" y="560"/>
                </a:lnTo>
                <a:lnTo>
                  <a:pt x="109" y="563"/>
                </a:lnTo>
                <a:lnTo>
                  <a:pt x="123" y="567"/>
                </a:lnTo>
                <a:lnTo>
                  <a:pt x="139" y="570"/>
                </a:lnTo>
                <a:lnTo>
                  <a:pt x="152" y="572"/>
                </a:lnTo>
                <a:lnTo>
                  <a:pt x="168" y="573"/>
                </a:lnTo>
                <a:lnTo>
                  <a:pt x="184" y="572"/>
                </a:lnTo>
                <a:lnTo>
                  <a:pt x="197" y="569"/>
                </a:lnTo>
                <a:lnTo>
                  <a:pt x="212" y="565"/>
                </a:lnTo>
                <a:lnTo>
                  <a:pt x="227" y="559"/>
                </a:lnTo>
                <a:lnTo>
                  <a:pt x="240" y="553"/>
                </a:lnTo>
                <a:lnTo>
                  <a:pt x="254" y="547"/>
                </a:lnTo>
                <a:lnTo>
                  <a:pt x="268" y="541"/>
                </a:lnTo>
                <a:lnTo>
                  <a:pt x="284" y="536"/>
                </a:lnTo>
                <a:lnTo>
                  <a:pt x="297" y="533"/>
                </a:lnTo>
                <a:lnTo>
                  <a:pt x="313" y="532"/>
                </a:lnTo>
                <a:lnTo>
                  <a:pt x="327" y="534"/>
                </a:lnTo>
                <a:lnTo>
                  <a:pt x="341" y="538"/>
                </a:lnTo>
                <a:lnTo>
                  <a:pt x="354" y="546"/>
                </a:lnTo>
                <a:lnTo>
                  <a:pt x="362" y="553"/>
                </a:lnTo>
                <a:lnTo>
                  <a:pt x="366" y="567"/>
                </a:lnTo>
                <a:lnTo>
                  <a:pt x="364" y="581"/>
                </a:lnTo>
                <a:lnTo>
                  <a:pt x="360" y="597"/>
                </a:lnTo>
                <a:lnTo>
                  <a:pt x="354" y="615"/>
                </a:lnTo>
                <a:lnTo>
                  <a:pt x="349" y="629"/>
                </a:lnTo>
                <a:lnTo>
                  <a:pt x="350" y="643"/>
                </a:lnTo>
                <a:lnTo>
                  <a:pt x="356" y="658"/>
                </a:lnTo>
                <a:lnTo>
                  <a:pt x="366" y="669"/>
                </a:lnTo>
                <a:lnTo>
                  <a:pt x="376" y="676"/>
                </a:lnTo>
                <a:lnTo>
                  <a:pt x="391" y="680"/>
                </a:lnTo>
                <a:lnTo>
                  <a:pt x="406" y="684"/>
                </a:lnTo>
                <a:lnTo>
                  <a:pt x="428" y="688"/>
                </a:lnTo>
                <a:lnTo>
                  <a:pt x="446" y="690"/>
                </a:lnTo>
                <a:lnTo>
                  <a:pt x="469" y="691"/>
                </a:lnTo>
                <a:lnTo>
                  <a:pt x="489" y="689"/>
                </a:lnTo>
                <a:lnTo>
                  <a:pt x="508" y="685"/>
                </a:lnTo>
                <a:lnTo>
                  <a:pt x="527" y="680"/>
                </a:lnTo>
                <a:lnTo>
                  <a:pt x="545" y="674"/>
                </a:lnTo>
                <a:lnTo>
                  <a:pt x="558" y="667"/>
                </a:lnTo>
                <a:lnTo>
                  <a:pt x="571" y="659"/>
                </a:lnTo>
                <a:lnTo>
                  <a:pt x="582" y="650"/>
                </a:lnTo>
                <a:lnTo>
                  <a:pt x="591" y="638"/>
                </a:lnTo>
                <a:lnTo>
                  <a:pt x="596" y="624"/>
                </a:lnTo>
                <a:lnTo>
                  <a:pt x="597" y="601"/>
                </a:lnTo>
                <a:lnTo>
                  <a:pt x="597" y="584"/>
                </a:lnTo>
                <a:lnTo>
                  <a:pt x="600" y="569"/>
                </a:lnTo>
                <a:lnTo>
                  <a:pt x="606" y="557"/>
                </a:lnTo>
                <a:lnTo>
                  <a:pt x="616" y="547"/>
                </a:lnTo>
                <a:lnTo>
                  <a:pt x="626" y="538"/>
                </a:lnTo>
                <a:lnTo>
                  <a:pt x="639" y="530"/>
                </a:lnTo>
                <a:lnTo>
                  <a:pt x="652" y="524"/>
                </a:lnTo>
                <a:lnTo>
                  <a:pt x="671" y="518"/>
                </a:lnTo>
                <a:lnTo>
                  <a:pt x="688" y="516"/>
                </a:lnTo>
                <a:lnTo>
                  <a:pt x="707" y="514"/>
                </a:lnTo>
                <a:lnTo>
                  <a:pt x="726" y="513"/>
                </a:lnTo>
                <a:lnTo>
                  <a:pt x="747" y="512"/>
                </a:lnTo>
                <a:lnTo>
                  <a:pt x="769" y="513"/>
                </a:lnTo>
                <a:lnTo>
                  <a:pt x="787" y="514"/>
                </a:lnTo>
                <a:lnTo>
                  <a:pt x="802" y="516"/>
                </a:lnTo>
                <a:lnTo>
                  <a:pt x="819" y="518"/>
                </a:lnTo>
                <a:lnTo>
                  <a:pt x="834" y="520"/>
                </a:lnTo>
                <a:lnTo>
                  <a:pt x="851" y="521"/>
                </a:lnTo>
                <a:lnTo>
                  <a:pt x="976" y="525"/>
                </a:lnTo>
                <a:lnTo>
                  <a:pt x="851" y="41"/>
                </a:lnTo>
                <a:lnTo>
                  <a:pt x="833" y="31"/>
                </a:lnTo>
                <a:lnTo>
                  <a:pt x="821" y="24"/>
                </a:lnTo>
                <a:lnTo>
                  <a:pt x="806" y="18"/>
                </a:lnTo>
                <a:lnTo>
                  <a:pt x="789" y="12"/>
                </a:lnTo>
                <a:lnTo>
                  <a:pt x="771" y="8"/>
                </a:lnTo>
                <a:lnTo>
                  <a:pt x="751" y="5"/>
                </a:lnTo>
                <a:lnTo>
                  <a:pt x="727" y="2"/>
                </a:lnTo>
                <a:lnTo>
                  <a:pt x="706" y="1"/>
                </a:lnTo>
                <a:lnTo>
                  <a:pt x="684" y="0"/>
                </a:lnTo>
                <a:lnTo>
                  <a:pt x="660" y="0"/>
                </a:lnTo>
                <a:lnTo>
                  <a:pt x="631" y="0"/>
                </a:lnTo>
                <a:lnTo>
                  <a:pt x="608" y="2"/>
                </a:lnTo>
                <a:lnTo>
                  <a:pt x="586" y="4"/>
                </a:lnTo>
                <a:lnTo>
                  <a:pt x="566" y="6"/>
                </a:lnTo>
                <a:lnTo>
                  <a:pt x="548" y="10"/>
                </a:lnTo>
                <a:lnTo>
                  <a:pt x="533" y="14"/>
                </a:lnTo>
                <a:lnTo>
                  <a:pt x="521" y="19"/>
                </a:lnTo>
                <a:lnTo>
                  <a:pt x="511" y="25"/>
                </a:lnTo>
                <a:lnTo>
                  <a:pt x="504" y="31"/>
                </a:lnTo>
                <a:lnTo>
                  <a:pt x="500" y="41"/>
                </a:lnTo>
                <a:lnTo>
                  <a:pt x="500" y="50"/>
                </a:lnTo>
                <a:lnTo>
                  <a:pt x="505" y="59"/>
                </a:lnTo>
                <a:lnTo>
                  <a:pt x="511" y="67"/>
                </a:lnTo>
                <a:lnTo>
                  <a:pt x="515" y="76"/>
                </a:lnTo>
                <a:lnTo>
                  <a:pt x="515" y="88"/>
                </a:lnTo>
                <a:lnTo>
                  <a:pt x="509" y="98"/>
                </a:lnTo>
                <a:lnTo>
                  <a:pt x="501" y="108"/>
                </a:lnTo>
                <a:lnTo>
                  <a:pt x="488" y="119"/>
                </a:lnTo>
                <a:lnTo>
                  <a:pt x="476" y="128"/>
                </a:lnTo>
                <a:lnTo>
                  <a:pt x="464" y="134"/>
                </a:lnTo>
                <a:lnTo>
                  <a:pt x="451" y="139"/>
                </a:lnTo>
                <a:lnTo>
                  <a:pt x="438" y="145"/>
                </a:lnTo>
                <a:lnTo>
                  <a:pt x="424" y="149"/>
                </a:lnTo>
                <a:lnTo>
                  <a:pt x="409" y="152"/>
                </a:lnTo>
                <a:lnTo>
                  <a:pt x="395" y="154"/>
                </a:lnTo>
                <a:lnTo>
                  <a:pt x="383" y="157"/>
                </a:lnTo>
                <a:lnTo>
                  <a:pt x="366" y="157"/>
                </a:lnTo>
                <a:lnTo>
                  <a:pt x="352" y="154"/>
                </a:lnTo>
                <a:lnTo>
                  <a:pt x="338" y="152"/>
                </a:lnTo>
                <a:lnTo>
                  <a:pt x="326" y="148"/>
                </a:lnTo>
                <a:lnTo>
                  <a:pt x="313" y="143"/>
                </a:lnTo>
                <a:lnTo>
                  <a:pt x="302" y="137"/>
                </a:lnTo>
                <a:lnTo>
                  <a:pt x="294" y="130"/>
                </a:lnTo>
                <a:lnTo>
                  <a:pt x="291" y="123"/>
                </a:lnTo>
                <a:lnTo>
                  <a:pt x="290" y="116"/>
                </a:lnTo>
                <a:lnTo>
                  <a:pt x="291" y="105"/>
                </a:lnTo>
                <a:lnTo>
                  <a:pt x="294" y="95"/>
                </a:lnTo>
                <a:lnTo>
                  <a:pt x="302" y="83"/>
                </a:lnTo>
                <a:lnTo>
                  <a:pt x="311" y="71"/>
                </a:lnTo>
                <a:lnTo>
                  <a:pt x="318" y="62"/>
                </a:lnTo>
                <a:lnTo>
                  <a:pt x="323" y="55"/>
                </a:lnTo>
                <a:lnTo>
                  <a:pt x="327" y="44"/>
                </a:lnTo>
                <a:lnTo>
                  <a:pt x="330" y="33"/>
                </a:lnTo>
                <a:lnTo>
                  <a:pt x="327" y="23"/>
                </a:lnTo>
                <a:lnTo>
                  <a:pt x="321" y="15"/>
                </a:lnTo>
                <a:lnTo>
                  <a:pt x="310" y="8"/>
                </a:lnTo>
                <a:lnTo>
                  <a:pt x="297" y="5"/>
                </a:lnTo>
                <a:lnTo>
                  <a:pt x="285" y="2"/>
                </a:lnTo>
                <a:lnTo>
                  <a:pt x="268" y="0"/>
                </a:lnTo>
                <a:lnTo>
                  <a:pt x="233" y="0"/>
                </a:lnTo>
                <a:lnTo>
                  <a:pt x="207" y="2"/>
                </a:lnTo>
                <a:lnTo>
                  <a:pt x="184" y="5"/>
                </a:lnTo>
                <a:lnTo>
                  <a:pt x="153" y="9"/>
                </a:lnTo>
                <a:lnTo>
                  <a:pt x="125" y="14"/>
                </a:lnTo>
                <a:lnTo>
                  <a:pt x="94" y="19"/>
                </a:lnTo>
                <a:lnTo>
                  <a:pt x="74" y="23"/>
                </a:lnTo>
                <a:lnTo>
                  <a:pt x="56" y="27"/>
                </a:lnTo>
                <a:lnTo>
                  <a:pt x="47" y="31"/>
                </a:lnTo>
                <a:lnTo>
                  <a:pt x="50" y="41"/>
                </a:lnTo>
                <a:lnTo>
                  <a:pt x="54" y="56"/>
                </a:lnTo>
                <a:lnTo>
                  <a:pt x="56" y="70"/>
                </a:lnTo>
                <a:lnTo>
                  <a:pt x="57" y="82"/>
                </a:lnTo>
                <a:lnTo>
                  <a:pt x="55" y="95"/>
                </a:lnTo>
                <a:lnTo>
                  <a:pt x="52" y="106"/>
                </a:lnTo>
                <a:lnTo>
                  <a:pt x="48" y="119"/>
                </a:lnTo>
                <a:lnTo>
                  <a:pt x="44" y="129"/>
                </a:lnTo>
                <a:lnTo>
                  <a:pt x="39" y="144"/>
                </a:lnTo>
                <a:lnTo>
                  <a:pt x="33" y="160"/>
                </a:lnTo>
                <a:lnTo>
                  <a:pt x="27" y="175"/>
                </a:lnTo>
                <a:lnTo>
                  <a:pt x="18" y="190"/>
                </a:lnTo>
                <a:lnTo>
                  <a:pt x="13" y="205"/>
                </a:lnTo>
                <a:lnTo>
                  <a:pt x="9" y="217"/>
                </a:lnTo>
                <a:lnTo>
                  <a:pt x="5" y="230"/>
                </a:lnTo>
                <a:lnTo>
                  <a:pt x="1" y="248"/>
                </a:lnTo>
                <a:lnTo>
                  <a:pt x="0" y="263"/>
                </a:lnTo>
                <a:lnTo>
                  <a:pt x="2" y="276"/>
                </a:lnTo>
                <a:lnTo>
                  <a:pt x="6" y="290"/>
                </a:lnTo>
                <a:lnTo>
                  <a:pt x="13" y="299"/>
                </a:lnTo>
                <a:lnTo>
                  <a:pt x="22" y="307"/>
                </a:lnTo>
                <a:lnTo>
                  <a:pt x="35" y="311"/>
                </a:lnTo>
                <a:lnTo>
                  <a:pt x="48" y="311"/>
                </a:lnTo>
                <a:lnTo>
                  <a:pt x="66" y="308"/>
                </a:lnTo>
                <a:lnTo>
                  <a:pt x="81" y="301"/>
                </a:lnTo>
                <a:lnTo>
                  <a:pt x="94" y="293"/>
                </a:lnTo>
                <a:lnTo>
                  <a:pt x="105" y="280"/>
                </a:lnTo>
                <a:lnTo>
                  <a:pt x="112" y="264"/>
                </a:lnTo>
                <a:lnTo>
                  <a:pt x="114" y="249"/>
                </a:lnTo>
                <a:lnTo>
                  <a:pt x="119" y="236"/>
                </a:lnTo>
                <a:lnTo>
                  <a:pt x="127" y="225"/>
                </a:lnTo>
                <a:lnTo>
                  <a:pt x="137" y="216"/>
                </a:lnTo>
                <a:lnTo>
                  <a:pt x="150" y="209"/>
                </a:lnTo>
                <a:lnTo>
                  <a:pt x="163" y="206"/>
                </a:lnTo>
                <a:lnTo>
                  <a:pt x="174" y="205"/>
                </a:lnTo>
                <a:lnTo>
                  <a:pt x="188" y="205"/>
                </a:lnTo>
                <a:lnTo>
                  <a:pt x="203" y="207"/>
                </a:lnTo>
                <a:lnTo>
                  <a:pt x="215" y="211"/>
                </a:lnTo>
                <a:lnTo>
                  <a:pt x="227" y="217"/>
                </a:lnTo>
                <a:lnTo>
                  <a:pt x="238" y="227"/>
                </a:lnTo>
                <a:lnTo>
                  <a:pt x="246" y="238"/>
                </a:lnTo>
                <a:lnTo>
                  <a:pt x="253" y="253"/>
                </a:lnTo>
                <a:lnTo>
                  <a:pt x="255" y="267"/>
                </a:lnTo>
                <a:lnTo>
                  <a:pt x="254" y="281"/>
                </a:lnTo>
                <a:lnTo>
                  <a:pt x="250" y="296"/>
                </a:lnTo>
                <a:lnTo>
                  <a:pt x="244" y="311"/>
                </a:lnTo>
                <a:lnTo>
                  <a:pt x="236" y="325"/>
                </a:lnTo>
                <a:lnTo>
                  <a:pt x="225" y="339"/>
                </a:lnTo>
                <a:lnTo>
                  <a:pt x="214" y="350"/>
                </a:lnTo>
                <a:lnTo>
                  <a:pt x="201" y="363"/>
                </a:lnTo>
                <a:lnTo>
                  <a:pt x="190" y="372"/>
                </a:lnTo>
                <a:lnTo>
                  <a:pt x="177" y="380"/>
                </a:lnTo>
                <a:lnTo>
                  <a:pt x="166" y="384"/>
                </a:lnTo>
                <a:lnTo>
                  <a:pt x="150" y="388"/>
                </a:lnTo>
                <a:lnTo>
                  <a:pt x="137" y="390"/>
                </a:lnTo>
                <a:lnTo>
                  <a:pt x="123" y="393"/>
                </a:lnTo>
                <a:lnTo>
                  <a:pt x="111" y="397"/>
                </a:lnTo>
                <a:lnTo>
                  <a:pt x="95" y="405"/>
                </a:lnTo>
                <a:lnTo>
                  <a:pt x="82" y="413"/>
                </a:lnTo>
                <a:lnTo>
                  <a:pt x="72" y="422"/>
                </a:lnTo>
                <a:lnTo>
                  <a:pt x="60" y="433"/>
                </a:lnTo>
                <a:lnTo>
                  <a:pt x="52" y="444"/>
                </a:lnTo>
                <a:lnTo>
                  <a:pt x="43" y="458"/>
                </a:lnTo>
                <a:lnTo>
                  <a:pt x="38" y="470"/>
                </a:lnTo>
                <a:lnTo>
                  <a:pt x="33" y="485"/>
                </a:lnTo>
                <a:lnTo>
                  <a:pt x="31" y="499"/>
                </a:lnTo>
                <a:lnTo>
                  <a:pt x="31" y="511"/>
                </a:lnTo>
                <a:lnTo>
                  <a:pt x="33" y="527"/>
                </a:lnTo>
                <a:lnTo>
                  <a:pt x="36" y="545"/>
                </a:lnTo>
                <a:lnTo>
                  <a:pt x="39" y="562"/>
                </a:lnTo>
                <a:close/>
              </a:path>
            </a:pathLst>
          </a:custGeom>
          <a:solidFill>
            <a:srgbClr val="CCFF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927" name="Rectangle 59"/>
          <p:cNvSpPr>
            <a:spLocks noChangeArrowheads="1"/>
          </p:cNvSpPr>
          <p:nvPr/>
        </p:nvSpPr>
        <p:spPr bwMode="auto">
          <a:xfrm>
            <a:off x="8000270" y="2540956"/>
            <a:ext cx="537327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400" b="1" dirty="0"/>
              <a:t>GUI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946" y="2499782"/>
            <a:ext cx="475970" cy="463125"/>
          </a:xfrm>
          <a:prstGeom prst="rect">
            <a:avLst/>
          </a:prstGeom>
        </p:spPr>
      </p:pic>
      <p:sp>
        <p:nvSpPr>
          <p:cNvPr id="89" name="Rectangle 3"/>
          <p:cNvSpPr>
            <a:spLocks noChangeArrowheads="1"/>
          </p:cNvSpPr>
          <p:nvPr/>
        </p:nvSpPr>
        <p:spPr bwMode="auto">
          <a:xfrm>
            <a:off x="1" y="914647"/>
            <a:ext cx="4907666" cy="30315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Class L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ibrary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rchitecture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63550" indent="-231775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lass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reusable implementation </a:t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unit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 an OO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language</a:t>
            </a:r>
          </a:p>
          <a:p>
            <a:pPr marL="463550" indent="-231775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Classes are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typically passive</a:t>
            </a: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Framework Architecture</a:t>
            </a:r>
          </a:p>
          <a:p>
            <a:pPr marL="465138" indent="-233363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dirty="0" smtClean="0">
                <a:latin typeface="+mn-lt"/>
                <a:ea typeface="+mn-ea"/>
                <a:cs typeface="+mn-cs"/>
              </a:rPr>
              <a:t>Framework </a:t>
            </a:r>
            <a:r>
              <a:rPr lang="en-US" dirty="0">
                <a:latin typeface="+mn-lt"/>
                <a:ea typeface="+mn-ea"/>
                <a:cs typeface="+mn-cs"/>
              </a:rPr>
              <a:t>is </a:t>
            </a:r>
            <a:r>
              <a:rPr lang="en-US" dirty="0" smtClean="0">
                <a:latin typeface="+mn-lt"/>
                <a:ea typeface="+mn-ea"/>
                <a:cs typeface="+mn-cs"/>
              </a:rPr>
              <a:t>integrated </a:t>
            </a:r>
            <a:r>
              <a:rPr lang="en-US" dirty="0">
                <a:latin typeface="+mn-lt"/>
                <a:ea typeface="+mn-ea"/>
                <a:cs typeface="+mn-cs"/>
              </a:rPr>
              <a:t>set of classes that collaborate to form a reusable architecture for a family of </a:t>
            </a:r>
            <a:r>
              <a:rPr lang="en-US" dirty="0" smtClean="0">
                <a:latin typeface="+mn-lt"/>
                <a:ea typeface="+mn-ea"/>
                <a:cs typeface="+mn-cs"/>
              </a:rPr>
              <a:t>apps</a:t>
            </a:r>
            <a:endParaRPr lang="en-US" dirty="0">
              <a:latin typeface="+mn-lt"/>
              <a:ea typeface="+mn-ea"/>
              <a:cs typeface="+mn-cs"/>
            </a:endParaRPr>
          </a:p>
          <a:p>
            <a:pPr marL="465138" indent="-233363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Frameworks </a:t>
            </a:r>
            <a:r>
              <a:rPr lang="en-US" dirty="0" smtClean="0">
                <a:latin typeface="+mn-lt"/>
                <a:ea typeface="+mn-ea"/>
                <a:cs typeface="+mn-cs"/>
              </a:rPr>
              <a:t>own the event loop(s)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93" name="Rectangle 71"/>
          <p:cNvSpPr>
            <a:spLocks noChangeArrowheads="1"/>
          </p:cNvSpPr>
          <p:nvPr/>
        </p:nvSpPr>
        <p:spPr bwMode="auto">
          <a:xfrm>
            <a:off x="6686650" y="1451151"/>
            <a:ext cx="1090363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200" b="1" dirty="0" smtClean="0">
                <a:solidFill>
                  <a:schemeClr val="bg1"/>
                </a:solidFill>
              </a:rPr>
              <a:t>Networking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3249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0" y="263525"/>
            <a:ext cx="8864600" cy="91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 dirty="0" smtClean="0"/>
              <a:t>Comparing Systematic Reuse Techniques</a:t>
            </a:r>
          </a:p>
        </p:txBody>
      </p:sp>
      <p:sp>
        <p:nvSpPr>
          <p:cNvPr id="181" name="Rectangle 3"/>
          <p:cNvSpPr>
            <a:spLocks noChangeArrowheads="1"/>
          </p:cNvSpPr>
          <p:nvPr/>
        </p:nvSpPr>
        <p:spPr bwMode="auto">
          <a:xfrm>
            <a:off x="1" y="914647"/>
            <a:ext cx="4907666" cy="55399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Class L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ibrary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rchitecture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63550" indent="-231775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lass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reusable implementation </a:t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unit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 an OO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language</a:t>
            </a:r>
          </a:p>
          <a:p>
            <a:pPr marL="463550" indent="-231775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Classes are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typically passive</a:t>
            </a: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Framework Architecture</a:t>
            </a:r>
          </a:p>
          <a:p>
            <a:pPr marL="465138" indent="-233363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Framework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integrated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set of classes that collaborate to form a reusable architecture for a family of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apps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65138" indent="-233363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Frameworks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reify pattern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languages</a:t>
            </a: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Component-based &amp; Service-Oriented Architecture </a:t>
            </a:r>
          </a:p>
          <a:p>
            <a:pPr marL="465138" indent="-233363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C</a:t>
            </a:r>
            <a:r>
              <a:rPr lang="en-US" dirty="0" smtClean="0">
                <a:latin typeface="+mn-lt"/>
                <a:ea typeface="+mn-ea"/>
                <a:cs typeface="+mn-cs"/>
              </a:rPr>
              <a:t>omponent </a:t>
            </a:r>
            <a:r>
              <a:rPr lang="en-US" dirty="0">
                <a:latin typeface="+mn-lt"/>
                <a:ea typeface="+mn-ea"/>
                <a:cs typeface="+mn-cs"/>
              </a:rPr>
              <a:t>is an encapsulation unit with one or more interfaces that provide clients with access to </a:t>
            </a:r>
            <a:r>
              <a:rPr lang="en-US" dirty="0" smtClean="0">
                <a:latin typeface="+mn-lt"/>
                <a:ea typeface="+mn-ea"/>
                <a:cs typeface="+mn-cs"/>
              </a:rPr>
              <a:t>services</a:t>
            </a:r>
            <a:endParaRPr lang="en-US" dirty="0">
              <a:latin typeface="+mn-lt"/>
              <a:ea typeface="+mn-ea"/>
              <a:cs typeface="+mn-cs"/>
            </a:endParaRPr>
          </a:p>
          <a:p>
            <a:pPr marL="465138" indent="-233363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dirty="0">
                <a:latin typeface="+mn-lt"/>
                <a:ea typeface="+mn-ea"/>
                <a:cs typeface="+mn-cs"/>
              </a:rPr>
              <a:t>Components can be deployed &amp; configured via meta-data contained in </a:t>
            </a:r>
            <a:r>
              <a:rPr lang="en-US" dirty="0" smtClean="0">
                <a:latin typeface="+mn-lt"/>
                <a:ea typeface="+mn-ea"/>
                <a:cs typeface="+mn-cs"/>
              </a:rPr>
              <a:t>assemblies</a:t>
            </a:r>
            <a:endParaRPr lang="en-US" b="1" dirty="0"/>
          </a:p>
        </p:txBody>
      </p:sp>
      <p:sp>
        <p:nvSpPr>
          <p:cNvPr id="32881" name="AutoShape 89"/>
          <p:cNvSpPr>
            <a:spLocks noChangeAspect="1" noChangeArrowheads="1"/>
          </p:cNvSpPr>
          <p:nvPr/>
        </p:nvSpPr>
        <p:spPr bwMode="auto">
          <a:xfrm>
            <a:off x="4619119" y="3317996"/>
            <a:ext cx="4392359" cy="734376"/>
          </a:xfrm>
          <a:prstGeom prst="leftRightArrow">
            <a:avLst>
              <a:gd name="adj1" fmla="val 45917"/>
              <a:gd name="adj2" fmla="val 46361"/>
            </a:avLst>
          </a:prstGeom>
          <a:solidFill>
            <a:srgbClr val="3366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GB" sz="2000" b="1" dirty="0">
                <a:solidFill>
                  <a:schemeClr val="bg1"/>
                </a:solidFill>
              </a:rPr>
              <a:t> </a:t>
            </a:r>
            <a:r>
              <a:rPr lang="en-GB" sz="1600" b="1" dirty="0">
                <a:solidFill>
                  <a:schemeClr val="bg1"/>
                </a:solidFill>
              </a:rPr>
              <a:t>Middleware Bus</a:t>
            </a:r>
          </a:p>
        </p:txBody>
      </p:sp>
      <p:grpSp>
        <p:nvGrpSpPr>
          <p:cNvPr id="32882" name="Group 90"/>
          <p:cNvGrpSpPr>
            <a:grpSpLocks noChangeAspect="1"/>
          </p:cNvGrpSpPr>
          <p:nvPr/>
        </p:nvGrpSpPr>
        <p:grpSpPr bwMode="auto">
          <a:xfrm>
            <a:off x="6697538" y="2817587"/>
            <a:ext cx="430159" cy="698842"/>
            <a:chOff x="1314" y="3044"/>
            <a:chExt cx="251" cy="354"/>
          </a:xfrm>
        </p:grpSpPr>
        <p:sp>
          <p:nvSpPr>
            <p:cNvPr id="32883" name="Line 91"/>
            <p:cNvSpPr>
              <a:spLocks noChangeAspect="1" noChangeShapeType="1"/>
            </p:cNvSpPr>
            <p:nvPr/>
          </p:nvSpPr>
          <p:spPr bwMode="auto">
            <a:xfrm>
              <a:off x="1314" y="3044"/>
              <a:ext cx="0" cy="3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4" name="Line 92"/>
            <p:cNvSpPr>
              <a:spLocks noChangeAspect="1" noChangeShapeType="1"/>
            </p:cNvSpPr>
            <p:nvPr/>
          </p:nvSpPr>
          <p:spPr bwMode="auto">
            <a:xfrm>
              <a:off x="1565" y="3044"/>
              <a:ext cx="0" cy="3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802" name="Group 96"/>
          <p:cNvGrpSpPr>
            <a:grpSpLocks/>
          </p:cNvGrpSpPr>
          <p:nvPr/>
        </p:nvGrpSpPr>
        <p:grpSpPr bwMode="auto">
          <a:xfrm>
            <a:off x="4639493" y="1595228"/>
            <a:ext cx="428785" cy="229898"/>
            <a:chOff x="1884" y="3349"/>
            <a:chExt cx="379" cy="204"/>
          </a:xfrm>
        </p:grpSpPr>
        <p:sp>
          <p:nvSpPr>
            <p:cNvPr id="32879" name="Line 97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80" name="Oval 98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803" name="Group 99"/>
          <p:cNvGrpSpPr>
            <a:grpSpLocks/>
          </p:cNvGrpSpPr>
          <p:nvPr/>
        </p:nvGrpSpPr>
        <p:grpSpPr bwMode="auto">
          <a:xfrm>
            <a:off x="7423781" y="1850297"/>
            <a:ext cx="428785" cy="229898"/>
            <a:chOff x="1884" y="3349"/>
            <a:chExt cx="379" cy="204"/>
          </a:xfrm>
        </p:grpSpPr>
        <p:sp>
          <p:nvSpPr>
            <p:cNvPr id="32877" name="Line 100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8" name="Oval 101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804" name="Group 102"/>
          <p:cNvGrpSpPr>
            <a:grpSpLocks/>
          </p:cNvGrpSpPr>
          <p:nvPr/>
        </p:nvGrpSpPr>
        <p:grpSpPr bwMode="auto">
          <a:xfrm rot="5400000">
            <a:off x="5530723" y="1125159"/>
            <a:ext cx="290309" cy="230308"/>
            <a:chOff x="204" y="3349"/>
            <a:chExt cx="259" cy="204"/>
          </a:xfrm>
        </p:grpSpPr>
        <p:sp>
          <p:nvSpPr>
            <p:cNvPr id="32875" name="Line 103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6" name="Oval 104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805" name="Group 105"/>
          <p:cNvGrpSpPr>
            <a:grpSpLocks/>
          </p:cNvGrpSpPr>
          <p:nvPr/>
        </p:nvGrpSpPr>
        <p:grpSpPr bwMode="auto">
          <a:xfrm>
            <a:off x="4560851" y="2919238"/>
            <a:ext cx="426912" cy="216473"/>
            <a:chOff x="2765" y="3760"/>
            <a:chExt cx="378" cy="192"/>
          </a:xfrm>
        </p:grpSpPr>
        <p:sp>
          <p:nvSpPr>
            <p:cNvPr id="32873" name="Line 106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74" name="AutoShape 107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806" name="AutoShape 108"/>
          <p:cNvSpPr>
            <a:spLocks noChangeArrowheads="1"/>
          </p:cNvSpPr>
          <p:nvPr/>
        </p:nvSpPr>
        <p:spPr bwMode="auto">
          <a:xfrm>
            <a:off x="5047680" y="1392179"/>
            <a:ext cx="986765" cy="610823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/>
              <a:t>Naming</a:t>
            </a:r>
            <a:endParaRPr lang="en-GB" sz="1600"/>
          </a:p>
        </p:txBody>
      </p:sp>
      <p:grpSp>
        <p:nvGrpSpPr>
          <p:cNvPr id="32807" name="Group 109"/>
          <p:cNvGrpSpPr>
            <a:grpSpLocks/>
          </p:cNvGrpSpPr>
          <p:nvPr/>
        </p:nvGrpSpPr>
        <p:grpSpPr bwMode="auto">
          <a:xfrm>
            <a:off x="7165386" y="1747934"/>
            <a:ext cx="554236" cy="431268"/>
            <a:chOff x="1431" y="3508"/>
            <a:chExt cx="489" cy="384"/>
          </a:xfrm>
        </p:grpSpPr>
        <p:grpSp>
          <p:nvGrpSpPr>
            <p:cNvPr id="32869" name="Group 110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32871" name="Line 111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72" name="Rectangle 112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870" name="AutoShape 113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808" name="AutoShape 114"/>
          <p:cNvSpPr>
            <a:spLocks noChangeArrowheads="1"/>
          </p:cNvSpPr>
          <p:nvPr/>
        </p:nvSpPr>
        <p:spPr bwMode="auto">
          <a:xfrm>
            <a:off x="7865346" y="2682628"/>
            <a:ext cx="1033576" cy="572227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/>
              <a:t>Locking</a:t>
            </a:r>
            <a:endParaRPr lang="en-GB" sz="1600"/>
          </a:p>
        </p:txBody>
      </p:sp>
      <p:sp>
        <p:nvSpPr>
          <p:cNvPr id="32809" name="AutoShape 115"/>
          <p:cNvSpPr>
            <a:spLocks noChangeArrowheads="1"/>
          </p:cNvSpPr>
          <p:nvPr/>
        </p:nvSpPr>
        <p:spPr bwMode="auto">
          <a:xfrm>
            <a:off x="5012104" y="2613826"/>
            <a:ext cx="1022341" cy="610823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/>
              <a:t>Logging</a:t>
            </a:r>
            <a:endParaRPr lang="en-GB" sz="1600"/>
          </a:p>
        </p:txBody>
      </p:sp>
      <p:grpSp>
        <p:nvGrpSpPr>
          <p:cNvPr id="32810" name="Group 116"/>
          <p:cNvGrpSpPr>
            <a:grpSpLocks/>
          </p:cNvGrpSpPr>
          <p:nvPr/>
        </p:nvGrpSpPr>
        <p:grpSpPr bwMode="auto">
          <a:xfrm>
            <a:off x="6292839" y="1595228"/>
            <a:ext cx="428785" cy="216473"/>
            <a:chOff x="2765" y="3760"/>
            <a:chExt cx="378" cy="192"/>
          </a:xfrm>
        </p:grpSpPr>
        <p:sp>
          <p:nvSpPr>
            <p:cNvPr id="32867" name="Line 117"/>
            <p:cNvSpPr>
              <a:spLocks noChangeShapeType="1"/>
            </p:cNvSpPr>
            <p:nvPr/>
          </p:nvSpPr>
          <p:spPr bwMode="auto">
            <a:xfrm flipH="1" flipV="1">
              <a:off x="2948" y="3855"/>
              <a:ext cx="1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68" name="AutoShape 118"/>
            <p:cNvSpPr>
              <a:spLocks noChangeArrowheads="1"/>
            </p:cNvSpPr>
            <p:nvPr/>
          </p:nvSpPr>
          <p:spPr bwMode="auto">
            <a:xfrm>
              <a:off x="2765" y="3760"/>
              <a:ext cx="195" cy="192"/>
            </a:xfrm>
            <a:prstGeom prst="chevron">
              <a:avLst>
                <a:gd name="adj" fmla="val 25391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811" name="Group 119"/>
          <p:cNvGrpSpPr>
            <a:grpSpLocks/>
          </p:cNvGrpSpPr>
          <p:nvPr/>
        </p:nvGrpSpPr>
        <p:grpSpPr bwMode="auto">
          <a:xfrm>
            <a:off x="5882779" y="1595228"/>
            <a:ext cx="458743" cy="216473"/>
            <a:chOff x="2039" y="3708"/>
            <a:chExt cx="405" cy="192"/>
          </a:xfrm>
        </p:grpSpPr>
        <p:sp>
          <p:nvSpPr>
            <p:cNvPr id="32864" name="Line 120"/>
            <p:cNvSpPr>
              <a:spLocks noChangeShapeType="1"/>
            </p:cNvSpPr>
            <p:nvPr/>
          </p:nvSpPr>
          <p:spPr bwMode="auto">
            <a:xfrm flipH="1" flipV="1">
              <a:off x="2121" y="3804"/>
              <a:ext cx="1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65" name="Rectangle 121"/>
            <p:cNvSpPr>
              <a:spLocks noChangeArrowheads="1"/>
            </p:cNvSpPr>
            <p:nvPr/>
          </p:nvSpPr>
          <p:spPr bwMode="auto">
            <a:xfrm>
              <a:off x="2039" y="3758"/>
              <a:ext cx="81" cy="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66" name="AutoShape 122"/>
            <p:cNvSpPr>
              <a:spLocks noChangeArrowheads="1"/>
            </p:cNvSpPr>
            <p:nvPr/>
          </p:nvSpPr>
          <p:spPr bwMode="auto">
            <a:xfrm>
              <a:off x="2260" y="3708"/>
              <a:ext cx="184" cy="192"/>
            </a:xfrm>
            <a:prstGeom prst="homePlate">
              <a:avLst>
                <a:gd name="adj" fmla="val 25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812" name="AutoShape 123"/>
          <p:cNvSpPr>
            <a:spLocks noChangeArrowheads="1"/>
          </p:cNvSpPr>
          <p:nvPr/>
        </p:nvSpPr>
        <p:spPr bwMode="auto">
          <a:xfrm>
            <a:off x="7680303" y="1413947"/>
            <a:ext cx="801395" cy="510138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GB" sz="2400" b="1"/>
          </a:p>
        </p:txBody>
      </p:sp>
      <p:sp>
        <p:nvSpPr>
          <p:cNvPr id="32813" name="AutoShape 124"/>
          <p:cNvSpPr>
            <a:spLocks noChangeArrowheads="1"/>
          </p:cNvSpPr>
          <p:nvPr/>
        </p:nvSpPr>
        <p:spPr bwMode="auto">
          <a:xfrm>
            <a:off x="6601788" y="1442522"/>
            <a:ext cx="359504" cy="1476716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GB" sz="2400" b="1"/>
          </a:p>
        </p:txBody>
      </p:sp>
      <p:sp>
        <p:nvSpPr>
          <p:cNvPr id="32814" name="AutoShape 125"/>
          <p:cNvSpPr>
            <a:spLocks noChangeArrowheads="1"/>
          </p:cNvSpPr>
          <p:nvPr/>
        </p:nvSpPr>
        <p:spPr bwMode="auto">
          <a:xfrm>
            <a:off x="6755327" y="1595228"/>
            <a:ext cx="359504" cy="1476716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GB" sz="2400" b="1"/>
          </a:p>
        </p:txBody>
      </p:sp>
      <p:sp>
        <p:nvSpPr>
          <p:cNvPr id="32815" name="AutoShape 126"/>
          <p:cNvSpPr>
            <a:spLocks noChangeArrowheads="1"/>
          </p:cNvSpPr>
          <p:nvPr/>
        </p:nvSpPr>
        <p:spPr bwMode="auto">
          <a:xfrm>
            <a:off x="6908865" y="1747934"/>
            <a:ext cx="359504" cy="1476716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GB" sz="2400" b="1"/>
          </a:p>
        </p:txBody>
      </p:sp>
      <p:grpSp>
        <p:nvGrpSpPr>
          <p:cNvPr id="32816" name="Group 127"/>
          <p:cNvGrpSpPr>
            <a:grpSpLocks/>
          </p:cNvGrpSpPr>
          <p:nvPr/>
        </p:nvGrpSpPr>
        <p:grpSpPr bwMode="auto">
          <a:xfrm rot="5400000">
            <a:off x="6622343" y="1175501"/>
            <a:ext cx="290309" cy="230308"/>
            <a:chOff x="204" y="3349"/>
            <a:chExt cx="259" cy="204"/>
          </a:xfrm>
        </p:grpSpPr>
        <p:sp>
          <p:nvSpPr>
            <p:cNvPr id="32862" name="Line 128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63" name="Oval 129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817" name="Group 130"/>
          <p:cNvGrpSpPr>
            <a:grpSpLocks/>
          </p:cNvGrpSpPr>
          <p:nvPr/>
        </p:nvGrpSpPr>
        <p:grpSpPr bwMode="auto">
          <a:xfrm rot="5400000">
            <a:off x="6775882" y="1328207"/>
            <a:ext cx="290309" cy="230308"/>
            <a:chOff x="204" y="3349"/>
            <a:chExt cx="259" cy="204"/>
          </a:xfrm>
        </p:grpSpPr>
        <p:sp>
          <p:nvSpPr>
            <p:cNvPr id="32860" name="Line 131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61" name="Oval 132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818" name="Group 133"/>
          <p:cNvGrpSpPr>
            <a:grpSpLocks/>
          </p:cNvGrpSpPr>
          <p:nvPr/>
        </p:nvGrpSpPr>
        <p:grpSpPr bwMode="auto">
          <a:xfrm rot="5400000">
            <a:off x="6929420" y="1480816"/>
            <a:ext cx="290309" cy="232180"/>
            <a:chOff x="204" y="3349"/>
            <a:chExt cx="259" cy="204"/>
          </a:xfrm>
        </p:grpSpPr>
        <p:sp>
          <p:nvSpPr>
            <p:cNvPr id="32858" name="Line 134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59" name="Oval 135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819" name="AutoShape 136"/>
          <p:cNvSpPr>
            <a:spLocks noChangeArrowheads="1"/>
          </p:cNvSpPr>
          <p:nvPr/>
        </p:nvSpPr>
        <p:spPr bwMode="auto">
          <a:xfrm>
            <a:off x="7833841" y="1566653"/>
            <a:ext cx="830079" cy="510138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GB" sz="2400" b="1"/>
          </a:p>
        </p:txBody>
      </p:sp>
      <p:sp>
        <p:nvSpPr>
          <p:cNvPr id="32820" name="AutoShape 137"/>
          <p:cNvSpPr>
            <a:spLocks noChangeArrowheads="1"/>
          </p:cNvSpPr>
          <p:nvPr/>
        </p:nvSpPr>
        <p:spPr bwMode="auto">
          <a:xfrm>
            <a:off x="7987380" y="1719359"/>
            <a:ext cx="930593" cy="510138"/>
          </a:xfrm>
          <a:prstGeom prst="roundRect">
            <a:avLst>
              <a:gd name="adj" fmla="val 16667"/>
            </a:avLst>
          </a:prstGeom>
          <a:solidFill>
            <a:srgbClr val="99CC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 anchorCtr="1"/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/>
              <a:t>Events</a:t>
            </a:r>
            <a:endParaRPr lang="en-GB" sz="1600" dirty="0"/>
          </a:p>
        </p:txBody>
      </p:sp>
      <p:grpSp>
        <p:nvGrpSpPr>
          <p:cNvPr id="32821" name="Group 138"/>
          <p:cNvGrpSpPr>
            <a:grpSpLocks/>
          </p:cNvGrpSpPr>
          <p:nvPr/>
        </p:nvGrpSpPr>
        <p:grpSpPr bwMode="auto">
          <a:xfrm rot="5400000">
            <a:off x="7700856" y="1153639"/>
            <a:ext cx="290309" cy="230308"/>
            <a:chOff x="204" y="3349"/>
            <a:chExt cx="259" cy="204"/>
          </a:xfrm>
        </p:grpSpPr>
        <p:sp>
          <p:nvSpPr>
            <p:cNvPr id="32856" name="Line 139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57" name="Oval 140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822" name="Group 141"/>
          <p:cNvGrpSpPr>
            <a:grpSpLocks/>
          </p:cNvGrpSpPr>
          <p:nvPr/>
        </p:nvGrpSpPr>
        <p:grpSpPr bwMode="auto">
          <a:xfrm rot="5400000">
            <a:off x="7854395" y="1306247"/>
            <a:ext cx="290309" cy="232180"/>
            <a:chOff x="204" y="3349"/>
            <a:chExt cx="259" cy="204"/>
          </a:xfrm>
        </p:grpSpPr>
        <p:sp>
          <p:nvSpPr>
            <p:cNvPr id="32854" name="Line 142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55" name="Oval 143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823" name="Group 144"/>
          <p:cNvGrpSpPr>
            <a:grpSpLocks/>
          </p:cNvGrpSpPr>
          <p:nvPr/>
        </p:nvGrpSpPr>
        <p:grpSpPr bwMode="auto">
          <a:xfrm rot="5400000">
            <a:off x="8007934" y="1458953"/>
            <a:ext cx="290309" cy="232180"/>
            <a:chOff x="204" y="3349"/>
            <a:chExt cx="259" cy="204"/>
          </a:xfrm>
        </p:grpSpPr>
        <p:sp>
          <p:nvSpPr>
            <p:cNvPr id="32852" name="Line 145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53" name="Oval 146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824" name="Group 147"/>
          <p:cNvGrpSpPr>
            <a:grpSpLocks/>
          </p:cNvGrpSpPr>
          <p:nvPr/>
        </p:nvGrpSpPr>
        <p:grpSpPr bwMode="auto">
          <a:xfrm>
            <a:off x="5933335" y="2563483"/>
            <a:ext cx="554236" cy="431268"/>
            <a:chOff x="1431" y="3508"/>
            <a:chExt cx="489" cy="384"/>
          </a:xfrm>
        </p:grpSpPr>
        <p:grpSp>
          <p:nvGrpSpPr>
            <p:cNvPr id="32848" name="Group 148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32850" name="Line 149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51" name="Rectangle 150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849" name="AutoShape 151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825" name="Group 152"/>
          <p:cNvGrpSpPr>
            <a:grpSpLocks/>
          </p:cNvGrpSpPr>
          <p:nvPr/>
        </p:nvGrpSpPr>
        <p:grpSpPr bwMode="auto">
          <a:xfrm>
            <a:off x="6189856" y="2665847"/>
            <a:ext cx="428785" cy="228220"/>
            <a:chOff x="1884" y="3349"/>
            <a:chExt cx="379" cy="204"/>
          </a:xfrm>
        </p:grpSpPr>
        <p:sp>
          <p:nvSpPr>
            <p:cNvPr id="32846" name="Line 153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7" name="Oval 154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826" name="Group 155"/>
          <p:cNvGrpSpPr>
            <a:grpSpLocks/>
          </p:cNvGrpSpPr>
          <p:nvPr/>
        </p:nvGrpSpPr>
        <p:grpSpPr bwMode="auto">
          <a:xfrm>
            <a:off x="7165386" y="2736326"/>
            <a:ext cx="554236" cy="431268"/>
            <a:chOff x="1431" y="3508"/>
            <a:chExt cx="489" cy="384"/>
          </a:xfrm>
        </p:grpSpPr>
        <p:grpSp>
          <p:nvGrpSpPr>
            <p:cNvPr id="32842" name="Group 156"/>
            <p:cNvGrpSpPr>
              <a:grpSpLocks/>
            </p:cNvGrpSpPr>
            <p:nvPr/>
          </p:nvGrpSpPr>
          <p:grpSpPr bwMode="auto">
            <a:xfrm>
              <a:off x="1431" y="3679"/>
              <a:ext cx="151" cy="54"/>
              <a:chOff x="1431" y="3679"/>
              <a:chExt cx="151" cy="54"/>
            </a:xfrm>
          </p:grpSpPr>
          <p:sp>
            <p:nvSpPr>
              <p:cNvPr id="32844" name="Line 157"/>
              <p:cNvSpPr>
                <a:spLocks noChangeShapeType="1"/>
              </p:cNvSpPr>
              <p:nvPr/>
            </p:nvSpPr>
            <p:spPr bwMode="auto">
              <a:xfrm flipH="1">
                <a:off x="1469" y="3706"/>
                <a:ext cx="113" cy="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845" name="Rectangle 158"/>
              <p:cNvSpPr>
                <a:spLocks noChangeArrowheads="1"/>
              </p:cNvSpPr>
              <p:nvPr/>
            </p:nvSpPr>
            <p:spPr bwMode="auto">
              <a:xfrm>
                <a:off x="1431" y="3679"/>
                <a:ext cx="56" cy="54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2843" name="AutoShape 159"/>
            <p:cNvSpPr>
              <a:spLocks noChangeArrowheads="1"/>
            </p:cNvSpPr>
            <p:nvPr/>
          </p:nvSpPr>
          <p:spPr bwMode="auto">
            <a:xfrm rot="-5400000">
              <a:off x="1560" y="3532"/>
              <a:ext cx="384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771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827" name="Group 160"/>
          <p:cNvGrpSpPr>
            <a:grpSpLocks/>
          </p:cNvGrpSpPr>
          <p:nvPr/>
        </p:nvGrpSpPr>
        <p:grpSpPr bwMode="auto">
          <a:xfrm>
            <a:off x="7423781" y="2837012"/>
            <a:ext cx="428785" cy="229898"/>
            <a:chOff x="1884" y="3349"/>
            <a:chExt cx="379" cy="204"/>
          </a:xfrm>
        </p:grpSpPr>
        <p:sp>
          <p:nvSpPr>
            <p:cNvPr id="32840" name="Line 161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41" name="Oval 162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828" name="Group 163"/>
          <p:cNvGrpSpPr>
            <a:grpSpLocks/>
          </p:cNvGrpSpPr>
          <p:nvPr/>
        </p:nvGrpSpPr>
        <p:grpSpPr bwMode="auto">
          <a:xfrm>
            <a:off x="6171132" y="2105366"/>
            <a:ext cx="430656" cy="229898"/>
            <a:chOff x="1884" y="3349"/>
            <a:chExt cx="379" cy="204"/>
          </a:xfrm>
        </p:grpSpPr>
        <p:sp>
          <p:nvSpPr>
            <p:cNvPr id="32838" name="Line 164"/>
            <p:cNvSpPr>
              <a:spLocks noChangeShapeType="1"/>
            </p:cNvSpPr>
            <p:nvPr/>
          </p:nvSpPr>
          <p:spPr bwMode="auto">
            <a:xfrm flipH="1" flipV="1">
              <a:off x="2053" y="3451"/>
              <a:ext cx="21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9" name="Oval 165"/>
            <p:cNvSpPr>
              <a:spLocks noChangeArrowheads="1"/>
            </p:cNvSpPr>
            <p:nvPr/>
          </p:nvSpPr>
          <p:spPr bwMode="auto">
            <a:xfrm>
              <a:off x="1884" y="3349"/>
              <a:ext cx="203" cy="20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829" name="Group 166"/>
          <p:cNvGrpSpPr>
            <a:grpSpLocks/>
          </p:cNvGrpSpPr>
          <p:nvPr/>
        </p:nvGrpSpPr>
        <p:grpSpPr bwMode="auto">
          <a:xfrm rot="5400000">
            <a:off x="5530820" y="2338415"/>
            <a:ext cx="291987" cy="230308"/>
            <a:chOff x="204" y="3349"/>
            <a:chExt cx="259" cy="204"/>
          </a:xfrm>
        </p:grpSpPr>
        <p:sp>
          <p:nvSpPr>
            <p:cNvPr id="32836" name="Line 167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7" name="Oval 168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2830" name="Group 169"/>
          <p:cNvGrpSpPr>
            <a:grpSpLocks/>
          </p:cNvGrpSpPr>
          <p:nvPr/>
        </p:nvGrpSpPr>
        <p:grpSpPr bwMode="auto">
          <a:xfrm rot="5400000">
            <a:off x="8021138" y="2407217"/>
            <a:ext cx="291987" cy="230308"/>
            <a:chOff x="204" y="3349"/>
            <a:chExt cx="259" cy="204"/>
          </a:xfrm>
        </p:grpSpPr>
        <p:sp>
          <p:nvSpPr>
            <p:cNvPr id="32834" name="Line 170"/>
            <p:cNvSpPr>
              <a:spLocks noChangeShapeType="1"/>
            </p:cNvSpPr>
            <p:nvPr/>
          </p:nvSpPr>
          <p:spPr bwMode="auto">
            <a:xfrm flipH="1" flipV="1">
              <a:off x="253" y="3451"/>
              <a:ext cx="21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835" name="Oval 171"/>
            <p:cNvSpPr>
              <a:spLocks noChangeArrowheads="1"/>
            </p:cNvSpPr>
            <p:nvPr/>
          </p:nvSpPr>
          <p:spPr bwMode="auto">
            <a:xfrm>
              <a:off x="204" y="3349"/>
              <a:ext cx="203" cy="204"/>
            </a:xfrm>
            <a:prstGeom prst="ellipse">
              <a:avLst/>
            </a:prstGeom>
            <a:solidFill>
              <a:srgbClr val="333399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2831" name="Rectangle 172"/>
          <p:cNvSpPr>
            <a:spLocks noChangeArrowheads="1"/>
          </p:cNvSpPr>
          <p:nvPr/>
        </p:nvSpPr>
        <p:spPr bwMode="auto">
          <a:xfrm>
            <a:off x="5573830" y="3174307"/>
            <a:ext cx="204094" cy="102363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32" name="Rectangle 173"/>
          <p:cNvSpPr>
            <a:spLocks noChangeArrowheads="1"/>
          </p:cNvSpPr>
          <p:nvPr/>
        </p:nvSpPr>
        <p:spPr bwMode="auto">
          <a:xfrm>
            <a:off x="7009976" y="3174307"/>
            <a:ext cx="205966" cy="102363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833" name="Rectangle 174"/>
          <p:cNvSpPr>
            <a:spLocks noChangeArrowheads="1"/>
          </p:cNvSpPr>
          <p:nvPr/>
        </p:nvSpPr>
        <p:spPr bwMode="auto">
          <a:xfrm>
            <a:off x="8277603" y="3211225"/>
            <a:ext cx="204094" cy="102363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234" name="Picture 2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650" y="3456749"/>
            <a:ext cx="436891" cy="339279"/>
          </a:xfrm>
          <a:prstGeom prst="rect">
            <a:avLst/>
          </a:prstGeom>
          <a:ln w="12700">
            <a:noFill/>
          </a:ln>
        </p:spPr>
      </p:pic>
      <p:sp>
        <p:nvSpPr>
          <p:cNvPr id="6" name="Rectangle 5"/>
          <p:cNvSpPr/>
          <p:nvPr/>
        </p:nvSpPr>
        <p:spPr>
          <a:xfrm>
            <a:off x="2286000" y="3133535"/>
            <a:ext cx="4572000" cy="3416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235" name="Rectangle 234"/>
          <p:cNvSpPr/>
          <p:nvPr/>
        </p:nvSpPr>
        <p:spPr bwMode="auto">
          <a:xfrm>
            <a:off x="-8853" y="639102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6" name="Rectangle 235"/>
          <p:cNvSpPr/>
          <p:nvPr/>
        </p:nvSpPr>
        <p:spPr>
          <a:xfrm>
            <a:off x="561976" y="6420745"/>
            <a:ext cx="7919722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www.dre.vanderbilt.edu</a:t>
            </a:r>
            <a:r>
              <a:rPr lang="en-US" sz="2000" dirty="0">
                <a:hlinkClick r:id="rId4"/>
              </a:rPr>
              <a:t>/~</a:t>
            </a:r>
            <a:r>
              <a:rPr lang="en-US" sz="2000" dirty="0" smtClean="0">
                <a:hlinkClick r:id="rId4"/>
              </a:rPr>
              <a:t>schmidt/report-doc.html</a:t>
            </a:r>
            <a:r>
              <a:rPr lang="en-US" sz="2000" dirty="0" smtClean="0"/>
              <a:t> for more info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483954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770" y="1090369"/>
            <a:ext cx="5096888" cy="408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127000" y="263525"/>
            <a:ext cx="8864600" cy="91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 dirty="0" smtClean="0"/>
              <a:t>Comparing Systematic Reuse Techniques</a:t>
            </a:r>
          </a:p>
        </p:txBody>
      </p:sp>
      <p:sp>
        <p:nvSpPr>
          <p:cNvPr id="181" name="Rectangle 3"/>
          <p:cNvSpPr>
            <a:spLocks noChangeArrowheads="1"/>
          </p:cNvSpPr>
          <p:nvPr/>
        </p:nvSpPr>
        <p:spPr bwMode="auto">
          <a:xfrm>
            <a:off x="1" y="914647"/>
            <a:ext cx="4907666" cy="55399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Class L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>ibrary </a:t>
            </a:r>
            <a:r>
              <a:rPr lang="en-US" sz="2000" b="1" dirty="0">
                <a:latin typeface="+mn-lt"/>
                <a:ea typeface="+mn-ea"/>
                <a:cs typeface="+mn-cs"/>
              </a:rPr>
              <a:t>A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>rchitecture</a:t>
            </a:r>
            <a:endParaRPr lang="en-US" sz="2000" b="1" dirty="0">
              <a:latin typeface="+mn-lt"/>
              <a:ea typeface="+mn-ea"/>
              <a:cs typeface="+mn-cs"/>
            </a:endParaRPr>
          </a:p>
          <a:p>
            <a:pPr marL="463550" indent="-231775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lass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reusable implementation </a:t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unit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 an OO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language</a:t>
            </a:r>
          </a:p>
          <a:p>
            <a:pPr marL="463550" indent="-231775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Classes are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typically passive</a:t>
            </a: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Framework Architecture</a:t>
            </a:r>
          </a:p>
          <a:p>
            <a:pPr marL="465138" indent="-233363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Framework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integrated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set of classes that collaborate to form a reusable architecture for a family of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apps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65138" indent="-233363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Frameworks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reify pattern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languages</a:t>
            </a: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Component-based &amp; Service-Oriented Architecture </a:t>
            </a:r>
          </a:p>
          <a:p>
            <a:pPr marL="465138" indent="-233363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omponent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is an encapsulation unit with one or more interfaces that provide clients with access to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services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65138" indent="-233363" eaLnBrk="0" hangingPunct="0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Components can be deployed &amp; configured via meta-data contained in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assemblies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0" y="3133535"/>
            <a:ext cx="4572000" cy="3416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76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z="3200" dirty="0" smtClean="0"/>
              <a:t>Categories of Frameworks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52399" y="1062519"/>
            <a:ext cx="4397341" cy="178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CA" sz="2000" b="1" dirty="0" smtClean="0">
                <a:solidFill>
                  <a:srgbClr val="000000"/>
                </a:solidFill>
              </a:rPr>
              <a:t>Black-box frameworks </a:t>
            </a:r>
            <a:r>
              <a:rPr lang="en-US" sz="2000" dirty="0"/>
              <a:t>only </a:t>
            </a:r>
            <a:r>
              <a:rPr lang="en-US" sz="2000" dirty="0" smtClean="0"/>
              <a:t>require understanding </a:t>
            </a:r>
            <a:r>
              <a:rPr lang="en-US" sz="2000" dirty="0"/>
              <a:t>external </a:t>
            </a:r>
            <a:r>
              <a:rPr lang="en-US" sz="2000" dirty="0" smtClean="0"/>
              <a:t>interfaces </a:t>
            </a:r>
            <a:r>
              <a:rPr lang="en-US" sz="2000" dirty="0"/>
              <a:t>of </a:t>
            </a:r>
            <a:r>
              <a:rPr lang="en-US" sz="2000" dirty="0" smtClean="0"/>
              <a:t>objects</a:t>
            </a:r>
            <a:endParaRPr lang="en-CA" sz="2000" b="1" dirty="0" smtClean="0">
              <a:solidFill>
                <a:srgbClr val="000000"/>
              </a:solidFill>
            </a:endParaRPr>
          </a:p>
          <a:p>
            <a:pPr marL="461963" lvl="1" indent="-228600" eaLnBrk="1" hangingPunct="1"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r>
              <a:rPr lang="en-CA" sz="2000" dirty="0" smtClean="0">
                <a:solidFill>
                  <a:srgbClr val="000000"/>
                </a:solidFill>
              </a:rPr>
              <a:t>Framework elements typically reused by parameterizing &amp; assembling objects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670299" y="3589125"/>
            <a:ext cx="1670050" cy="2219325"/>
            <a:chOff x="1670299" y="3722688"/>
            <a:chExt cx="1670050" cy="2219325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50705443"/>
                </p:ext>
              </p:extLst>
            </p:nvPr>
          </p:nvGraphicFramePr>
          <p:xfrm>
            <a:off x="1670299" y="3722688"/>
            <a:ext cx="1670050" cy="2219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50" name="Visio" r:id="rId4" imgW="2777831" imgH="3692304" progId="Visio.Drawing.11">
                    <p:embed/>
                  </p:oleObj>
                </mc:Choice>
                <mc:Fallback>
                  <p:oleObj name="Visio" r:id="rId4" imgW="2777831" imgH="369230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0299" y="3722688"/>
                          <a:ext cx="1670050" cy="2219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Flowchart: Connector 17"/>
            <p:cNvSpPr>
              <a:spLocks noChangeAspect="1"/>
            </p:cNvSpPr>
            <p:nvPr/>
          </p:nvSpPr>
          <p:spPr bwMode="auto">
            <a:xfrm>
              <a:off x="2552259" y="5278557"/>
              <a:ext cx="349235" cy="337649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518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21772" y="639102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z="3200" dirty="0" smtClean="0"/>
              <a:t>Categories of Frameworks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52399" y="1062519"/>
            <a:ext cx="4397341" cy="178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CA" sz="2000" b="1" dirty="0" smtClean="0">
                <a:solidFill>
                  <a:schemeClr val="bg1">
                    <a:lumMod val="75000"/>
                  </a:schemeClr>
                </a:solidFill>
              </a:rPr>
              <a:t>Black-box frameworks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only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require understanding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external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interfaces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objects</a:t>
            </a:r>
            <a:endParaRPr lang="en-CA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61963" lvl="1" indent="-228600" eaLnBrk="1" hangingPunct="1"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Framework elements typically reused by parameterizing &amp; assembling objects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93334" y="3589125"/>
            <a:ext cx="1739900" cy="2219325"/>
            <a:chOff x="5408402" y="3589125"/>
            <a:chExt cx="1739900" cy="2219325"/>
          </a:xfrm>
        </p:grpSpPr>
        <p:graphicFrame>
          <p:nvGraphicFramePr>
            <p:cNvPr id="13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20173774"/>
                </p:ext>
              </p:extLst>
            </p:nvPr>
          </p:nvGraphicFramePr>
          <p:xfrm>
            <a:off x="5408402" y="3589125"/>
            <a:ext cx="1739900" cy="2219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66" name="Visio" r:id="rId4" imgW="2777831" imgH="3692304" progId="Visio.Drawing.11">
                    <p:embed/>
                  </p:oleObj>
                </mc:Choice>
                <mc:Fallback>
                  <p:oleObj name="Visio" r:id="rId4" imgW="2777831" imgH="369230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08402" y="3589125"/>
                          <a:ext cx="1739900" cy="2219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Flowchart: Connector 13"/>
            <p:cNvSpPr>
              <a:spLocks noChangeAspect="1"/>
            </p:cNvSpPr>
            <p:nvPr/>
          </p:nvSpPr>
          <p:spPr bwMode="auto">
            <a:xfrm>
              <a:off x="5860552" y="3815176"/>
              <a:ext cx="349235" cy="337649"/>
            </a:xfrm>
            <a:prstGeom prst="flowChartConnector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4549741" y="1062519"/>
            <a:ext cx="4501793" cy="178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CA" sz="2000" b="1" dirty="0" smtClean="0">
                <a:solidFill>
                  <a:srgbClr val="000000"/>
                </a:solidFill>
              </a:rPr>
              <a:t>White-box frameworks </a:t>
            </a:r>
            <a:r>
              <a:rPr lang="en-CA" sz="2000" dirty="0" smtClean="0">
                <a:solidFill>
                  <a:srgbClr val="000000"/>
                </a:solidFill>
              </a:rPr>
              <a:t>require </a:t>
            </a:r>
            <a:r>
              <a:rPr lang="en-CA" sz="2000" dirty="0">
                <a:solidFill>
                  <a:srgbClr val="000000"/>
                </a:solidFill>
              </a:rPr>
              <a:t>understanding the framework implementation to some </a:t>
            </a:r>
            <a:r>
              <a:rPr lang="en-CA" sz="2000" dirty="0" smtClean="0">
                <a:solidFill>
                  <a:srgbClr val="000000"/>
                </a:solidFill>
              </a:rPr>
              <a:t>degree</a:t>
            </a:r>
            <a:endParaRPr lang="en-CA" sz="2000" b="1" dirty="0" smtClean="0">
              <a:solidFill>
                <a:srgbClr val="000000"/>
              </a:solidFill>
            </a:endParaRPr>
          </a:p>
          <a:p>
            <a:pPr marL="452438" lvl="1" indent="-228600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r>
              <a:rPr lang="en-CA" sz="2000" dirty="0" smtClean="0">
                <a:solidFill>
                  <a:srgbClr val="000000"/>
                </a:solidFill>
              </a:rPr>
              <a:t>Framework elements typically reused by </a:t>
            </a:r>
            <a:r>
              <a:rPr lang="en-CA" sz="2000" dirty="0" err="1" smtClean="0">
                <a:solidFill>
                  <a:srgbClr val="000000"/>
                </a:solidFill>
              </a:rPr>
              <a:t>subclassing</a:t>
            </a:r>
            <a:r>
              <a:rPr lang="en-CA" sz="2000" dirty="0" smtClean="0">
                <a:solidFill>
                  <a:srgbClr val="000000"/>
                </a:solidFill>
              </a:rPr>
              <a:t> &amp; </a:t>
            </a:r>
            <a:r>
              <a:rPr lang="en-CA" sz="2000" dirty="0" err="1" smtClean="0">
                <a:solidFill>
                  <a:srgbClr val="000000"/>
                </a:solidFill>
              </a:rPr>
              <a:t>overridding</a:t>
            </a:r>
            <a:endParaRPr lang="en-CA" sz="2000" dirty="0" smtClean="0">
              <a:solidFill>
                <a:srgbClr val="000000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670299" y="3589125"/>
            <a:ext cx="1670050" cy="2219325"/>
            <a:chOff x="1670299" y="3722688"/>
            <a:chExt cx="1670050" cy="2219325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05216423"/>
                </p:ext>
              </p:extLst>
            </p:nvPr>
          </p:nvGraphicFramePr>
          <p:xfrm>
            <a:off x="1670299" y="3722688"/>
            <a:ext cx="1670050" cy="2219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667" name="Visio" r:id="rId6" imgW="2777831" imgH="3692304" progId="Visio.Drawing.11">
                    <p:embed/>
                  </p:oleObj>
                </mc:Choice>
                <mc:Fallback>
                  <p:oleObj name="Visio" r:id="rId6" imgW="2777831" imgH="369230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0299" y="3722688"/>
                          <a:ext cx="1670050" cy="2219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Flowchart: Connector 17"/>
            <p:cNvSpPr>
              <a:spLocks noChangeAspect="1"/>
            </p:cNvSpPr>
            <p:nvPr/>
          </p:nvSpPr>
          <p:spPr bwMode="auto">
            <a:xfrm>
              <a:off x="2552259" y="5278557"/>
              <a:ext cx="349235" cy="337649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77631" y="6426408"/>
            <a:ext cx="900208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2000" dirty="0" smtClean="0">
                <a:hlinkClick r:id="rId8"/>
              </a:rPr>
              <a:t>www.laputan.org/drc/drc.html</a:t>
            </a:r>
            <a:r>
              <a:rPr lang="en-US" sz="2000" dirty="0" smtClean="0"/>
              <a:t> has more on black-box &amp; white-box frameworks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128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z="3200" dirty="0" smtClean="0"/>
              <a:t>Categories of Frameworks</a:t>
            </a:r>
          </a:p>
        </p:txBody>
      </p:sp>
      <p:pic>
        <p:nvPicPr>
          <p:cNvPr id="7" name="Picture 6" descr="strategy-om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1677" y="3523120"/>
            <a:ext cx="7252246" cy="2061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726649" y="5655619"/>
            <a:ext cx="7690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fontAlgn="base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CA" sz="2000" dirty="0">
                <a:solidFill>
                  <a:srgbClr val="000000"/>
                </a:solidFill>
              </a:rPr>
              <a:t>Black-box frameworks reply heavily on object composition patterns, such as </a:t>
            </a:r>
            <a:r>
              <a:rPr lang="en-CA" sz="2000" i="1" dirty="0">
                <a:solidFill>
                  <a:srgbClr val="000000"/>
                </a:solidFill>
              </a:rPr>
              <a:t>Strategy</a:t>
            </a:r>
            <a:r>
              <a:rPr lang="en-CA" sz="2000" dirty="0">
                <a:solidFill>
                  <a:srgbClr val="000000"/>
                </a:solidFill>
              </a:rPr>
              <a:t> &amp; </a:t>
            </a:r>
            <a:r>
              <a:rPr lang="en-CA" sz="2000" i="1" dirty="0">
                <a:solidFill>
                  <a:srgbClr val="000000"/>
                </a:solidFill>
              </a:rPr>
              <a:t>Decorator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52400" y="2972211"/>
            <a:ext cx="8461523" cy="178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r>
              <a:rPr lang="en-CA" sz="2000" dirty="0" smtClean="0">
                <a:solidFill>
                  <a:srgbClr val="000000"/>
                </a:solidFill>
              </a:rPr>
              <a:t>Each category of OO framework uses different sets of patterns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52399" y="1062519"/>
            <a:ext cx="4397341" cy="178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CA" sz="2000" b="1" dirty="0" smtClean="0">
                <a:solidFill>
                  <a:schemeClr val="bg1">
                    <a:lumMod val="75000"/>
                  </a:schemeClr>
                </a:solidFill>
              </a:rPr>
              <a:t>Black-box frameworks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only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require understanding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external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interfaces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objects</a:t>
            </a:r>
            <a:endParaRPr lang="en-CA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61963" lvl="1" indent="-228600" eaLnBrk="1" hangingPunct="1"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Framework elements typically reused by parameterizing &amp; assembling objects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49741" y="1062519"/>
            <a:ext cx="4501793" cy="178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CA" sz="2000" b="1" dirty="0" smtClean="0">
                <a:solidFill>
                  <a:schemeClr val="bg1">
                    <a:lumMod val="75000"/>
                  </a:schemeClr>
                </a:solidFill>
              </a:rPr>
              <a:t>White-box frameworks </a:t>
            </a: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require </a:t>
            </a:r>
            <a:r>
              <a:rPr lang="en-CA" sz="2000" dirty="0">
                <a:solidFill>
                  <a:schemeClr val="bg1">
                    <a:lumMod val="75000"/>
                  </a:schemeClr>
                </a:solidFill>
              </a:rPr>
              <a:t>understanding the framework implementation to some </a:t>
            </a: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degree</a:t>
            </a:r>
            <a:endParaRPr lang="en-CA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2438" lvl="1" indent="-228600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Framework elements typically reused by </a:t>
            </a:r>
            <a:r>
              <a:rPr lang="en-CA" sz="2000" dirty="0" err="1" smtClean="0">
                <a:solidFill>
                  <a:schemeClr val="bg1">
                    <a:lumMod val="75000"/>
                  </a:schemeClr>
                </a:solidFill>
              </a:rPr>
              <a:t>subclassing</a:t>
            </a: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en-CA" sz="2000" dirty="0" err="1" smtClean="0">
                <a:solidFill>
                  <a:schemeClr val="bg1">
                    <a:lumMod val="75000"/>
                  </a:schemeClr>
                </a:solidFill>
              </a:rPr>
              <a:t>overridding</a:t>
            </a:r>
            <a:endParaRPr lang="en-CA" sz="20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382072" y="6415550"/>
            <a:ext cx="8456721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5"/>
              </a:rPr>
              <a:t>en.wikipedia.org/wiki/</a:t>
            </a:r>
            <a:r>
              <a:rPr lang="en-US" sz="2000" dirty="0" err="1" smtClean="0">
                <a:hlinkClick r:id="rId5"/>
              </a:rPr>
              <a:t>Strategy_pattern</a:t>
            </a:r>
            <a:r>
              <a:rPr lang="en-US" sz="2000" dirty="0" smtClean="0"/>
              <a:t> has </a:t>
            </a:r>
            <a:r>
              <a:rPr lang="en-US" sz="2000" dirty="0"/>
              <a:t>more </a:t>
            </a:r>
            <a:r>
              <a:rPr lang="en-US" sz="2000" dirty="0" smtClean="0"/>
              <a:t>on the </a:t>
            </a:r>
            <a:r>
              <a:rPr lang="en-US" sz="2000" i="1" dirty="0" smtClean="0"/>
              <a:t>Strategy</a:t>
            </a:r>
            <a:r>
              <a:rPr lang="en-US" sz="2000" dirty="0" smtClean="0"/>
              <a:t> pattern</a:t>
            </a:r>
            <a:endParaRPr lang="en-US" sz="2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52400" y="3444403"/>
            <a:ext cx="1670050" cy="2219325"/>
            <a:chOff x="152400" y="3577966"/>
            <a:chExt cx="1670050" cy="2219325"/>
          </a:xfrm>
        </p:grpSpPr>
        <p:graphicFrame>
          <p:nvGraphicFramePr>
            <p:cNvPr id="1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1072793"/>
                </p:ext>
              </p:extLst>
            </p:nvPr>
          </p:nvGraphicFramePr>
          <p:xfrm>
            <a:off x="152400" y="3577966"/>
            <a:ext cx="1670050" cy="2219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5" name="Visio" r:id="rId6" imgW="2777831" imgH="3692304" progId="Visio.Drawing.11">
                    <p:embed/>
                  </p:oleObj>
                </mc:Choice>
                <mc:Fallback>
                  <p:oleObj name="Visio" r:id="rId6" imgW="2777831" imgH="369230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2400" y="3577966"/>
                          <a:ext cx="1670050" cy="2219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Flowchart: Connector 17"/>
            <p:cNvSpPr>
              <a:spLocks noChangeAspect="1"/>
            </p:cNvSpPr>
            <p:nvPr/>
          </p:nvSpPr>
          <p:spPr bwMode="auto">
            <a:xfrm>
              <a:off x="1079185" y="5133835"/>
              <a:ext cx="349235" cy="337649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2" name="Rectangle 1"/>
          <p:cNvSpPr/>
          <p:nvPr/>
        </p:nvSpPr>
        <p:spPr bwMode="auto">
          <a:xfrm>
            <a:off x="2151529" y="3576917"/>
            <a:ext cx="941295" cy="28043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961528" y="3576917"/>
            <a:ext cx="941295" cy="28043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08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http://www.bogotobogo.com/DesignPatterns/images/template/template_diagram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67" y="3364386"/>
            <a:ext cx="5066872" cy="288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z="3200" dirty="0" smtClean="0"/>
              <a:t>Categories of Frameworks</a:t>
            </a:r>
          </a:p>
        </p:txBody>
      </p:sp>
      <p:sp>
        <p:nvSpPr>
          <p:cNvPr id="8" name="Rectangle 7"/>
          <p:cNvSpPr/>
          <p:nvPr/>
        </p:nvSpPr>
        <p:spPr>
          <a:xfrm>
            <a:off x="2877694" y="4999541"/>
            <a:ext cx="5216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fontAlgn="base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CA" sz="2000" dirty="0">
                <a:solidFill>
                  <a:srgbClr val="000000"/>
                </a:solidFill>
              </a:rPr>
              <a:t>White-box frameworks rely heavily on inheritance-based </a:t>
            </a:r>
            <a:r>
              <a:rPr lang="en-CA" sz="2000" dirty="0" smtClean="0">
                <a:solidFill>
                  <a:srgbClr val="000000"/>
                </a:solidFill>
              </a:rPr>
              <a:t>extensibility patterns</a:t>
            </a:r>
            <a:r>
              <a:rPr lang="en-CA" sz="2000" dirty="0">
                <a:solidFill>
                  <a:srgbClr val="000000"/>
                </a:solidFill>
              </a:rPr>
              <a:t>, such as </a:t>
            </a:r>
            <a:r>
              <a:rPr lang="en-CA" sz="2000" i="1" dirty="0">
                <a:solidFill>
                  <a:srgbClr val="000000"/>
                </a:solidFill>
              </a:rPr>
              <a:t>Template Method </a:t>
            </a:r>
            <a:r>
              <a:rPr lang="en-CA" sz="2000" dirty="0">
                <a:solidFill>
                  <a:srgbClr val="000000"/>
                </a:solidFill>
              </a:rPr>
              <a:t>&amp; </a:t>
            </a:r>
            <a:r>
              <a:rPr lang="en-CA" sz="2000" i="1" dirty="0">
                <a:solidFill>
                  <a:srgbClr val="000000"/>
                </a:solidFill>
              </a:rPr>
              <a:t>State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52399" y="1062519"/>
            <a:ext cx="4397341" cy="178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CA" sz="2000" b="1" dirty="0" smtClean="0">
                <a:solidFill>
                  <a:schemeClr val="bg1">
                    <a:lumMod val="75000"/>
                  </a:schemeClr>
                </a:solidFill>
              </a:rPr>
              <a:t>Black-box frameworks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only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require understanding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external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interfaces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objects</a:t>
            </a:r>
            <a:endParaRPr lang="en-CA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61963" lvl="1" indent="-228600" eaLnBrk="1" hangingPunct="1"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Framework elements typically reused by parameterizing &amp; assembling objects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49741" y="1062519"/>
            <a:ext cx="4501793" cy="178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CA" sz="2000" b="1" dirty="0" smtClean="0">
                <a:solidFill>
                  <a:schemeClr val="bg1">
                    <a:lumMod val="75000"/>
                  </a:schemeClr>
                </a:solidFill>
              </a:rPr>
              <a:t>White-box frameworks </a:t>
            </a: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require </a:t>
            </a:r>
            <a:r>
              <a:rPr lang="en-CA" sz="2000" dirty="0">
                <a:solidFill>
                  <a:schemeClr val="bg1">
                    <a:lumMod val="75000"/>
                  </a:schemeClr>
                </a:solidFill>
              </a:rPr>
              <a:t>understanding the framework implementation to some </a:t>
            </a: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degree</a:t>
            </a:r>
            <a:endParaRPr lang="en-CA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2438" lvl="1" indent="-228600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Framework elements typically reused by </a:t>
            </a:r>
            <a:r>
              <a:rPr lang="en-CA" sz="2000" dirty="0" err="1" smtClean="0">
                <a:solidFill>
                  <a:schemeClr val="bg1">
                    <a:lumMod val="75000"/>
                  </a:schemeClr>
                </a:solidFill>
              </a:rPr>
              <a:t>subclassing</a:t>
            </a: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en-CA" sz="2000" dirty="0" err="1" smtClean="0">
                <a:solidFill>
                  <a:schemeClr val="bg1">
                    <a:lumMod val="75000"/>
                  </a:schemeClr>
                </a:solidFill>
              </a:rPr>
              <a:t>overridding</a:t>
            </a:r>
            <a:endParaRPr lang="en-CA" sz="20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152400" y="2972211"/>
            <a:ext cx="8461523" cy="178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r>
              <a:rPr lang="en-CA" sz="2000" dirty="0" smtClean="0">
                <a:solidFill>
                  <a:srgbClr val="000000"/>
                </a:solidFill>
              </a:rPr>
              <a:t>Each category of OO framework uses different sets of patterns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57525" y="6427125"/>
            <a:ext cx="9038834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5"/>
              </a:rPr>
              <a:t>en.wikipedia.org/wiki/</a:t>
            </a:r>
            <a:r>
              <a:rPr lang="en-US" sz="2000" dirty="0" err="1" smtClean="0">
                <a:hlinkClick r:id="rId5"/>
              </a:rPr>
              <a:t>Template_method</a:t>
            </a:r>
            <a:r>
              <a:rPr lang="en-US" sz="2000" dirty="0" smtClean="0"/>
              <a:t> has </a:t>
            </a:r>
            <a:r>
              <a:rPr lang="en-US" sz="2000" dirty="0"/>
              <a:t>more </a:t>
            </a:r>
            <a:r>
              <a:rPr lang="en-US" sz="2000" dirty="0" smtClean="0"/>
              <a:t>on </a:t>
            </a:r>
            <a:r>
              <a:rPr lang="en-US" sz="2000" i="1" dirty="0" smtClean="0"/>
              <a:t>Template Method </a:t>
            </a:r>
            <a:r>
              <a:rPr lang="en-US" sz="2000" dirty="0" smtClean="0"/>
              <a:t>pattern</a:t>
            </a:r>
            <a:endParaRPr lang="en-US" sz="2000" dirty="0"/>
          </a:p>
        </p:txBody>
      </p:sp>
      <p:graphicFrame>
        <p:nvGraphicFramePr>
          <p:cNvPr id="18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495805"/>
              </p:ext>
            </p:extLst>
          </p:nvPr>
        </p:nvGraphicFramePr>
        <p:xfrm>
          <a:off x="7292797" y="3827794"/>
          <a:ext cx="1739900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10" name="Visio" r:id="rId6" imgW="2777831" imgH="3692304" progId="Visio.Drawing.11">
                  <p:embed/>
                </p:oleObj>
              </mc:Choice>
              <mc:Fallback>
                <p:oleObj name="Visio" r:id="rId6" imgW="2777831" imgH="36923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2797" y="3827794"/>
                        <a:ext cx="1739900" cy="22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lowchart: Connector 18"/>
          <p:cNvSpPr>
            <a:spLocks noChangeAspect="1"/>
          </p:cNvSpPr>
          <p:nvPr/>
        </p:nvSpPr>
        <p:spPr bwMode="auto">
          <a:xfrm>
            <a:off x="7744947" y="4053845"/>
            <a:ext cx="349235" cy="337649"/>
          </a:xfrm>
          <a:prstGeom prst="flowChartConnector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i="1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52400" y="2972211"/>
            <a:ext cx="8461523" cy="178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r>
              <a:rPr lang="en-CA" sz="2000" dirty="0" smtClean="0">
                <a:solidFill>
                  <a:srgbClr val="000000"/>
                </a:solidFill>
              </a:rPr>
              <a:t>Each category of OO framework uses different sets of patterns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CA" sz="2000" dirty="0">
                <a:solidFill>
                  <a:srgbClr val="000000"/>
                </a:solidFill>
              </a:rPr>
              <a:t>Many frameworks fall in between </a:t>
            </a:r>
            <a:br>
              <a:rPr lang="en-CA" sz="2000" dirty="0">
                <a:solidFill>
                  <a:srgbClr val="000000"/>
                </a:solidFill>
              </a:rPr>
            </a:br>
            <a:r>
              <a:rPr lang="en-CA" sz="2000" dirty="0">
                <a:solidFill>
                  <a:srgbClr val="000000"/>
                </a:solidFill>
              </a:rPr>
              <a:t>white-box &amp; black-box categories</a:t>
            </a:r>
          </a:p>
          <a:p>
            <a:pPr marL="228600" lvl="1" indent="-228600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endParaRPr lang="en-CA" sz="2000" dirty="0" smtClean="0">
              <a:solidFill>
                <a:srgbClr val="000000"/>
              </a:solidFill>
            </a:endParaRPr>
          </a:p>
        </p:txBody>
      </p:sp>
      <p:graphicFrame>
        <p:nvGraphicFramePr>
          <p:cNvPr id="1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452148"/>
              </p:ext>
            </p:extLst>
          </p:nvPr>
        </p:nvGraphicFramePr>
        <p:xfrm>
          <a:off x="5891273" y="3638266"/>
          <a:ext cx="1739900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6" name="Visio" r:id="rId4" imgW="2777831" imgH="3692304" progId="Visio.Drawing.11">
                  <p:embed/>
                </p:oleObj>
              </mc:Choice>
              <mc:Fallback>
                <p:oleObj name="Visio" r:id="rId4" imgW="2777831" imgH="36923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1273" y="3638266"/>
                        <a:ext cx="1739900" cy="22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z="3200" dirty="0" smtClean="0"/>
              <a:t>Categories of Frameworks</a:t>
            </a:r>
          </a:p>
        </p:txBody>
      </p:sp>
      <p:graphicFrame>
        <p:nvGraphicFramePr>
          <p:cNvPr id="1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287592"/>
              </p:ext>
            </p:extLst>
          </p:nvPr>
        </p:nvGraphicFramePr>
        <p:xfrm>
          <a:off x="5388785" y="3638268"/>
          <a:ext cx="1670050" cy="221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7" name="Visio" r:id="rId6" imgW="2777831" imgH="3692304" progId="Visio.Drawing.11">
                  <p:embed/>
                </p:oleObj>
              </mc:Choice>
              <mc:Fallback>
                <p:oleObj name="Visio" r:id="rId6" imgW="2777831" imgH="36923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8785" y="3638268"/>
                        <a:ext cx="1670050" cy="2219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Flowchart: Connector 21"/>
          <p:cNvSpPr>
            <a:spLocks noChangeAspect="1"/>
          </p:cNvSpPr>
          <p:nvPr/>
        </p:nvSpPr>
        <p:spPr bwMode="auto">
          <a:xfrm>
            <a:off x="6343423" y="5074955"/>
            <a:ext cx="349235" cy="337649"/>
          </a:xfrm>
          <a:prstGeom prst="flowChartConnecto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" name="Flowchart: Connector 1"/>
          <p:cNvSpPr>
            <a:spLocks noChangeAspect="1"/>
          </p:cNvSpPr>
          <p:nvPr/>
        </p:nvSpPr>
        <p:spPr bwMode="auto">
          <a:xfrm>
            <a:off x="6343423" y="3864317"/>
            <a:ext cx="349235" cy="337649"/>
          </a:xfrm>
          <a:prstGeom prst="flowChartConnector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52399" y="1062519"/>
            <a:ext cx="4397341" cy="178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CA" sz="2000" b="1" dirty="0" smtClean="0">
                <a:solidFill>
                  <a:schemeClr val="bg1">
                    <a:lumMod val="75000"/>
                  </a:schemeClr>
                </a:solidFill>
              </a:rPr>
              <a:t>Black-box frameworks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only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require understanding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external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interfaces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objects</a:t>
            </a:r>
            <a:endParaRPr lang="en-CA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61963" lvl="1" indent="-228600" eaLnBrk="1" hangingPunct="1"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Framework elements typically reused by parameterizing &amp; assembling objects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4549741" y="1062519"/>
            <a:ext cx="4501793" cy="178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CA" sz="2000" b="1" dirty="0" smtClean="0">
                <a:solidFill>
                  <a:schemeClr val="bg1">
                    <a:lumMod val="75000"/>
                  </a:schemeClr>
                </a:solidFill>
              </a:rPr>
              <a:t>White-box frameworks </a:t>
            </a: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require </a:t>
            </a:r>
            <a:r>
              <a:rPr lang="en-CA" sz="2000" dirty="0">
                <a:solidFill>
                  <a:schemeClr val="bg1">
                    <a:lumMod val="75000"/>
                  </a:schemeClr>
                </a:solidFill>
              </a:rPr>
              <a:t>understanding the framework implementation to some </a:t>
            </a: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degree</a:t>
            </a:r>
            <a:endParaRPr lang="en-CA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2438" lvl="1" indent="-228600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Framework elements typically reused by </a:t>
            </a:r>
            <a:r>
              <a:rPr lang="en-CA" sz="2000" dirty="0" err="1" smtClean="0">
                <a:solidFill>
                  <a:schemeClr val="bg1">
                    <a:lumMod val="75000"/>
                  </a:schemeClr>
                </a:solidFill>
              </a:rPr>
              <a:t>subclassing</a:t>
            </a: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en-CA" sz="2000" dirty="0" err="1" smtClean="0">
                <a:solidFill>
                  <a:schemeClr val="bg1">
                    <a:lumMod val="75000"/>
                  </a:schemeClr>
                </a:solidFill>
              </a:rPr>
              <a:t>overridding</a:t>
            </a:r>
            <a:endParaRPr lang="en-CA" sz="20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0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75" name="Rectangle 3"/>
          <p:cNvSpPr>
            <a:spLocks noChangeArrowheads="1"/>
          </p:cNvSpPr>
          <p:nvPr/>
        </p:nvSpPr>
        <p:spPr bwMode="auto">
          <a:xfrm>
            <a:off x="0" y="1002777"/>
            <a:ext cx="6456666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5425" indent="-225425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u="none" dirty="0" smtClean="0"/>
              <a:t>Processor &amp; </a:t>
            </a:r>
            <a:r>
              <a:rPr lang="en-US" sz="2000" u="none" dirty="0"/>
              <a:t>network performance has increased by </a:t>
            </a:r>
            <a:r>
              <a:rPr lang="en-US" sz="2000" u="none" dirty="0" smtClean="0"/>
              <a:t>many orders </a:t>
            </a:r>
            <a:r>
              <a:rPr lang="en-US" sz="2000" u="none" dirty="0"/>
              <a:t>of magnitude in past decades</a:t>
            </a:r>
          </a:p>
        </p:txBody>
      </p:sp>
      <p:sp>
        <p:nvSpPr>
          <p:cNvPr id="1155077" name="Text Box 5"/>
          <p:cNvSpPr txBox="1">
            <a:spLocks noChangeArrowheads="1"/>
          </p:cNvSpPr>
          <p:nvPr/>
        </p:nvSpPr>
        <p:spPr bwMode="auto">
          <a:xfrm>
            <a:off x="6830010" y="3128481"/>
            <a:ext cx="203200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600"/>
              </a:spcBef>
            </a:pPr>
            <a:r>
              <a:rPr lang="en-US" u="none" dirty="0"/>
              <a:t>1,200 bits/sec to 10+ Gigabits/sec</a:t>
            </a:r>
          </a:p>
        </p:txBody>
      </p:sp>
      <p:sp>
        <p:nvSpPr>
          <p:cNvPr id="1155082" name="Rectangle 10"/>
          <p:cNvSpPr>
            <a:spLocks noGrp="1" noChangeArrowheads="1"/>
          </p:cNvSpPr>
          <p:nvPr>
            <p:ph type="title"/>
          </p:nvPr>
        </p:nvSpPr>
        <p:spPr>
          <a:xfrm>
            <a:off x="579438" y="261878"/>
            <a:ext cx="7924800" cy="914400"/>
          </a:xfrm>
        </p:spPr>
        <p:txBody>
          <a:bodyPr/>
          <a:lstStyle/>
          <a:p>
            <a:r>
              <a:rPr lang="en-US" sz="3200" dirty="0" smtClean="0"/>
              <a:t>Hardware == Better, Faster, Cheaper</a:t>
            </a:r>
            <a:endParaRPr lang="en-US" sz="3200" dirty="0"/>
          </a:p>
        </p:txBody>
      </p:sp>
      <p:sp>
        <p:nvSpPr>
          <p:cNvPr id="1155078" name="Text Box 6"/>
          <p:cNvSpPr txBox="1">
            <a:spLocks noChangeArrowheads="1"/>
          </p:cNvSpPr>
          <p:nvPr/>
        </p:nvSpPr>
        <p:spPr bwMode="auto">
          <a:xfrm>
            <a:off x="705086" y="2555489"/>
            <a:ext cx="2371664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600"/>
              </a:spcBef>
            </a:pPr>
            <a:r>
              <a:rPr lang="en-US" u="none" dirty="0" smtClean="0"/>
              <a:t>Single-core 10 </a:t>
            </a:r>
            <a:r>
              <a:rPr lang="en-US" u="none" dirty="0"/>
              <a:t>Megahertz to 3+ </a:t>
            </a:r>
            <a:r>
              <a:rPr lang="en-US" u="none" dirty="0" smtClean="0"/>
              <a:t>Gigahertz multi-cores</a:t>
            </a:r>
            <a:endParaRPr lang="en-US" u="non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6221">
            <a:off x="4084949" y="1989519"/>
            <a:ext cx="1483214" cy="125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656" y="1128619"/>
            <a:ext cx="1093787" cy="2006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 descr="http://farm1.staticflickr.com/79/251016235_126ccf4a16_z.jpg?zz=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254" y="1124640"/>
            <a:ext cx="1294125" cy="201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://farm3.staticflickr.com/2332/3607930297_d67954a8c0_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866" y="2213140"/>
            <a:ext cx="1206492" cy="804014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0763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776" y="3316938"/>
            <a:ext cx="3777522" cy="3028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z="3200" dirty="0" smtClean="0"/>
              <a:t>Categories of Frameworks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52399" y="1062519"/>
            <a:ext cx="4397341" cy="178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CA" sz="2000" b="1" dirty="0" smtClean="0">
                <a:solidFill>
                  <a:schemeClr val="bg1">
                    <a:lumMod val="75000"/>
                  </a:schemeClr>
                </a:solidFill>
              </a:rPr>
              <a:t>Black-box frameworks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only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require understanding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external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interfaces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objects</a:t>
            </a:r>
            <a:endParaRPr lang="en-CA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61963" lvl="1" indent="-228600" eaLnBrk="1" hangingPunct="1"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Framework elements typically reused by parameterizing &amp; assembling objects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4549741" y="1062519"/>
            <a:ext cx="4501793" cy="178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CA" sz="2000" b="1" dirty="0" smtClean="0">
                <a:solidFill>
                  <a:schemeClr val="bg1">
                    <a:lumMod val="75000"/>
                  </a:schemeClr>
                </a:solidFill>
              </a:rPr>
              <a:t>White-box frameworks </a:t>
            </a: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require </a:t>
            </a:r>
            <a:r>
              <a:rPr lang="en-CA" sz="2000" dirty="0">
                <a:solidFill>
                  <a:schemeClr val="bg1">
                    <a:lumMod val="75000"/>
                  </a:schemeClr>
                </a:solidFill>
              </a:rPr>
              <a:t>understanding the framework implementation to some </a:t>
            </a: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degree</a:t>
            </a:r>
            <a:endParaRPr lang="en-CA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2438" lvl="1" indent="-228600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Framework elements typically reused by </a:t>
            </a:r>
            <a:r>
              <a:rPr lang="en-CA" sz="2000" dirty="0" err="1" smtClean="0">
                <a:solidFill>
                  <a:schemeClr val="bg1">
                    <a:lumMod val="75000"/>
                  </a:schemeClr>
                </a:solidFill>
              </a:rPr>
              <a:t>subclassing</a:t>
            </a: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en-CA" sz="2000" dirty="0" err="1" smtClean="0">
                <a:solidFill>
                  <a:schemeClr val="bg1">
                    <a:lumMod val="75000"/>
                  </a:schemeClr>
                </a:solidFill>
              </a:rPr>
              <a:t>overridding</a:t>
            </a:r>
            <a:endParaRPr lang="en-CA" sz="20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52400" y="2972211"/>
            <a:ext cx="8461523" cy="178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r>
              <a:rPr lang="en-CA" sz="2000" dirty="0" smtClean="0">
                <a:solidFill>
                  <a:srgbClr val="000000"/>
                </a:solidFill>
              </a:rPr>
              <a:t>Each category of OO framework uses different sets of patterns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CA" sz="2000" dirty="0">
                <a:solidFill>
                  <a:srgbClr val="000000"/>
                </a:solidFill>
              </a:rPr>
              <a:t>Many frameworks fall in between </a:t>
            </a:r>
            <a:br>
              <a:rPr lang="en-CA" sz="2000" dirty="0">
                <a:solidFill>
                  <a:srgbClr val="000000"/>
                </a:solidFill>
              </a:rPr>
            </a:br>
            <a:r>
              <a:rPr lang="en-CA" sz="2000" dirty="0">
                <a:solidFill>
                  <a:srgbClr val="000000"/>
                </a:solidFill>
              </a:rPr>
              <a:t>white-box &amp; black-box </a:t>
            </a:r>
            <a:r>
              <a:rPr lang="en-CA" sz="2000" dirty="0" smtClean="0">
                <a:solidFill>
                  <a:srgbClr val="000000"/>
                </a:solidFill>
              </a:rPr>
              <a:t>categories</a:t>
            </a:r>
          </a:p>
          <a:p>
            <a:pPr marL="228600" lvl="1" indent="-228600" eaLnBrk="1" hangingPunct="1"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CA" sz="2000" dirty="0">
                <a:solidFill>
                  <a:srgbClr val="000000"/>
                </a:solidFill>
              </a:rPr>
              <a:t>In general</a:t>
            </a:r>
          </a:p>
          <a:p>
            <a:pPr marL="461963" lvl="1" indent="-236538" eaLnBrk="1" hangingPunct="1"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CA" sz="2000" dirty="0" smtClean="0">
                <a:solidFill>
                  <a:srgbClr val="000000"/>
                </a:solidFill>
              </a:rPr>
              <a:t>White-box </a:t>
            </a:r>
            <a:r>
              <a:rPr lang="en-CA" sz="2000" dirty="0">
                <a:solidFill>
                  <a:srgbClr val="000000"/>
                </a:solidFill>
              </a:rPr>
              <a:t>frameworks are easier </a:t>
            </a:r>
            <a:br>
              <a:rPr lang="en-CA" sz="2000" dirty="0">
                <a:solidFill>
                  <a:srgbClr val="000000"/>
                </a:solidFill>
              </a:rPr>
            </a:br>
            <a:r>
              <a:rPr lang="en-CA" sz="2000" dirty="0">
                <a:solidFill>
                  <a:srgbClr val="000000"/>
                </a:solidFill>
              </a:rPr>
              <a:t>to develop, but harder to use</a:t>
            </a:r>
          </a:p>
          <a:p>
            <a:pPr marL="228600" lvl="1" indent="-228600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endParaRPr lang="en-CA" sz="2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33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776" y="3316938"/>
            <a:ext cx="3777522" cy="3028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sz="3200" dirty="0" smtClean="0"/>
              <a:t>Categories of Frameworks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52399" y="1062519"/>
            <a:ext cx="4397341" cy="178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CA" sz="2000" b="1" dirty="0" smtClean="0">
                <a:solidFill>
                  <a:schemeClr val="bg1">
                    <a:lumMod val="75000"/>
                  </a:schemeClr>
                </a:solidFill>
              </a:rPr>
              <a:t>Black-box frameworks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only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require understanding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external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interfaces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objects</a:t>
            </a:r>
            <a:endParaRPr lang="en-CA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61963" lvl="1" indent="-228600" eaLnBrk="1" hangingPunct="1"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Framework elements typically reused by parameterizing &amp; assembling objects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4549741" y="1062519"/>
            <a:ext cx="4501793" cy="178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CA" sz="2000" b="1" dirty="0" smtClean="0">
                <a:solidFill>
                  <a:schemeClr val="bg1">
                    <a:lumMod val="75000"/>
                  </a:schemeClr>
                </a:solidFill>
              </a:rPr>
              <a:t>White-box frameworks </a:t>
            </a: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require </a:t>
            </a:r>
            <a:r>
              <a:rPr lang="en-CA" sz="2000" dirty="0">
                <a:solidFill>
                  <a:schemeClr val="bg1">
                    <a:lumMod val="75000"/>
                  </a:schemeClr>
                </a:solidFill>
              </a:rPr>
              <a:t>understanding the framework implementation to some </a:t>
            </a: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degree</a:t>
            </a:r>
            <a:endParaRPr lang="en-CA" sz="2000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2438" lvl="1" indent="-228600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Framework elements typically reused by </a:t>
            </a:r>
            <a:r>
              <a:rPr lang="en-CA" sz="2000" dirty="0" err="1" smtClean="0">
                <a:solidFill>
                  <a:schemeClr val="bg1">
                    <a:lumMod val="75000"/>
                  </a:schemeClr>
                </a:solidFill>
              </a:rPr>
              <a:t>subclassing</a:t>
            </a: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en-CA" sz="2000" dirty="0" err="1" smtClean="0">
                <a:solidFill>
                  <a:schemeClr val="bg1">
                    <a:lumMod val="75000"/>
                  </a:schemeClr>
                </a:solidFill>
              </a:rPr>
              <a:t>overridding</a:t>
            </a:r>
            <a:endParaRPr lang="en-CA" sz="20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152400" y="2972211"/>
            <a:ext cx="8461523" cy="178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r>
              <a:rPr lang="en-CA" sz="2000" dirty="0" smtClean="0">
                <a:solidFill>
                  <a:srgbClr val="000000"/>
                </a:solidFill>
              </a:rPr>
              <a:t>Each category of OO framework uses different sets of patterns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CA" sz="2000" dirty="0">
                <a:solidFill>
                  <a:srgbClr val="000000"/>
                </a:solidFill>
              </a:rPr>
              <a:t>Many frameworks fall in between </a:t>
            </a:r>
            <a:br>
              <a:rPr lang="en-CA" sz="2000" dirty="0">
                <a:solidFill>
                  <a:srgbClr val="000000"/>
                </a:solidFill>
              </a:rPr>
            </a:br>
            <a:r>
              <a:rPr lang="en-CA" sz="2000" dirty="0">
                <a:solidFill>
                  <a:srgbClr val="000000"/>
                </a:solidFill>
              </a:rPr>
              <a:t>white-box &amp; black-box </a:t>
            </a:r>
            <a:r>
              <a:rPr lang="en-CA" sz="2000" dirty="0" smtClean="0">
                <a:solidFill>
                  <a:srgbClr val="000000"/>
                </a:solidFill>
              </a:rPr>
              <a:t>categories</a:t>
            </a:r>
          </a:p>
          <a:p>
            <a:pPr marL="228600" lvl="1" indent="-228600" eaLnBrk="1" hangingPunct="1"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CA" sz="2000" dirty="0">
                <a:solidFill>
                  <a:srgbClr val="000000"/>
                </a:solidFill>
              </a:rPr>
              <a:t>In general</a:t>
            </a:r>
          </a:p>
          <a:p>
            <a:pPr marL="461963" lvl="1" indent="-236538" eaLnBrk="1" hangingPunct="1"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CA" sz="2000" dirty="0" smtClean="0">
                <a:solidFill>
                  <a:schemeClr val="bg1">
                    <a:lumMod val="75000"/>
                  </a:schemeClr>
                </a:solidFill>
              </a:rPr>
              <a:t>White-box </a:t>
            </a:r>
            <a:r>
              <a:rPr lang="en-CA" sz="2000" dirty="0">
                <a:solidFill>
                  <a:schemeClr val="bg1">
                    <a:lumMod val="75000"/>
                  </a:schemeClr>
                </a:solidFill>
              </a:rPr>
              <a:t>frameworks are easier </a:t>
            </a:r>
            <a:br>
              <a:rPr lang="en-CA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CA" sz="2000" dirty="0">
                <a:solidFill>
                  <a:schemeClr val="bg1">
                    <a:lumMod val="75000"/>
                  </a:schemeClr>
                </a:solidFill>
              </a:rPr>
              <a:t>to develop, but harder to use</a:t>
            </a:r>
          </a:p>
          <a:p>
            <a:pPr marL="461963" lvl="1" indent="-236538" eaLnBrk="1" hangingPunct="1"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CA" sz="2000" dirty="0" smtClean="0">
                <a:solidFill>
                  <a:srgbClr val="000000"/>
                </a:solidFill>
              </a:rPr>
              <a:t>Black-box </a:t>
            </a:r>
            <a:r>
              <a:rPr lang="en-CA" sz="2000" dirty="0">
                <a:solidFill>
                  <a:srgbClr val="000000"/>
                </a:solidFill>
              </a:rPr>
              <a:t>frameworks are harder </a:t>
            </a:r>
            <a:br>
              <a:rPr lang="en-CA" sz="2000" dirty="0">
                <a:solidFill>
                  <a:srgbClr val="000000"/>
                </a:solidFill>
              </a:rPr>
            </a:br>
            <a:r>
              <a:rPr lang="en-CA" sz="2000" dirty="0">
                <a:solidFill>
                  <a:srgbClr val="000000"/>
                </a:solidFill>
              </a:rPr>
              <a:t>to develop, but easier to </a:t>
            </a:r>
            <a:r>
              <a:rPr lang="en-CA" sz="2000" dirty="0" smtClean="0">
                <a:solidFill>
                  <a:srgbClr val="000000"/>
                </a:solidFill>
              </a:rPr>
              <a:t>use</a:t>
            </a:r>
            <a:endParaRPr lang="en-CA" sz="2000" dirty="0">
              <a:solidFill>
                <a:srgbClr val="000000"/>
              </a:solidFill>
            </a:endParaRPr>
          </a:p>
          <a:p>
            <a:pPr marL="228600" lvl="1" indent="-228600" eaLnBrk="1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endParaRPr lang="en-CA" sz="2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03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 bwMode="auto">
          <a:xfrm>
            <a:off x="21772" y="6379453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4800" y="593334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CA" sz="3200" dirty="0" smtClean="0"/>
              <a:t>White-box Framework: Android </a:t>
            </a:r>
            <a:r>
              <a:rPr lang="en-CA" sz="3200" dirty="0" err="1" smtClean="0"/>
              <a:t>AsyncTask</a:t>
            </a:r>
            <a:endParaRPr lang="en-CA" sz="3200" dirty="0" smtClean="0"/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0" y="1046386"/>
            <a:ext cx="3431569" cy="5128386"/>
          </a:xfrm>
        </p:spPr>
        <p:txBody>
          <a:bodyPr>
            <a:noAutofit/>
          </a:bodyPr>
          <a:lstStyle/>
          <a:p>
            <a:pPr marL="228600" lvl="1" indent="-22860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kern="1200" dirty="0" smtClean="0"/>
              <a:t>Android’s </a:t>
            </a:r>
            <a:r>
              <a:rPr lang="en-US" sz="2000" kern="1200" dirty="0" err="1" smtClean="0"/>
              <a:t>AsyncTask</a:t>
            </a:r>
            <a:r>
              <a:rPr lang="en-US" sz="2000" kern="1200" dirty="0" smtClean="0"/>
              <a:t> provides a simple white-box framework to create long-running operations that need to communicate </a:t>
            </a:r>
            <a:r>
              <a:rPr lang="en-US" sz="2000" kern="1200" dirty="0"/>
              <a:t>with the </a:t>
            </a:r>
            <a:r>
              <a:rPr lang="en-US" sz="2000" kern="1200" dirty="0" smtClean="0"/>
              <a:t>UI thread</a:t>
            </a:r>
            <a:endParaRPr lang="en-US" sz="2000" kern="1200" dirty="0"/>
          </a:p>
        </p:txBody>
      </p:sp>
      <p:sp>
        <p:nvSpPr>
          <p:cNvPr id="7177" name="Rectangle 7176"/>
          <p:cNvSpPr/>
          <p:nvPr/>
        </p:nvSpPr>
        <p:spPr>
          <a:xfrm>
            <a:off x="-1" y="6417357"/>
            <a:ext cx="9135036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4"/>
              </a:rPr>
              <a:t>developer.android.com/reference/android/</a:t>
            </a:r>
            <a:r>
              <a:rPr lang="en-US" sz="2000" dirty="0" err="1" smtClean="0">
                <a:hlinkClick r:id="rId4"/>
              </a:rPr>
              <a:t>os</a:t>
            </a:r>
            <a:r>
              <a:rPr lang="en-US" sz="2000" dirty="0" smtClean="0">
                <a:hlinkClick r:id="rId4"/>
              </a:rPr>
              <a:t>/AsyncTask.html</a:t>
            </a:r>
            <a:r>
              <a:rPr lang="en-US" sz="2000" dirty="0" smtClean="0"/>
              <a:t> has </a:t>
            </a:r>
            <a:r>
              <a:rPr lang="en-US" sz="2000" dirty="0" err="1" smtClean="0"/>
              <a:t>AsyncTask</a:t>
            </a:r>
            <a:r>
              <a:rPr lang="en-US" sz="2000" dirty="0" smtClean="0"/>
              <a:t> </a:t>
            </a:r>
            <a:r>
              <a:rPr lang="en-US" sz="2000" dirty="0"/>
              <a:t>info 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468689" y="3702285"/>
            <a:ext cx="1739900" cy="2219325"/>
            <a:chOff x="4377427" y="3589125"/>
            <a:chExt cx="1739900" cy="2219325"/>
          </a:xfrm>
        </p:grpSpPr>
        <p:graphicFrame>
          <p:nvGraphicFramePr>
            <p:cNvPr id="142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6970380"/>
                </p:ext>
              </p:extLst>
            </p:nvPr>
          </p:nvGraphicFramePr>
          <p:xfrm>
            <a:off x="4377427" y="3589125"/>
            <a:ext cx="1739900" cy="2219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581" name="Visio" r:id="rId5" imgW="2777831" imgH="3692304" progId="Visio.Drawing.11">
                    <p:embed/>
                  </p:oleObj>
                </mc:Choice>
                <mc:Fallback>
                  <p:oleObj name="Visio" r:id="rId5" imgW="2777831" imgH="369230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77427" y="3589125"/>
                          <a:ext cx="1739900" cy="2219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" name="Flowchart: Connector 142"/>
            <p:cNvSpPr>
              <a:spLocks noChangeAspect="1"/>
            </p:cNvSpPr>
            <p:nvPr/>
          </p:nvSpPr>
          <p:spPr bwMode="auto">
            <a:xfrm>
              <a:off x="4829577" y="3815176"/>
              <a:ext cx="349235" cy="337649"/>
            </a:xfrm>
            <a:prstGeom prst="flowChartConnector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Arial" charset="0"/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 bwMode="auto">
          <a:xfrm>
            <a:off x="6817750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5" name="Straight Connector 144"/>
          <p:cNvCxnSpPr/>
          <p:nvPr/>
        </p:nvCxnSpPr>
        <p:spPr bwMode="auto">
          <a:xfrm>
            <a:off x="5437185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6" name="Straight Connector 145"/>
          <p:cNvCxnSpPr/>
          <p:nvPr/>
        </p:nvCxnSpPr>
        <p:spPr bwMode="auto">
          <a:xfrm>
            <a:off x="3594098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/>
          <p:cNvCxnSpPr/>
          <p:nvPr/>
        </p:nvCxnSpPr>
        <p:spPr bwMode="auto">
          <a:xfrm>
            <a:off x="8808218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8" name="TextBox 147"/>
          <p:cNvSpPr txBox="1"/>
          <p:nvPr/>
        </p:nvSpPr>
        <p:spPr>
          <a:xfrm>
            <a:off x="3315420" y="1249310"/>
            <a:ext cx="1518004" cy="5909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Arial" pitchFamily="34" charset="0"/>
                <a:cs typeface="Arial" pitchFamily="34" charset="0"/>
              </a:rPr>
              <a:t>: UI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r>
              <a:rPr lang="en-US" u="sng" dirty="0" smtClean="0">
                <a:latin typeface="Arial" pitchFamily="34" charset="0"/>
                <a:cs typeface="Arial" pitchFamily="34" charset="0"/>
              </a:rPr>
              <a:t>Thread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4912594" y="1249310"/>
            <a:ext cx="1338828" cy="590931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latin typeface="Arial" pitchFamily="34" charset="0"/>
                <a:cs typeface="Arial" pitchFamily="34" charset="0"/>
              </a:rPr>
              <a:t>: My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r>
              <a:rPr lang="en-US" u="sng" dirty="0" err="1" smtClean="0">
                <a:latin typeface="Arial" pitchFamily="34" charset="0"/>
                <a:cs typeface="Arial" pitchFamily="34" charset="0"/>
              </a:rPr>
              <a:t>AsyncTask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7763257" y="1249310"/>
            <a:ext cx="1305621" cy="5909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latin typeface="Arial" pitchFamily="34" charset="0"/>
                <a:cs typeface="Arial" pitchFamily="34" charset="0"/>
              </a:rPr>
              <a:t>: Worker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r>
              <a:rPr lang="en-US" u="sng" dirty="0" smtClean="0">
                <a:latin typeface="Arial" pitchFamily="34" charset="0"/>
                <a:cs typeface="Arial" pitchFamily="34" charset="0"/>
              </a:rPr>
              <a:t>Runnable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1" name="Group 150"/>
          <p:cNvGrpSpPr/>
          <p:nvPr/>
        </p:nvGrpSpPr>
        <p:grpSpPr>
          <a:xfrm>
            <a:off x="4477266" y="1437850"/>
            <a:ext cx="300243" cy="312737"/>
            <a:chOff x="8327572" y="4328206"/>
            <a:chExt cx="300243" cy="312737"/>
          </a:xfrm>
        </p:grpSpPr>
        <p:grpSp>
          <p:nvGrpSpPr>
            <p:cNvPr id="152" name="Group 15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5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7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8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8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8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153" name="Straight Arrow Connector 15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58" name="Line Callout 1 157"/>
          <p:cNvSpPr/>
          <p:nvPr/>
        </p:nvSpPr>
        <p:spPr bwMode="auto">
          <a:xfrm>
            <a:off x="7022390" y="2528041"/>
            <a:ext cx="1572393" cy="646331"/>
          </a:xfrm>
          <a:prstGeom prst="borderCallout1">
            <a:avLst>
              <a:gd name="adj1" fmla="val 102480"/>
              <a:gd name="adj2" fmla="val 84714"/>
              <a:gd name="adj3" fmla="val 184784"/>
              <a:gd name="adj4" fmla="val 5341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Perform long-running task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6331956" y="1249310"/>
            <a:ext cx="1355007" cy="5909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Arial" pitchFamily="34" charset="0"/>
                <a:cs typeface="Arial" pitchFamily="34" charset="0"/>
              </a:rPr>
              <a:t>: Default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r>
              <a:rPr lang="en-US" u="sng" dirty="0" smtClean="0">
                <a:latin typeface="Arial" pitchFamily="34" charset="0"/>
                <a:cs typeface="Arial" pitchFamily="34" charset="0"/>
              </a:rPr>
              <a:t>Executor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7292285" y="1378827"/>
            <a:ext cx="300243" cy="312737"/>
            <a:chOff x="8327572" y="4328206"/>
            <a:chExt cx="300243" cy="312737"/>
          </a:xfrm>
        </p:grpSpPr>
        <p:grpSp>
          <p:nvGrpSpPr>
            <p:cNvPr id="161" name="Group 16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6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7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8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8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8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162" name="Straight Arrow Connector 16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67" name="Line Callout 1 166"/>
          <p:cNvSpPr/>
          <p:nvPr/>
        </p:nvSpPr>
        <p:spPr bwMode="auto">
          <a:xfrm>
            <a:off x="5712260" y="5417670"/>
            <a:ext cx="1470959" cy="646331"/>
          </a:xfrm>
          <a:prstGeom prst="borderCallout1">
            <a:avLst>
              <a:gd name="adj1" fmla="val -459"/>
              <a:gd name="adj2" fmla="val 46576"/>
              <a:gd name="adj3" fmla="val -207581"/>
              <a:gd name="adj4" fmla="val -19097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Initialization actions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8" name="Line Callout 1 167"/>
          <p:cNvSpPr/>
          <p:nvPr/>
        </p:nvSpPr>
        <p:spPr bwMode="auto">
          <a:xfrm>
            <a:off x="4224712" y="1976250"/>
            <a:ext cx="2026710" cy="369332"/>
          </a:xfrm>
          <a:prstGeom prst="borderCallout1">
            <a:avLst>
              <a:gd name="adj1" fmla="val 107582"/>
              <a:gd name="adj2" fmla="val 40261"/>
              <a:gd name="adj3" fmla="val 228016"/>
              <a:gd name="adj4" fmla="val 1716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763" lvl="1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Template method</a:t>
            </a:r>
            <a:endParaRPr lang="en-US" i="1" dirty="0"/>
          </a:p>
        </p:txBody>
      </p:sp>
      <p:sp>
        <p:nvSpPr>
          <p:cNvPr id="169" name="Rectangle 168"/>
          <p:cNvSpPr/>
          <p:nvPr/>
        </p:nvSpPr>
        <p:spPr>
          <a:xfrm>
            <a:off x="3634347" y="2769530"/>
            <a:ext cx="99257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618233" y="3924676"/>
            <a:ext cx="163378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onPreExecute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6925409" y="3751824"/>
            <a:ext cx="185223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doInBackground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3618233" y="4694613"/>
            <a:ext cx="173637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onPostExecute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3" name="Straight Arrow Connector 172"/>
          <p:cNvCxnSpPr/>
          <p:nvPr/>
        </p:nvCxnSpPr>
        <p:spPr bwMode="auto">
          <a:xfrm flipH="1">
            <a:off x="6908672" y="4806663"/>
            <a:ext cx="194966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arrow" w="med" len="med"/>
          </a:ln>
          <a:effectLst/>
        </p:spPr>
      </p:cxnSp>
      <p:sp>
        <p:nvSpPr>
          <p:cNvPr id="174" name="Rectangle 173"/>
          <p:cNvSpPr/>
          <p:nvPr/>
        </p:nvSpPr>
        <p:spPr>
          <a:xfrm>
            <a:off x="5455161" y="2993650"/>
            <a:ext cx="99257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5" name="Straight Arrow Connector 174"/>
          <p:cNvCxnSpPr/>
          <p:nvPr/>
        </p:nvCxnSpPr>
        <p:spPr bwMode="auto">
          <a:xfrm>
            <a:off x="3567433" y="3095781"/>
            <a:ext cx="1749991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76" name="Straight Arrow Connector 175"/>
          <p:cNvCxnSpPr/>
          <p:nvPr/>
        </p:nvCxnSpPr>
        <p:spPr bwMode="auto">
          <a:xfrm>
            <a:off x="6769995" y="4085488"/>
            <a:ext cx="1962023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77" name="Straight Arrow Connector 176"/>
          <p:cNvCxnSpPr/>
          <p:nvPr/>
        </p:nvCxnSpPr>
        <p:spPr bwMode="auto">
          <a:xfrm>
            <a:off x="5455161" y="3335282"/>
            <a:ext cx="1284562" cy="99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78" name="Rectangle 177"/>
          <p:cNvSpPr/>
          <p:nvPr/>
        </p:nvSpPr>
        <p:spPr bwMode="auto">
          <a:xfrm>
            <a:off x="3508933" y="2923413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9" name="Rectangle 178"/>
          <p:cNvSpPr/>
          <p:nvPr/>
        </p:nvSpPr>
        <p:spPr bwMode="auto">
          <a:xfrm>
            <a:off x="5352020" y="2994647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0" name="Rectangle 179"/>
          <p:cNvSpPr/>
          <p:nvPr/>
        </p:nvSpPr>
        <p:spPr bwMode="auto">
          <a:xfrm>
            <a:off x="5352020" y="3877831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1" name="Rectangle 180"/>
          <p:cNvSpPr/>
          <p:nvPr/>
        </p:nvSpPr>
        <p:spPr bwMode="auto">
          <a:xfrm>
            <a:off x="5352020" y="4632673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2" name="Rectangle 181"/>
          <p:cNvSpPr/>
          <p:nvPr/>
        </p:nvSpPr>
        <p:spPr bwMode="auto">
          <a:xfrm>
            <a:off x="8732018" y="4021799"/>
            <a:ext cx="170330" cy="88470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3" name="Rectangle 182"/>
          <p:cNvSpPr/>
          <p:nvPr/>
        </p:nvSpPr>
        <p:spPr bwMode="auto">
          <a:xfrm>
            <a:off x="5192499" y="3116361"/>
            <a:ext cx="135085" cy="7072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" name="Rectangle 183"/>
          <p:cNvSpPr/>
          <p:nvPr/>
        </p:nvSpPr>
        <p:spPr bwMode="auto">
          <a:xfrm>
            <a:off x="5545455" y="3355635"/>
            <a:ext cx="1186097" cy="7072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5" name="Straight Arrow Connector 184"/>
          <p:cNvCxnSpPr/>
          <p:nvPr/>
        </p:nvCxnSpPr>
        <p:spPr bwMode="auto">
          <a:xfrm>
            <a:off x="3685147" y="3717041"/>
            <a:ext cx="313569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186" name="Straight Arrow Connector 185"/>
          <p:cNvCxnSpPr/>
          <p:nvPr/>
        </p:nvCxnSpPr>
        <p:spPr bwMode="auto">
          <a:xfrm>
            <a:off x="3679193" y="4528044"/>
            <a:ext cx="314284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87" name="Rectangle 186"/>
          <p:cNvSpPr/>
          <p:nvPr/>
        </p:nvSpPr>
        <p:spPr bwMode="auto">
          <a:xfrm>
            <a:off x="6747632" y="3215432"/>
            <a:ext cx="170330" cy="17731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8" name="Line Callout 1 187"/>
          <p:cNvSpPr/>
          <p:nvPr/>
        </p:nvSpPr>
        <p:spPr bwMode="auto">
          <a:xfrm>
            <a:off x="3575256" y="5519015"/>
            <a:ext cx="1472589" cy="646331"/>
          </a:xfrm>
          <a:prstGeom prst="borderCallout1">
            <a:avLst>
              <a:gd name="adj1" fmla="val -298"/>
              <a:gd name="adj2" fmla="val 89845"/>
              <a:gd name="adj3" fmla="val -80830"/>
              <a:gd name="adj4" fmla="val 12013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Display results in UI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9" name="Straight Arrow Connector 188"/>
          <p:cNvCxnSpPr/>
          <p:nvPr/>
        </p:nvCxnSpPr>
        <p:spPr bwMode="auto">
          <a:xfrm flipH="1">
            <a:off x="3603867" y="3922640"/>
            <a:ext cx="174191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90" name="Rectangle 189"/>
          <p:cNvSpPr/>
          <p:nvPr/>
        </p:nvSpPr>
        <p:spPr bwMode="auto">
          <a:xfrm>
            <a:off x="3508933" y="3628607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1" name="Straight Arrow Connector 190"/>
          <p:cNvCxnSpPr/>
          <p:nvPr/>
        </p:nvCxnSpPr>
        <p:spPr bwMode="auto">
          <a:xfrm flipH="1">
            <a:off x="3602913" y="4705653"/>
            <a:ext cx="174191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192" name="Rectangle 191"/>
          <p:cNvSpPr/>
          <p:nvPr/>
        </p:nvSpPr>
        <p:spPr bwMode="auto">
          <a:xfrm>
            <a:off x="3508933" y="4431249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27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177" grpId="0" animBg="1"/>
      <p:bldP spid="158" grpId="0" animBg="1"/>
      <p:bldP spid="167" grpId="0" animBg="1"/>
      <p:bldP spid="168" grpId="0" animBg="1"/>
      <p:bldP spid="18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21772" y="627527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842543" y="2512417"/>
            <a:ext cx="2753474" cy="400110"/>
          </a:xfrm>
          <a:prstGeom prst="rect">
            <a:avLst/>
          </a:prstGeom>
          <a:solidFill>
            <a:srgbClr val="3366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AsyncTask</a:t>
            </a:r>
            <a:endParaRPr kumimoji="0" lang="en-US" sz="20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3842543" y="2907591"/>
            <a:ext cx="2753474" cy="1631216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smtClean="0">
                <a:latin typeface="Arial" charset="0"/>
              </a:rPr>
              <a:t>e</a:t>
            </a: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xecute</a:t>
            </a:r>
            <a:b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onPreExecute</a:t>
            </a: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20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doInBackgroun</a:t>
            </a:r>
            <a:r>
              <a:rPr lang="en-US" sz="2000" i="1" dirty="0" err="1" smtClean="0">
                <a:latin typeface="Arial" charset="0"/>
              </a:rPr>
              <a:t>d</a:t>
            </a:r>
            <a:r>
              <a:rPr lang="en-US" sz="2000" dirty="0" smtClean="0">
                <a:latin typeface="Arial" charset="0"/>
              </a:rPr>
              <a:t/>
            </a:r>
            <a:br>
              <a:rPr lang="en-US" sz="2000" dirty="0" smtClean="0">
                <a:latin typeface="Arial" charset="0"/>
              </a:rPr>
            </a:br>
            <a:r>
              <a:rPr lang="en-US" sz="2000" i="1" dirty="0" err="1" smtClean="0">
                <a:latin typeface="Arial" charset="0"/>
              </a:rPr>
              <a:t>onProgressUpdate</a:t>
            </a:r>
            <a:r>
              <a:rPr lang="en-US" sz="2000" dirty="0">
                <a:latin typeface="Arial" charset="0"/>
              </a:rPr>
              <a:t/>
            </a:r>
            <a:br>
              <a:rPr lang="en-US" sz="2000" dirty="0">
                <a:latin typeface="Arial" charset="0"/>
              </a:rPr>
            </a:br>
            <a:r>
              <a:rPr lang="en-US" sz="2000" i="1" dirty="0" err="1" smtClean="0">
                <a:latin typeface="Arial" charset="0"/>
              </a:rPr>
              <a:t>onPostExecute</a:t>
            </a:r>
            <a:endParaRPr lang="en-US" sz="2000" i="1" dirty="0" smtClean="0"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924525" y="2443762"/>
            <a:ext cx="2798134" cy="3416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Params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Progress</a:t>
            </a:r>
            <a:r>
              <a:rPr lang="en-US" dirty="0">
                <a:latin typeface="Arial" pitchFamily="34" charset="0"/>
                <a:cs typeface="Arial" pitchFamily="34" charset="0"/>
              </a:rPr>
              <a:t>,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Result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Line Callout 1 46"/>
          <p:cNvSpPr/>
          <p:nvPr/>
        </p:nvSpPr>
        <p:spPr bwMode="auto">
          <a:xfrm>
            <a:off x="3832263" y="1180530"/>
            <a:ext cx="5106256" cy="923330"/>
          </a:xfrm>
          <a:prstGeom prst="borderCallout1">
            <a:avLst>
              <a:gd name="adj1" fmla="val 102728"/>
              <a:gd name="adj2" fmla="val 88838"/>
              <a:gd name="adj3" fmla="val 139598"/>
              <a:gd name="adj4" fmla="val 7950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763" lvl="1">
              <a:lnSpc>
                <a:spcPct val="100000"/>
              </a:lnSpc>
              <a:spcBef>
                <a:spcPts val="0"/>
              </a:spcBef>
            </a:pPr>
            <a:r>
              <a:rPr lang="en-US" i="1" dirty="0" err="1"/>
              <a:t>Params</a:t>
            </a:r>
            <a:r>
              <a:rPr lang="en-US" i="1" dirty="0"/>
              <a:t> – Types used in background work</a:t>
            </a:r>
          </a:p>
          <a:p>
            <a:pPr marL="4763" lvl="1">
              <a:lnSpc>
                <a:spcPct val="100000"/>
              </a:lnSpc>
              <a:spcBef>
                <a:spcPts val="0"/>
              </a:spcBef>
            </a:pPr>
            <a:r>
              <a:rPr lang="en-US" i="1" dirty="0"/>
              <a:t>Progress – Types used when indicating progress</a:t>
            </a:r>
          </a:p>
          <a:p>
            <a:pPr marL="4763" lvl="1">
              <a:lnSpc>
                <a:spcPct val="100000"/>
              </a:lnSpc>
              <a:spcBef>
                <a:spcPts val="0"/>
              </a:spcBef>
            </a:pPr>
            <a:r>
              <a:rPr lang="en-US" i="1" dirty="0"/>
              <a:t>Result – Types of result</a:t>
            </a:r>
          </a:p>
        </p:txBody>
      </p:sp>
      <p:sp>
        <p:nvSpPr>
          <p:cNvPr id="49" name="Rectangle 48"/>
          <p:cNvSpPr/>
          <p:nvPr/>
        </p:nvSpPr>
        <p:spPr bwMode="auto">
          <a:xfrm>
            <a:off x="3861381" y="5315546"/>
            <a:ext cx="2753474" cy="400110"/>
          </a:xfrm>
          <a:prstGeom prst="rect">
            <a:avLst/>
          </a:prstGeom>
          <a:solidFill>
            <a:srgbClr val="FFFFCC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 err="1" smtClean="0">
                <a:latin typeface="Arial" charset="0"/>
              </a:rPr>
              <a:t>Download</a:t>
            </a:r>
            <a:r>
              <a:rPr kumimoji="0" lang="en-US" sz="2000" b="0" u="none" strike="noStrike" cap="none" normalizeH="0" baseline="0" dirty="0" err="1" smtClean="0">
                <a:ln>
                  <a:noFill/>
                </a:ln>
                <a:effectLst/>
                <a:latin typeface="Arial" charset="0"/>
              </a:rPr>
              <a:t>AsyncTask</a:t>
            </a:r>
            <a:endParaRPr kumimoji="0" lang="en-US" sz="2000" b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V="1">
            <a:off x="5219280" y="4551456"/>
            <a:ext cx="0" cy="753816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Isosceles Triangle 7"/>
          <p:cNvSpPr/>
          <p:nvPr/>
        </p:nvSpPr>
        <p:spPr bwMode="auto">
          <a:xfrm>
            <a:off x="4998386" y="4664469"/>
            <a:ext cx="441788" cy="410967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3863091" y="5711257"/>
            <a:ext cx="2753474" cy="1015663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onPreExecute</a:t>
            </a:r>
            <a: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sz="20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20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doInBackgroun</a:t>
            </a:r>
            <a:r>
              <a:rPr lang="en-US" sz="2000" dirty="0" err="1" smtClean="0">
                <a:latin typeface="Arial" charset="0"/>
              </a:rPr>
              <a:t>d</a:t>
            </a:r>
            <a:r>
              <a:rPr lang="en-US" sz="2000" dirty="0" smtClean="0">
                <a:latin typeface="Arial" charset="0"/>
              </a:rPr>
              <a:t/>
            </a:r>
            <a:br>
              <a:rPr lang="en-US" sz="2000" dirty="0" smtClean="0">
                <a:latin typeface="Arial" charset="0"/>
              </a:rPr>
            </a:br>
            <a:r>
              <a:rPr lang="en-US" sz="2000" dirty="0" err="1" smtClean="0">
                <a:latin typeface="Arial" charset="0"/>
              </a:rPr>
              <a:t>onPostExecute</a:t>
            </a:r>
            <a:endParaRPr lang="en-US" sz="2000" dirty="0" smtClean="0">
              <a:latin typeface="Arial" charset="0"/>
            </a:endParaRPr>
          </a:p>
        </p:txBody>
      </p:sp>
      <p:sp>
        <p:nvSpPr>
          <p:cNvPr id="65" name="Content Placeholder 2"/>
          <p:cNvSpPr txBox="1">
            <a:spLocks/>
          </p:cNvSpPr>
          <p:nvPr/>
        </p:nvSpPr>
        <p:spPr bwMode="auto">
          <a:xfrm>
            <a:off x="0" y="1046386"/>
            <a:ext cx="3431569" cy="5128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Android’s </a:t>
            </a:r>
            <a:r>
              <a:rPr lang="en-US" sz="2000" kern="1200" dirty="0" err="1" smtClean="0">
                <a:solidFill>
                  <a:schemeClr val="bg1">
                    <a:lumMod val="75000"/>
                  </a:schemeClr>
                </a:solidFill>
              </a:rPr>
              <a:t>AsyncTask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 provides a simple white-box framework to create long-running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operations</a:t>
            </a:r>
            <a:r>
              <a:rPr lang="en-US" sz="2000" dirty="0"/>
              <a:t>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that need to communicate with the UI thread</a:t>
            </a:r>
          </a:p>
          <a:p>
            <a:pPr marL="228600" lvl="1" indent="-228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Must be </a:t>
            </a:r>
            <a:r>
              <a:rPr lang="en-US" sz="2000" dirty="0" err="1" smtClean="0"/>
              <a:t>subclassed</a:t>
            </a:r>
            <a:r>
              <a:rPr lang="en-US" sz="2000" dirty="0" smtClean="0"/>
              <a:t> </a:t>
            </a:r>
          </a:p>
        </p:txBody>
      </p:sp>
      <p:sp>
        <p:nvSpPr>
          <p:cNvPr id="67" name="Rectangle 2"/>
          <p:cNvSpPr txBox="1">
            <a:spLocks noChangeArrowheads="1"/>
          </p:cNvSpPr>
          <p:nvPr/>
        </p:nvSpPr>
        <p:spPr bwMode="auto">
          <a:xfrm>
            <a:off x="304800" y="593334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CA" sz="3200" dirty="0" smtClean="0"/>
              <a:t>White-box Framework: Android </a:t>
            </a:r>
            <a:r>
              <a:rPr lang="en-CA" sz="3200" dirty="0" err="1" smtClean="0"/>
              <a:t>AsyncTask</a:t>
            </a:r>
            <a:endParaRPr lang="en-CA" sz="3200" dirty="0" smtClean="0"/>
          </a:p>
        </p:txBody>
      </p:sp>
      <p:sp>
        <p:nvSpPr>
          <p:cNvPr id="68" name="Line Callout 1 67"/>
          <p:cNvSpPr/>
          <p:nvPr/>
        </p:nvSpPr>
        <p:spPr bwMode="auto">
          <a:xfrm>
            <a:off x="7127510" y="4102549"/>
            <a:ext cx="1693761" cy="369332"/>
          </a:xfrm>
          <a:prstGeom prst="borderCallout1">
            <a:avLst>
              <a:gd name="adj1" fmla="val 51755"/>
              <a:gd name="adj2" fmla="val -1139"/>
              <a:gd name="adj3" fmla="val -69390"/>
              <a:gd name="adj4" fmla="val -5989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763" lvl="1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Hook methods</a:t>
            </a:r>
            <a:endParaRPr lang="en-US" i="1" dirty="0"/>
          </a:p>
        </p:txBody>
      </p:sp>
      <p:sp>
        <p:nvSpPr>
          <p:cNvPr id="69" name="Line Callout 1 68"/>
          <p:cNvSpPr/>
          <p:nvPr/>
        </p:nvSpPr>
        <p:spPr bwMode="auto">
          <a:xfrm>
            <a:off x="972522" y="4169475"/>
            <a:ext cx="2026710" cy="369332"/>
          </a:xfrm>
          <a:prstGeom prst="borderCallout1">
            <a:avLst>
              <a:gd name="adj1" fmla="val 782"/>
              <a:gd name="adj2" fmla="val 92014"/>
              <a:gd name="adj3" fmla="val -283816"/>
              <a:gd name="adj4" fmla="val 14413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763" lvl="1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Template method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6369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7" grpId="0" animBg="1"/>
      <p:bldP spid="68" grpId="0" animBg="1"/>
      <p:bldP spid="6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4715" y="1184405"/>
            <a:ext cx="5969285" cy="5221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class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DownloadAsyncTask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       extends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AsyncTask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&lt;String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Integer, Bitmap&gt;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{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225425">
              <a:lnSpc>
                <a:spcPct val="100000"/>
              </a:lnSpc>
              <a:spcBef>
                <a:spcPts val="400"/>
              </a:spcBef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protected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void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onPreExecute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()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{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dialog.display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();</a:t>
            </a:r>
          </a:p>
          <a:p>
            <a:pPr marL="225425">
              <a:lnSpc>
                <a:spcPct val="100000"/>
              </a:lnSpc>
              <a:spcBef>
                <a:spcPts val="400"/>
              </a:spcBef>
              <a:spcAft>
                <a:spcPts val="1800"/>
              </a:spcAft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}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225425">
              <a:lnSpc>
                <a:spcPct val="100000"/>
              </a:lnSpc>
              <a:spcBef>
                <a:spcPts val="400"/>
              </a:spcBef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protected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Bitmap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doInBackground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(String...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url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) {</a:t>
            </a:r>
          </a:p>
          <a:p>
            <a:pPr marL="225425">
              <a:lnSpc>
                <a:spcPct val="100000"/>
              </a:lnSpc>
              <a:spcBef>
                <a:spcPts val="400"/>
              </a:spcBef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 return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downloadImage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url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[0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]);</a:t>
            </a:r>
          </a:p>
          <a:p>
            <a:pPr marL="225425">
              <a:lnSpc>
                <a:spcPct val="100000"/>
              </a:lnSpc>
              <a:spcBef>
                <a:spcPts val="400"/>
              </a:spcBef>
              <a:spcAft>
                <a:spcPts val="1800"/>
              </a:spcAft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}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225425">
              <a:lnSpc>
                <a:spcPct val="100000"/>
              </a:lnSpc>
              <a:spcBef>
                <a:spcPts val="400"/>
              </a:spcBef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protected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void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onPostExecute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(Bitmap bitmap) {</a:t>
            </a:r>
          </a:p>
          <a:p>
            <a:pPr marL="225425">
              <a:lnSpc>
                <a:spcPct val="100000"/>
              </a:lnSpc>
              <a:spcBef>
                <a:spcPts val="400"/>
              </a:spcBef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performPostDownloadOperations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(bitmap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);</a:t>
            </a:r>
          </a:p>
          <a:p>
            <a:pPr marL="225425">
              <a:lnSpc>
                <a:spcPct val="100000"/>
              </a:lnSpc>
              <a:spcBef>
                <a:spcPts val="400"/>
              </a:spcBef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dialog.dismiss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();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225425">
              <a:lnSpc>
                <a:spcPct val="100000"/>
              </a:lnSpc>
              <a:spcBef>
                <a:spcPts val="400"/>
              </a:spcBef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}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4676631" y="4099856"/>
            <a:ext cx="4621479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6699"/>
                </a:solidFill>
              </a:rPr>
              <a:t>D</a:t>
            </a:r>
            <a:r>
              <a:rPr lang="en-US" b="1" dirty="0" smtClean="0">
                <a:solidFill>
                  <a:srgbClr val="336699"/>
                </a:solidFill>
              </a:rPr>
              <a:t>ownload in </a:t>
            </a:r>
            <a:r>
              <a:rPr lang="en-US" b="1" dirty="0">
                <a:solidFill>
                  <a:srgbClr val="336699"/>
                </a:solidFill>
              </a:rPr>
              <a:t>background </a:t>
            </a:r>
            <a:r>
              <a:rPr lang="en-US" b="1" dirty="0" smtClean="0">
                <a:solidFill>
                  <a:srgbClr val="336699"/>
                </a:solidFill>
              </a:rPr>
              <a:t>thread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 rot="5400000" flipH="1" flipV="1">
            <a:off x="4230489" y="3895772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6336586" y="2394084"/>
            <a:ext cx="2953819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Perform on UI thread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7" name="Left Arrow 16"/>
          <p:cNvSpPr/>
          <p:nvPr/>
        </p:nvSpPr>
        <p:spPr bwMode="auto">
          <a:xfrm>
            <a:off x="5677391" y="2395054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32817" y="4664499"/>
            <a:ext cx="1805591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Perform on UI thread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20" name="Left Arrow 19"/>
          <p:cNvSpPr/>
          <p:nvPr/>
        </p:nvSpPr>
        <p:spPr bwMode="auto">
          <a:xfrm rot="10800000">
            <a:off x="2620161" y="4661852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0" y="1046386"/>
            <a:ext cx="3431569" cy="5128386"/>
          </a:xfrm>
        </p:spPr>
        <p:txBody>
          <a:bodyPr>
            <a:noAutofit/>
          </a:bodyPr>
          <a:lstStyle/>
          <a:p>
            <a:pPr marL="228600" lvl="1" indent="-22860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Android’s </a:t>
            </a:r>
            <a:r>
              <a:rPr lang="en-US" sz="2000" kern="1200" dirty="0" err="1" smtClean="0">
                <a:solidFill>
                  <a:schemeClr val="bg1">
                    <a:lumMod val="75000"/>
                  </a:schemeClr>
                </a:solidFill>
              </a:rPr>
              <a:t>AsyncTask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 provides a simple white-box framework to create long-running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operations</a:t>
            </a:r>
            <a:r>
              <a:rPr lang="en-US" sz="2000" dirty="0"/>
              <a:t>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that need to communicate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with the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UI thread</a:t>
            </a:r>
            <a:endParaRPr lang="en-US" sz="2000" kern="12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Must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be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subclassed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465138" lvl="1" indent="-228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smtClean="0"/>
              <a:t>Hook </a:t>
            </a:r>
            <a:r>
              <a:rPr lang="en-US" sz="2000" dirty="0"/>
              <a:t>methods can be </a:t>
            </a:r>
            <a:r>
              <a:rPr lang="en-US" sz="2000" dirty="0" smtClean="0"/>
              <a:t>overridden</a:t>
            </a:r>
            <a:endParaRPr lang="en-US" sz="2000" dirty="0"/>
          </a:p>
        </p:txBody>
      </p:sp>
      <p:sp>
        <p:nvSpPr>
          <p:cNvPr id="25" name="Rectangle 2"/>
          <p:cNvSpPr txBox="1">
            <a:spLocks noChangeArrowheads="1"/>
          </p:cNvSpPr>
          <p:nvPr/>
        </p:nvSpPr>
        <p:spPr bwMode="auto">
          <a:xfrm>
            <a:off x="304800" y="593334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CA" sz="3200" dirty="0" smtClean="0"/>
              <a:t>White-box Framework: Android </a:t>
            </a:r>
            <a:r>
              <a:rPr lang="en-CA" sz="3200" dirty="0" err="1" smtClean="0"/>
              <a:t>AsyncTask</a:t>
            </a:r>
            <a:endParaRPr lang="en-CA" sz="3200" dirty="0" smtClean="0"/>
          </a:p>
        </p:txBody>
      </p:sp>
    </p:spTree>
    <p:extLst>
      <p:ext uri="{BB962C8B-B14F-4D97-AF65-F5344CB8AC3E}">
        <p14:creationId xmlns:p14="http://schemas.microsoft.com/office/powerpoint/2010/main" val="361931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17" grpId="0" animBg="1"/>
      <p:bldP spid="18" grpId="0"/>
      <p:bldP spid="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046386"/>
            <a:ext cx="3431569" cy="5128386"/>
          </a:xfrm>
        </p:spPr>
        <p:txBody>
          <a:bodyPr>
            <a:noAutofit/>
          </a:bodyPr>
          <a:lstStyle/>
          <a:p>
            <a:pPr marL="228600" lvl="1" indent="-22860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Android’s </a:t>
            </a:r>
            <a:r>
              <a:rPr lang="en-US" sz="2000" kern="1200" dirty="0" err="1" smtClean="0">
                <a:solidFill>
                  <a:schemeClr val="bg1">
                    <a:lumMod val="75000"/>
                  </a:schemeClr>
                </a:solidFill>
              </a:rPr>
              <a:t>AsyncTask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 provides a simple white-box framework to create long-running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operations</a:t>
            </a:r>
            <a:r>
              <a:rPr lang="en-US" sz="2000" dirty="0"/>
              <a:t>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that need to communicate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with the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UI thread</a:t>
            </a:r>
            <a:endParaRPr lang="en-US" sz="2000" kern="12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Must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be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subclassed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marL="465138" lvl="1" indent="-228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Hook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methods can be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overridden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Instance must be created on </a:t>
            </a:r>
            <a:r>
              <a:rPr lang="en-US" sz="2000" dirty="0" smtClean="0">
                <a:solidFill>
                  <a:srgbClr val="000000"/>
                </a:solidFill>
              </a:rPr>
              <a:t>the UI thread &amp; can </a:t>
            </a:r>
            <a:r>
              <a:rPr lang="en-US" sz="2000" dirty="0">
                <a:solidFill>
                  <a:srgbClr val="000000"/>
                </a:solidFill>
              </a:rPr>
              <a:t>only be executed </a:t>
            </a:r>
            <a:r>
              <a:rPr lang="en-US" sz="2000" dirty="0" smtClean="0">
                <a:solidFill>
                  <a:srgbClr val="000000"/>
                </a:solidFill>
              </a:rPr>
              <a:t>once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78150" y="1811450"/>
            <a:ext cx="5352836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public class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ThreadedDownloadActivity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                 extends Activity {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…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225425"/>
            <a:r>
              <a:rPr lang="en-US" sz="2000" dirty="0" smtClean="0">
                <a:latin typeface="Arial" pitchFamily="34" charset="0"/>
                <a:cs typeface="Arial" pitchFamily="34" charset="0"/>
              </a:rPr>
              <a:t>public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void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runAsyncTask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(View view)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{</a:t>
            </a:r>
          </a:p>
          <a:p>
            <a:pPr marL="461963"/>
            <a:r>
              <a:rPr lang="en-US" sz="2000" dirty="0" smtClean="0">
                <a:latin typeface="Arial" pitchFamily="34" charset="0"/>
                <a:cs typeface="Arial" pitchFamily="34" charset="0"/>
              </a:rPr>
              <a:t>final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String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url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=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        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urlEditText.getText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().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toString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();</a:t>
            </a:r>
          </a:p>
          <a:p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461963"/>
            <a:r>
              <a:rPr lang="en-US" sz="2000" dirty="0" smtClean="0">
                <a:latin typeface="Arial" pitchFamily="34" charset="0"/>
                <a:cs typeface="Arial" pitchFamily="34" charset="0"/>
              </a:rPr>
              <a:t>new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DownloadAsyncTask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().execute(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url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);</a:t>
            </a:r>
          </a:p>
          <a:p>
            <a:pPr marL="225425"/>
            <a:r>
              <a:rPr lang="en-US" sz="2000" dirty="0" smtClean="0">
                <a:latin typeface="Arial" pitchFamily="34" charset="0"/>
                <a:cs typeface="Arial" pitchFamily="34" charset="0"/>
              </a:rPr>
              <a:t>}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…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}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527176" y="4515015"/>
            <a:ext cx="3033202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6699"/>
                </a:solidFill>
              </a:rPr>
              <a:t>UI thread calls template method to trigger image download in a new </a:t>
            </a:r>
            <a:r>
              <a:rPr lang="en-US" b="1" dirty="0" err="1" smtClean="0">
                <a:solidFill>
                  <a:srgbClr val="336699"/>
                </a:solidFill>
              </a:rPr>
              <a:t>AsyncTask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 rot="16200000" flipV="1">
            <a:off x="7568316" y="4435360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04800" y="593334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CA" sz="3200" dirty="0" smtClean="0"/>
              <a:t>White-box Framework: Android </a:t>
            </a:r>
            <a:r>
              <a:rPr lang="en-CA" sz="3200" dirty="0" err="1" smtClean="0"/>
              <a:t>AsyncTask</a:t>
            </a:r>
            <a:endParaRPr lang="en-CA" sz="3200" dirty="0" smtClean="0"/>
          </a:p>
        </p:txBody>
      </p:sp>
    </p:spTree>
    <p:extLst>
      <p:ext uri="{BB962C8B-B14F-4D97-AF65-F5344CB8AC3E}">
        <p14:creationId xmlns:p14="http://schemas.microsoft.com/office/powerpoint/2010/main" val="396197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/>
          <p:cNvCxnSpPr/>
          <p:nvPr/>
        </p:nvCxnSpPr>
        <p:spPr bwMode="auto">
          <a:xfrm flipH="1">
            <a:off x="3370777" y="3922640"/>
            <a:ext cx="174191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 flipH="1">
            <a:off x="3369823" y="4705653"/>
            <a:ext cx="174191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57" name="Straight Connector 56"/>
          <p:cNvCxnSpPr/>
          <p:nvPr/>
        </p:nvCxnSpPr>
        <p:spPr bwMode="auto">
          <a:xfrm>
            <a:off x="6746030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046386"/>
            <a:ext cx="3431569" cy="5128386"/>
          </a:xfrm>
        </p:spPr>
        <p:txBody>
          <a:bodyPr>
            <a:noAutofit/>
          </a:bodyPr>
          <a:lstStyle/>
          <a:p>
            <a:pPr marL="228600" lvl="1" indent="-22860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kern="1200" dirty="0" smtClean="0"/>
              <a:t>Android’s </a:t>
            </a:r>
            <a:r>
              <a:rPr lang="en-US" sz="2000" kern="1200" dirty="0" err="1" smtClean="0"/>
              <a:t>AsyncTask</a:t>
            </a:r>
            <a:r>
              <a:rPr lang="en-US" sz="2000" kern="1200" dirty="0" smtClean="0"/>
              <a:t> provides a simple black-box framework for controlling the # &amp; behavior of thread(s) running in background</a:t>
            </a:r>
            <a:endParaRPr lang="en-US" sz="2000" kern="1200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04800" y="593334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CA" sz="3200" dirty="0" smtClean="0"/>
              <a:t>Black-box Framework: Android </a:t>
            </a:r>
            <a:r>
              <a:rPr lang="en-CA" sz="3200" dirty="0" err="1" smtClean="0"/>
              <a:t>AsyncTask</a:t>
            </a:r>
            <a:endParaRPr lang="en-CA" sz="3200" dirty="0" smtClean="0"/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5213280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8739693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/>
          <p:cNvSpPr/>
          <p:nvPr/>
        </p:nvSpPr>
        <p:spPr>
          <a:xfrm>
            <a:off x="3517802" y="2769530"/>
            <a:ext cx="99257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446082" y="3919245"/>
            <a:ext cx="163378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onPreExecute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53689" y="3751824"/>
            <a:ext cx="185223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doInBackground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446082" y="4700759"/>
            <a:ext cx="173637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onPostExecute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 bwMode="auto">
          <a:xfrm flipH="1">
            <a:off x="6836952" y="4806663"/>
            <a:ext cx="194966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arrow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4853034" y="1391753"/>
            <a:ext cx="1338828" cy="590931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latin typeface="Arial" pitchFamily="34" charset="0"/>
                <a:cs typeface="Arial" pitchFamily="34" charset="0"/>
              </a:rPr>
              <a:t>: Download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r>
              <a:rPr lang="en-US" u="sng" dirty="0" err="1" smtClean="0">
                <a:latin typeface="Arial" pitchFamily="34" charset="0"/>
                <a:cs typeface="Arial" pitchFamily="34" charset="0"/>
              </a:rPr>
              <a:t>AsyncTask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09473" y="1391753"/>
            <a:ext cx="1399846" cy="5909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latin typeface="Arial" pitchFamily="34" charset="0"/>
                <a:cs typeface="Arial" pitchFamily="34" charset="0"/>
              </a:rPr>
              <a:t>: Worker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r>
              <a:rPr lang="en-US" u="sng" dirty="0" smtClean="0">
                <a:latin typeface="Arial" pitchFamily="34" charset="0"/>
                <a:cs typeface="Arial" pitchFamily="34" charset="0"/>
              </a:rPr>
              <a:t>Runnable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88962" y="1391753"/>
            <a:ext cx="1223412" cy="5909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latin typeface="Arial" pitchFamily="34" charset="0"/>
                <a:cs typeface="Arial" pitchFamily="34" charset="0"/>
              </a:rPr>
              <a:t>: Executor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276437" y="2993650"/>
            <a:ext cx="99257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472740" y="1687218"/>
            <a:ext cx="300243" cy="312737"/>
            <a:chOff x="8327572" y="4328206"/>
            <a:chExt cx="300243" cy="312737"/>
          </a:xfrm>
        </p:grpSpPr>
        <p:grpSp>
          <p:nvGrpSpPr>
            <p:cNvPr id="40" name="Group 39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4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88" name="Straight Connector 87"/>
          <p:cNvCxnSpPr/>
          <p:nvPr/>
        </p:nvCxnSpPr>
        <p:spPr bwMode="auto">
          <a:xfrm>
            <a:off x="3418421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237930" y="1391753"/>
            <a:ext cx="1518004" cy="590931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Arial" pitchFamily="34" charset="0"/>
                <a:cs typeface="Arial" pitchFamily="34" charset="0"/>
              </a:rPr>
              <a:t>: Download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r>
              <a:rPr lang="en-US" u="sng" dirty="0" smtClean="0">
                <a:latin typeface="Arial" pitchFamily="34" charset="0"/>
                <a:cs typeface="Arial" pitchFamily="34" charset="0"/>
              </a:rPr>
              <a:t>Activity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399776" y="1580293"/>
            <a:ext cx="300243" cy="312737"/>
            <a:chOff x="8327572" y="4328206"/>
            <a:chExt cx="300243" cy="312737"/>
          </a:xfrm>
        </p:grpSpPr>
        <p:grpSp>
          <p:nvGrpSpPr>
            <p:cNvPr id="33" name="Group 3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3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34" name="Straight Arrow Connector 3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92" name="Group 91"/>
          <p:cNvGrpSpPr/>
          <p:nvPr/>
        </p:nvGrpSpPr>
        <p:grpSpPr>
          <a:xfrm>
            <a:off x="549711" y="3603707"/>
            <a:ext cx="1670050" cy="2219325"/>
            <a:chOff x="1670299" y="3722688"/>
            <a:chExt cx="1670050" cy="2219325"/>
          </a:xfrm>
        </p:grpSpPr>
        <p:graphicFrame>
          <p:nvGraphicFramePr>
            <p:cNvPr id="93" name="Object 9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65399109"/>
                </p:ext>
              </p:extLst>
            </p:nvPr>
          </p:nvGraphicFramePr>
          <p:xfrm>
            <a:off x="1670299" y="3722688"/>
            <a:ext cx="1670050" cy="2219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15" name="Visio" r:id="rId6" imgW="2777831" imgH="3692304" progId="Visio.Drawing.11">
                    <p:embed/>
                  </p:oleObj>
                </mc:Choice>
                <mc:Fallback>
                  <p:oleObj name="Visio" r:id="rId6" imgW="2777831" imgH="3692304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70299" y="3722688"/>
                          <a:ext cx="1670050" cy="2219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4" name="Flowchart: Connector 93"/>
            <p:cNvSpPr>
              <a:spLocks noChangeAspect="1"/>
            </p:cNvSpPr>
            <p:nvPr/>
          </p:nvSpPr>
          <p:spPr bwMode="auto">
            <a:xfrm>
              <a:off x="2552259" y="5278557"/>
              <a:ext cx="349235" cy="337649"/>
            </a:xfrm>
            <a:prstGeom prst="flowChartConnector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endParaRPr lang="en-US" i="1">
                <a:solidFill>
                  <a:srgbClr val="000000"/>
                </a:solidFill>
                <a:latin typeface="Arial" charset="0"/>
              </a:endParaRPr>
            </a:p>
          </p:txBody>
        </p:sp>
      </p:grpSp>
      <p:sp>
        <p:nvSpPr>
          <p:cNvPr id="95" name="Rectangle 94"/>
          <p:cNvSpPr/>
          <p:nvPr/>
        </p:nvSpPr>
        <p:spPr bwMode="auto">
          <a:xfrm>
            <a:off x="21772" y="639102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-1" y="6417357"/>
            <a:ext cx="9135036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8"/>
              </a:rPr>
              <a:t>developer.android.com/reference/android/</a:t>
            </a:r>
            <a:r>
              <a:rPr lang="en-US" sz="2000" dirty="0" err="1" smtClean="0">
                <a:hlinkClick r:id="rId8"/>
              </a:rPr>
              <a:t>os</a:t>
            </a:r>
            <a:r>
              <a:rPr lang="en-US" sz="2000" dirty="0" smtClean="0">
                <a:hlinkClick r:id="rId8"/>
              </a:rPr>
              <a:t>/AsyncTask.html</a:t>
            </a:r>
            <a:r>
              <a:rPr lang="en-US" sz="2000" dirty="0" smtClean="0"/>
              <a:t> has </a:t>
            </a:r>
            <a:r>
              <a:rPr lang="en-US" sz="2000" dirty="0" err="1" smtClean="0"/>
              <a:t>AsyncTask</a:t>
            </a:r>
            <a:r>
              <a:rPr lang="en-US" sz="2000" dirty="0" smtClean="0"/>
              <a:t> </a:t>
            </a:r>
            <a:r>
              <a:rPr lang="en-US" sz="2000" dirty="0"/>
              <a:t>info </a:t>
            </a: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3418421" y="3095781"/>
            <a:ext cx="1700431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>
            <a:off x="6698275" y="4085488"/>
            <a:ext cx="1962023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>
            <a:off x="5213280" y="3335282"/>
            <a:ext cx="1454723" cy="99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0" name="Rectangle 49"/>
          <p:cNvSpPr/>
          <p:nvPr/>
        </p:nvSpPr>
        <p:spPr bwMode="auto">
          <a:xfrm>
            <a:off x="3333256" y="2905483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3333256" y="3690271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 bwMode="auto">
          <a:xfrm>
            <a:off x="3333256" y="4483953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8660298" y="4021799"/>
            <a:ext cx="170330" cy="88470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4965399" y="3116361"/>
            <a:ext cx="135085" cy="7072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5308582" y="3353459"/>
            <a:ext cx="1351008" cy="804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503586" y="3754091"/>
            <a:ext cx="3194736" cy="806813"/>
            <a:chOff x="5061104" y="3754091"/>
            <a:chExt cx="1637218" cy="806813"/>
          </a:xfrm>
        </p:grpSpPr>
        <p:cxnSp>
          <p:nvCxnSpPr>
            <p:cNvPr id="62" name="Straight Arrow Connector 61"/>
            <p:cNvCxnSpPr/>
            <p:nvPr/>
          </p:nvCxnSpPr>
          <p:spPr bwMode="auto">
            <a:xfrm>
              <a:off x="5070069" y="3754091"/>
              <a:ext cx="1628253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63" name="Straight Arrow Connector 62"/>
            <p:cNvCxnSpPr/>
            <p:nvPr/>
          </p:nvCxnSpPr>
          <p:spPr bwMode="auto">
            <a:xfrm>
              <a:off x="5061104" y="4560904"/>
              <a:ext cx="1628253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</p:grpSp>
      <p:sp>
        <p:nvSpPr>
          <p:cNvPr id="52" name="Rectangle 51"/>
          <p:cNvSpPr/>
          <p:nvPr/>
        </p:nvSpPr>
        <p:spPr bwMode="auto">
          <a:xfrm>
            <a:off x="6675912" y="3215432"/>
            <a:ext cx="170330" cy="17731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5138251" y="3830618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 bwMode="auto">
          <a:xfrm>
            <a:off x="5138251" y="4603834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138251" y="3057402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4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Straight Connector 114"/>
          <p:cNvCxnSpPr/>
          <p:nvPr/>
        </p:nvCxnSpPr>
        <p:spPr bwMode="auto">
          <a:xfrm>
            <a:off x="5213280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/>
          <p:cNvCxnSpPr/>
          <p:nvPr/>
        </p:nvCxnSpPr>
        <p:spPr bwMode="auto">
          <a:xfrm>
            <a:off x="6746030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046386"/>
            <a:ext cx="3431569" cy="5128386"/>
          </a:xfrm>
        </p:spPr>
        <p:txBody>
          <a:bodyPr>
            <a:noAutofit/>
          </a:bodyPr>
          <a:lstStyle/>
          <a:p>
            <a:pPr marL="228600" lvl="1" indent="-22860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Android’s </a:t>
            </a:r>
            <a:r>
              <a:rPr lang="en-US" sz="2000" kern="1200" dirty="0" err="1" smtClean="0">
                <a:solidFill>
                  <a:schemeClr val="bg1">
                    <a:lumMod val="75000"/>
                  </a:schemeClr>
                </a:solidFill>
              </a:rPr>
              <a:t>AsyncTask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 provides a simple black-box framework for controlling the # &amp; behavior of thread(s) running in background</a:t>
            </a:r>
            <a:endParaRPr lang="en-US" sz="2000" kern="12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smtClean="0"/>
              <a:t>Client can select the desired Executor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04800" y="593334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CA" sz="3200" dirty="0" smtClean="0"/>
              <a:t>Black-box Framework: Android </a:t>
            </a:r>
            <a:r>
              <a:rPr lang="en-CA" sz="3200" dirty="0" err="1" smtClean="0"/>
              <a:t>AsyncTask</a:t>
            </a:r>
            <a:endParaRPr lang="en-CA" sz="3200" dirty="0" smtClean="0"/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8739693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4853034" y="1391753"/>
            <a:ext cx="1338828" cy="590931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latin typeface="Arial" pitchFamily="34" charset="0"/>
                <a:cs typeface="Arial" pitchFamily="34" charset="0"/>
              </a:rPr>
              <a:t>: Download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r>
              <a:rPr lang="en-US" u="sng" dirty="0" err="1" smtClean="0">
                <a:latin typeface="Arial" pitchFamily="34" charset="0"/>
                <a:cs typeface="Arial" pitchFamily="34" charset="0"/>
              </a:rPr>
              <a:t>AsyncTask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09473" y="1391753"/>
            <a:ext cx="1399846" cy="5909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latin typeface="Arial" pitchFamily="34" charset="0"/>
                <a:cs typeface="Arial" pitchFamily="34" charset="0"/>
              </a:rPr>
              <a:t>: Worker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r>
              <a:rPr lang="en-US" u="sng" dirty="0" smtClean="0">
                <a:latin typeface="Arial" pitchFamily="34" charset="0"/>
                <a:cs typeface="Arial" pitchFamily="34" charset="0"/>
              </a:rPr>
              <a:t>Runnable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88962" y="1391753"/>
            <a:ext cx="1223412" cy="5909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latin typeface="Arial" pitchFamily="34" charset="0"/>
                <a:cs typeface="Arial" pitchFamily="34" charset="0"/>
              </a:rPr>
              <a:t>: Executor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6472740" y="1687218"/>
            <a:ext cx="300243" cy="312737"/>
            <a:chOff x="8327572" y="4328206"/>
            <a:chExt cx="300243" cy="312737"/>
          </a:xfrm>
        </p:grpSpPr>
        <p:grpSp>
          <p:nvGrpSpPr>
            <p:cNvPr id="40" name="Group 39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4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73" name="Group 72"/>
          <p:cNvGrpSpPr/>
          <p:nvPr/>
        </p:nvGrpSpPr>
        <p:grpSpPr>
          <a:xfrm>
            <a:off x="6730811" y="1725549"/>
            <a:ext cx="300243" cy="312737"/>
            <a:chOff x="8327572" y="4328206"/>
            <a:chExt cx="300243" cy="312737"/>
          </a:xfrm>
        </p:grpSpPr>
        <p:grpSp>
          <p:nvGrpSpPr>
            <p:cNvPr id="74" name="Group 73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76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7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8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9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75" name="Straight Arrow Connector 74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80" name="Group 79"/>
          <p:cNvGrpSpPr/>
          <p:nvPr/>
        </p:nvGrpSpPr>
        <p:grpSpPr>
          <a:xfrm>
            <a:off x="6988882" y="1763880"/>
            <a:ext cx="300243" cy="312737"/>
            <a:chOff x="8327572" y="4328206"/>
            <a:chExt cx="300243" cy="312737"/>
          </a:xfrm>
        </p:grpSpPr>
        <p:grpSp>
          <p:nvGrpSpPr>
            <p:cNvPr id="81" name="Group 8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87" name="Rectangle 86"/>
          <p:cNvSpPr/>
          <p:nvPr/>
        </p:nvSpPr>
        <p:spPr bwMode="auto">
          <a:xfrm>
            <a:off x="4593049" y="2285999"/>
            <a:ext cx="4356913" cy="31169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20358" y="2045719"/>
            <a:ext cx="5605124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setDefault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Arial" pitchFamily="34" charset="0"/>
                <a:cs typeface="Arial" pitchFamily="34" charset="0"/>
              </a:rPr>
              <a:t>Executor (</a:t>
            </a:r>
            <a:r>
              <a:rPr lang="en-US" dirty="0" err="1" smtClean="0">
                <a:solidFill>
                  <a:srgbClr val="222222"/>
                </a:solidFill>
                <a:latin typeface="Arial" pitchFamily="34" charset="0"/>
                <a:cs typeface="Arial" pitchFamily="34" charset="0"/>
              </a:rPr>
              <a:t>AsyncTask.THREAD_POOL_EXECUTOR</a:t>
            </a:r>
            <a:r>
              <a:rPr lang="en-US" dirty="0" smtClean="0">
                <a:solidFill>
                  <a:srgbClr val="222222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8" name="Straight Connector 87"/>
          <p:cNvCxnSpPr/>
          <p:nvPr/>
        </p:nvCxnSpPr>
        <p:spPr bwMode="auto">
          <a:xfrm>
            <a:off x="3418421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3237930" y="1391753"/>
            <a:ext cx="1518004" cy="590931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Arial" pitchFamily="34" charset="0"/>
                <a:cs typeface="Arial" pitchFamily="34" charset="0"/>
              </a:rPr>
              <a:t>: Download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r>
              <a:rPr lang="en-US" u="sng" dirty="0" smtClean="0">
                <a:latin typeface="Arial" pitchFamily="34" charset="0"/>
                <a:cs typeface="Arial" pitchFamily="34" charset="0"/>
              </a:rPr>
              <a:t>Activity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4399776" y="1580293"/>
            <a:ext cx="300243" cy="312737"/>
            <a:chOff x="8327572" y="4328206"/>
            <a:chExt cx="300243" cy="312737"/>
          </a:xfrm>
        </p:grpSpPr>
        <p:grpSp>
          <p:nvGrpSpPr>
            <p:cNvPr id="33" name="Group 3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3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34" name="Straight Arrow Connector 3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59" name="Line Callout 1 58"/>
          <p:cNvSpPr/>
          <p:nvPr/>
        </p:nvSpPr>
        <p:spPr bwMode="auto">
          <a:xfrm>
            <a:off x="5624181" y="5253591"/>
            <a:ext cx="2901254" cy="923330"/>
          </a:xfrm>
          <a:prstGeom prst="borderCallout1">
            <a:avLst>
              <a:gd name="adj1" fmla="val 1228"/>
              <a:gd name="adj2" fmla="val 44133"/>
              <a:gd name="adj3" fmla="val -131317"/>
              <a:gd name="adj4" fmla="val 8530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Allows multiple long-running tasks to run in parallel in multiple threads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Line Callout 1 61"/>
          <p:cNvSpPr/>
          <p:nvPr/>
        </p:nvSpPr>
        <p:spPr bwMode="auto">
          <a:xfrm>
            <a:off x="311667" y="5173109"/>
            <a:ext cx="3406587" cy="923330"/>
          </a:xfrm>
          <a:prstGeom prst="borderCallout1">
            <a:avLst>
              <a:gd name="adj1" fmla="val 1228"/>
              <a:gd name="adj2" fmla="val 44133"/>
              <a:gd name="adj3" fmla="val -317732"/>
              <a:gd name="adj4" fmla="val 9320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SERIAL_EXECUTOR</a:t>
            </a:r>
            <a:r>
              <a:rPr lang="en-US" i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THREAD_POOL_EXECUTOR</a:t>
            </a:r>
            <a:r>
              <a:rPr lang="en-US" i="1" dirty="0">
                <a:latin typeface="Arial" pitchFamily="34" charset="0"/>
                <a:cs typeface="Arial" pitchFamily="34" charset="0"/>
              </a:rPr>
              <a:t>, or custom Executor</a:t>
            </a:r>
          </a:p>
        </p:txBody>
      </p:sp>
      <p:cxnSp>
        <p:nvCxnSpPr>
          <p:cNvPr id="63" name="Straight Arrow Connector 62"/>
          <p:cNvCxnSpPr/>
          <p:nvPr/>
        </p:nvCxnSpPr>
        <p:spPr bwMode="auto">
          <a:xfrm>
            <a:off x="6698275" y="4085488"/>
            <a:ext cx="1962023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69" name="Rectangle 68"/>
          <p:cNvSpPr/>
          <p:nvPr/>
        </p:nvSpPr>
        <p:spPr bwMode="auto">
          <a:xfrm>
            <a:off x="8660298" y="4021799"/>
            <a:ext cx="170330" cy="88470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6675912" y="3215432"/>
            <a:ext cx="170330" cy="17731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6853689" y="3751824"/>
            <a:ext cx="185223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doInBackground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 bwMode="auto">
          <a:xfrm>
            <a:off x="3434753" y="2658025"/>
            <a:ext cx="152750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9" name="Straight Arrow Connector 88"/>
          <p:cNvCxnSpPr/>
          <p:nvPr/>
        </p:nvCxnSpPr>
        <p:spPr bwMode="auto">
          <a:xfrm flipH="1">
            <a:off x="3370777" y="3922640"/>
            <a:ext cx="174191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90" name="Straight Arrow Connector 89"/>
          <p:cNvCxnSpPr/>
          <p:nvPr/>
        </p:nvCxnSpPr>
        <p:spPr bwMode="auto">
          <a:xfrm flipH="1">
            <a:off x="3369823" y="4705653"/>
            <a:ext cx="174191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91" name="Rectangle 90"/>
          <p:cNvSpPr/>
          <p:nvPr/>
        </p:nvSpPr>
        <p:spPr>
          <a:xfrm>
            <a:off x="3517802" y="2769530"/>
            <a:ext cx="99257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446082" y="3919245"/>
            <a:ext cx="163378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onPreExecute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446082" y="4700759"/>
            <a:ext cx="173637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onPostExecute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5276437" y="2993650"/>
            <a:ext cx="99257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2" name="Straight Arrow Connector 101"/>
          <p:cNvCxnSpPr/>
          <p:nvPr/>
        </p:nvCxnSpPr>
        <p:spPr bwMode="auto">
          <a:xfrm>
            <a:off x="3418421" y="3095781"/>
            <a:ext cx="1700431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103" name="Straight Arrow Connector 102"/>
          <p:cNvCxnSpPr/>
          <p:nvPr/>
        </p:nvCxnSpPr>
        <p:spPr bwMode="auto">
          <a:xfrm>
            <a:off x="5213280" y="3335282"/>
            <a:ext cx="1454723" cy="99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05" name="Rectangle 104"/>
          <p:cNvSpPr/>
          <p:nvPr/>
        </p:nvSpPr>
        <p:spPr bwMode="auto">
          <a:xfrm>
            <a:off x="3333256" y="3690271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Rectangle 105"/>
          <p:cNvSpPr/>
          <p:nvPr/>
        </p:nvSpPr>
        <p:spPr bwMode="auto">
          <a:xfrm>
            <a:off x="3333256" y="4483953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7" name="Rectangle 106"/>
          <p:cNvSpPr/>
          <p:nvPr/>
        </p:nvSpPr>
        <p:spPr bwMode="auto">
          <a:xfrm>
            <a:off x="4965399" y="3116361"/>
            <a:ext cx="135085" cy="7072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5308582" y="3353459"/>
            <a:ext cx="1351008" cy="804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09" name="Group 108"/>
          <p:cNvGrpSpPr/>
          <p:nvPr/>
        </p:nvGrpSpPr>
        <p:grpSpPr>
          <a:xfrm>
            <a:off x="3503586" y="3754091"/>
            <a:ext cx="3194736" cy="806813"/>
            <a:chOff x="5061104" y="3754091"/>
            <a:chExt cx="1637218" cy="806813"/>
          </a:xfrm>
        </p:grpSpPr>
        <p:cxnSp>
          <p:nvCxnSpPr>
            <p:cNvPr id="110" name="Straight Arrow Connector 109"/>
            <p:cNvCxnSpPr/>
            <p:nvPr/>
          </p:nvCxnSpPr>
          <p:spPr bwMode="auto">
            <a:xfrm>
              <a:off x="5070069" y="3754091"/>
              <a:ext cx="1628253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111" name="Straight Arrow Connector 110"/>
            <p:cNvCxnSpPr/>
            <p:nvPr/>
          </p:nvCxnSpPr>
          <p:spPr bwMode="auto">
            <a:xfrm>
              <a:off x="5061104" y="4560904"/>
              <a:ext cx="1628253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</p:grpSp>
      <p:sp>
        <p:nvSpPr>
          <p:cNvPr id="112" name="Rectangle 111"/>
          <p:cNvSpPr/>
          <p:nvPr/>
        </p:nvSpPr>
        <p:spPr bwMode="auto">
          <a:xfrm>
            <a:off x="5138251" y="3830618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5138251" y="4603834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5138251" y="3057402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3333256" y="2905483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13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Straight Connector 108"/>
          <p:cNvCxnSpPr/>
          <p:nvPr/>
        </p:nvCxnSpPr>
        <p:spPr bwMode="auto">
          <a:xfrm>
            <a:off x="3418421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3" name="Straight Connector 72"/>
          <p:cNvCxnSpPr/>
          <p:nvPr/>
        </p:nvCxnSpPr>
        <p:spPr bwMode="auto">
          <a:xfrm>
            <a:off x="5213280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Arrow Connector 74"/>
          <p:cNvCxnSpPr/>
          <p:nvPr/>
        </p:nvCxnSpPr>
        <p:spPr bwMode="auto">
          <a:xfrm flipH="1">
            <a:off x="3370777" y="3922640"/>
            <a:ext cx="174191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76" name="Straight Arrow Connector 75"/>
          <p:cNvCxnSpPr/>
          <p:nvPr/>
        </p:nvCxnSpPr>
        <p:spPr bwMode="auto">
          <a:xfrm flipH="1">
            <a:off x="3369823" y="4705653"/>
            <a:ext cx="174191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7" name="Rectangle 76"/>
          <p:cNvSpPr/>
          <p:nvPr/>
        </p:nvSpPr>
        <p:spPr>
          <a:xfrm>
            <a:off x="3517802" y="2769530"/>
            <a:ext cx="99257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446082" y="3919245"/>
            <a:ext cx="163378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onPreExecute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3446082" y="4700759"/>
            <a:ext cx="173637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onPostExecute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276437" y="2993650"/>
            <a:ext cx="99257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1" name="Straight Arrow Connector 80"/>
          <p:cNvCxnSpPr/>
          <p:nvPr/>
        </p:nvCxnSpPr>
        <p:spPr bwMode="auto">
          <a:xfrm>
            <a:off x="3418421" y="3095781"/>
            <a:ext cx="1700431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>
            <a:off x="5213280" y="3335282"/>
            <a:ext cx="1454723" cy="99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3" name="Rectangle 82"/>
          <p:cNvSpPr/>
          <p:nvPr/>
        </p:nvSpPr>
        <p:spPr bwMode="auto">
          <a:xfrm>
            <a:off x="3333256" y="3690271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3333256" y="4483953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4965399" y="3116361"/>
            <a:ext cx="135085" cy="7072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5308582" y="3353459"/>
            <a:ext cx="1351008" cy="804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3503586" y="3754091"/>
            <a:ext cx="3194736" cy="806813"/>
            <a:chOff x="5061104" y="3754091"/>
            <a:chExt cx="1637218" cy="806813"/>
          </a:xfrm>
        </p:grpSpPr>
        <p:cxnSp>
          <p:nvCxnSpPr>
            <p:cNvPr id="88" name="Straight Arrow Connector 87"/>
            <p:cNvCxnSpPr/>
            <p:nvPr/>
          </p:nvCxnSpPr>
          <p:spPr bwMode="auto">
            <a:xfrm>
              <a:off x="5070069" y="3754091"/>
              <a:ext cx="1628253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90" name="Straight Arrow Connector 89"/>
            <p:cNvCxnSpPr/>
            <p:nvPr/>
          </p:nvCxnSpPr>
          <p:spPr bwMode="auto">
            <a:xfrm>
              <a:off x="5061104" y="4560904"/>
              <a:ext cx="1628253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</p:grpSp>
      <p:sp>
        <p:nvSpPr>
          <p:cNvPr id="91" name="Rectangle 90"/>
          <p:cNvSpPr/>
          <p:nvPr/>
        </p:nvSpPr>
        <p:spPr bwMode="auto">
          <a:xfrm>
            <a:off x="5138251" y="3830618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5" name="Rectangle 134"/>
          <p:cNvSpPr/>
          <p:nvPr/>
        </p:nvSpPr>
        <p:spPr bwMode="auto">
          <a:xfrm>
            <a:off x="5138251" y="4603834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6" name="Rectangle 135"/>
          <p:cNvSpPr/>
          <p:nvPr/>
        </p:nvSpPr>
        <p:spPr bwMode="auto">
          <a:xfrm>
            <a:off x="5138251" y="3057402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7" name="Rectangle 136"/>
          <p:cNvSpPr/>
          <p:nvPr/>
        </p:nvSpPr>
        <p:spPr bwMode="auto">
          <a:xfrm>
            <a:off x="3333256" y="2905483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10197" y="639102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-1" y="1046386"/>
            <a:ext cx="7211337" cy="5128386"/>
          </a:xfrm>
        </p:spPr>
        <p:txBody>
          <a:bodyPr>
            <a:noAutofit/>
          </a:bodyPr>
          <a:lstStyle/>
          <a:p>
            <a:pPr marL="228600" lvl="1" indent="-228600" eaLnBrk="1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Android’s </a:t>
            </a:r>
            <a:r>
              <a:rPr lang="en-US" sz="2000" kern="1200" dirty="0" err="1" smtClean="0">
                <a:solidFill>
                  <a:schemeClr val="bg1">
                    <a:lumMod val="75000"/>
                  </a:schemeClr>
                </a:solidFill>
              </a:rPr>
              <a:t>AsyncTask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provides a simple black-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box framework for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controlling the # &amp;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behavior of thread(s)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running in background</a:t>
            </a:r>
            <a:endParaRPr lang="en-US" sz="2000" kern="12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Client can select the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desired Executor</a:t>
            </a:r>
          </a:p>
          <a:p>
            <a:pPr marL="228600" lvl="1" indent="-228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Executor treated as a 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0000"/>
                </a:solidFill>
              </a:rPr>
              <a:t>“black-box”</a:t>
            </a:r>
          </a:p>
          <a:p>
            <a:pPr marL="461963" lvl="1" indent="-228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dirty="0" smtClean="0"/>
              <a:t>i.e., only requires </a:t>
            </a:r>
            <a:br>
              <a:rPr lang="en-US" sz="2000" dirty="0" smtClean="0"/>
            </a:br>
            <a:r>
              <a:rPr lang="en-US" sz="2000" dirty="0" smtClean="0"/>
              <a:t>understanding of </a:t>
            </a:r>
            <a:br>
              <a:rPr lang="en-US" sz="2000" dirty="0" smtClean="0"/>
            </a:br>
            <a:r>
              <a:rPr lang="en-US" sz="2000" dirty="0" smtClean="0"/>
              <a:t>external interfaces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04800" y="593334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CA" sz="3200" dirty="0" smtClean="0"/>
              <a:t>Black-box Framework: Android </a:t>
            </a:r>
            <a:r>
              <a:rPr lang="en-CA" sz="3200" dirty="0" err="1" smtClean="0"/>
              <a:t>AsyncTask</a:t>
            </a:r>
            <a:endParaRPr lang="en-CA" sz="32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23149" y="6420745"/>
            <a:ext cx="902548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2000" dirty="0" smtClean="0">
                <a:hlinkClick r:id="rId3"/>
              </a:rPr>
              <a:t>www.dre.vanderbilt.edu</a:t>
            </a:r>
            <a:r>
              <a:rPr lang="en-US" sz="2000" dirty="0">
                <a:hlinkClick r:id="rId3"/>
              </a:rPr>
              <a:t>/~</a:t>
            </a:r>
            <a:r>
              <a:rPr lang="en-US" sz="2000" dirty="0" smtClean="0">
                <a:hlinkClick r:id="rId3"/>
              </a:rPr>
              <a:t>schmidt/PDF/ICCDS.pdf</a:t>
            </a:r>
            <a:r>
              <a:rPr lang="en-US" sz="2000" dirty="0" smtClean="0"/>
              <a:t> has C++ black-box example</a:t>
            </a:r>
            <a:endParaRPr lang="en-US" sz="2000" dirty="0"/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6746030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/>
          <p:cNvCxnSpPr/>
          <p:nvPr/>
        </p:nvCxnSpPr>
        <p:spPr bwMode="auto">
          <a:xfrm>
            <a:off x="8739693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TextBox 63"/>
          <p:cNvSpPr txBox="1"/>
          <p:nvPr/>
        </p:nvSpPr>
        <p:spPr>
          <a:xfrm>
            <a:off x="4853034" y="1391753"/>
            <a:ext cx="1338828" cy="590931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latin typeface="Arial" pitchFamily="34" charset="0"/>
                <a:cs typeface="Arial" pitchFamily="34" charset="0"/>
              </a:rPr>
              <a:t>: Download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r>
              <a:rPr lang="en-US" u="sng" dirty="0" err="1" smtClean="0">
                <a:latin typeface="Arial" pitchFamily="34" charset="0"/>
                <a:cs typeface="Arial" pitchFamily="34" charset="0"/>
              </a:rPr>
              <a:t>AsyncTask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609473" y="1391753"/>
            <a:ext cx="1399846" cy="5909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latin typeface="Arial" pitchFamily="34" charset="0"/>
                <a:cs typeface="Arial" pitchFamily="34" charset="0"/>
              </a:rPr>
              <a:t>: Worker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r>
              <a:rPr lang="en-US" u="sng" dirty="0" smtClean="0">
                <a:latin typeface="Arial" pitchFamily="34" charset="0"/>
                <a:cs typeface="Arial" pitchFamily="34" charset="0"/>
              </a:rPr>
              <a:t>Runnable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288962" y="1391753"/>
            <a:ext cx="1223412" cy="5909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latin typeface="Arial" pitchFamily="34" charset="0"/>
                <a:cs typeface="Arial" pitchFamily="34" charset="0"/>
              </a:rPr>
              <a:t>: Executor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6472740" y="1687218"/>
            <a:ext cx="300243" cy="312737"/>
            <a:chOff x="8327572" y="4328206"/>
            <a:chExt cx="300243" cy="312737"/>
          </a:xfrm>
        </p:grpSpPr>
        <p:grpSp>
          <p:nvGrpSpPr>
            <p:cNvPr id="69" name="Group 6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7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2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70" name="Straight Arrow Connector 6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93" name="Group 92"/>
          <p:cNvGrpSpPr/>
          <p:nvPr/>
        </p:nvGrpSpPr>
        <p:grpSpPr>
          <a:xfrm>
            <a:off x="6730811" y="1725549"/>
            <a:ext cx="300243" cy="312737"/>
            <a:chOff x="8327572" y="4328206"/>
            <a:chExt cx="300243" cy="312737"/>
          </a:xfrm>
        </p:grpSpPr>
        <p:grpSp>
          <p:nvGrpSpPr>
            <p:cNvPr id="94" name="Group 93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96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7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8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9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95" name="Straight Arrow Connector 94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00" name="Group 99"/>
          <p:cNvGrpSpPr/>
          <p:nvPr/>
        </p:nvGrpSpPr>
        <p:grpSpPr>
          <a:xfrm>
            <a:off x="6988882" y="1763880"/>
            <a:ext cx="300243" cy="312737"/>
            <a:chOff x="8327572" y="4328206"/>
            <a:chExt cx="300243" cy="312737"/>
          </a:xfrm>
        </p:grpSpPr>
        <p:grpSp>
          <p:nvGrpSpPr>
            <p:cNvPr id="101" name="Group 10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0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102" name="Straight Arrow Connector 10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07" name="Rectangle 106"/>
          <p:cNvSpPr/>
          <p:nvPr/>
        </p:nvSpPr>
        <p:spPr bwMode="auto">
          <a:xfrm>
            <a:off x="4593049" y="2285999"/>
            <a:ext cx="4356913" cy="31169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3420358" y="2045719"/>
            <a:ext cx="5605124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setDefault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Arial" pitchFamily="34" charset="0"/>
                <a:cs typeface="Arial" pitchFamily="34" charset="0"/>
              </a:rPr>
              <a:t>Executor (</a:t>
            </a:r>
            <a:r>
              <a:rPr lang="en-US" dirty="0" err="1" smtClean="0">
                <a:solidFill>
                  <a:srgbClr val="222222"/>
                </a:solidFill>
                <a:latin typeface="Arial" pitchFamily="34" charset="0"/>
                <a:cs typeface="Arial" pitchFamily="34" charset="0"/>
              </a:rPr>
              <a:t>AsyncTask.THREAD_POOL_EXECUTOR</a:t>
            </a:r>
            <a:r>
              <a:rPr lang="en-US" dirty="0" smtClean="0">
                <a:solidFill>
                  <a:srgbClr val="222222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237930" y="1391753"/>
            <a:ext cx="1518004" cy="590931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Arial" pitchFamily="34" charset="0"/>
                <a:cs typeface="Arial" pitchFamily="34" charset="0"/>
              </a:rPr>
              <a:t>: Download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r>
              <a:rPr lang="en-US" u="sng" dirty="0" smtClean="0">
                <a:latin typeface="Arial" pitchFamily="34" charset="0"/>
                <a:cs typeface="Arial" pitchFamily="34" charset="0"/>
              </a:rPr>
              <a:t>Activity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4399776" y="1580293"/>
            <a:ext cx="300243" cy="312737"/>
            <a:chOff x="8327572" y="4328206"/>
            <a:chExt cx="300243" cy="312737"/>
          </a:xfrm>
        </p:grpSpPr>
        <p:grpSp>
          <p:nvGrpSpPr>
            <p:cNvPr id="112" name="Group 11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1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113" name="Straight Arrow Connector 11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119" name="Straight Arrow Connector 118"/>
          <p:cNvCxnSpPr/>
          <p:nvPr/>
        </p:nvCxnSpPr>
        <p:spPr bwMode="auto">
          <a:xfrm>
            <a:off x="6698275" y="4085488"/>
            <a:ext cx="1962023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125" name="Rectangle 124"/>
          <p:cNvSpPr/>
          <p:nvPr/>
        </p:nvSpPr>
        <p:spPr bwMode="auto">
          <a:xfrm>
            <a:off x="8660298" y="4021799"/>
            <a:ext cx="170330" cy="88470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6853689" y="3751824"/>
            <a:ext cx="185223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doInBackground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4" name="Straight Arrow Connector 133"/>
          <p:cNvCxnSpPr/>
          <p:nvPr/>
        </p:nvCxnSpPr>
        <p:spPr bwMode="auto">
          <a:xfrm>
            <a:off x="3434753" y="2658025"/>
            <a:ext cx="1527507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4" name="Line Callout 1 53"/>
          <p:cNvSpPr/>
          <p:nvPr/>
        </p:nvSpPr>
        <p:spPr bwMode="auto">
          <a:xfrm>
            <a:off x="3026915" y="5190672"/>
            <a:ext cx="2495533" cy="923330"/>
          </a:xfrm>
          <a:prstGeom prst="borderCallout1">
            <a:avLst>
              <a:gd name="adj1" fmla="val -3125"/>
              <a:gd name="adj2" fmla="val 816"/>
              <a:gd name="adj3" fmla="val -295344"/>
              <a:gd name="adj4" fmla="val 1749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Executors can be plugged in as a strategy to </a:t>
            </a:r>
            <a:r>
              <a:rPr lang="en-US" i="1" dirty="0" err="1" smtClean="0">
                <a:latin typeface="Arial" pitchFamily="34" charset="0"/>
                <a:cs typeface="Arial" pitchFamily="34" charset="0"/>
              </a:rPr>
              <a:t>AsyncTask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Rectangle 73"/>
          <p:cNvSpPr/>
          <p:nvPr/>
        </p:nvSpPr>
        <p:spPr bwMode="auto">
          <a:xfrm>
            <a:off x="6675912" y="3215432"/>
            <a:ext cx="170330" cy="17731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40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" grpId="0" animBg="1"/>
      <p:bldP spid="5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98450"/>
            <a:ext cx="9134475" cy="91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 dirty="0" smtClean="0"/>
              <a:t>Summary</a:t>
            </a:r>
          </a:p>
        </p:txBody>
      </p:sp>
      <p:sp>
        <p:nvSpPr>
          <p:cNvPr id="286723" name="Text Box 3"/>
          <p:cNvSpPr txBox="1">
            <a:spLocks noChangeArrowheads="1"/>
          </p:cNvSpPr>
          <p:nvPr/>
        </p:nvSpPr>
        <p:spPr bwMode="auto">
          <a:xfrm>
            <a:off x="9524" y="1054350"/>
            <a:ext cx="4891249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Frameworks </a:t>
            </a:r>
            <a:r>
              <a:rPr lang="en-US" sz="2000" dirty="0">
                <a:latin typeface="+mn-lt"/>
                <a:ea typeface="+mn-ea"/>
                <a:cs typeface="+mn-cs"/>
              </a:rPr>
              <a:t>are powerful—but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can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be hard </a:t>
            </a:r>
            <a:r>
              <a:rPr lang="en-US" sz="2000" dirty="0">
                <a:latin typeface="+mn-lt"/>
                <a:ea typeface="+mn-ea"/>
                <a:cs typeface="+mn-cs"/>
              </a:rPr>
              <a:t>to develop &amp; use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by app developers due to inherent/accidental complexities of various domains</a:t>
            </a:r>
          </a:p>
        </p:txBody>
      </p:sp>
      <p:pic>
        <p:nvPicPr>
          <p:cNvPr id="7" name="Picture 4" descr="http://farm8.staticflickr.com/7132/7670055210_ceb0c9ef9a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204219" y="1786818"/>
            <a:ext cx="5023564" cy="387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21772" y="639102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66" y="4418978"/>
            <a:ext cx="4408488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55075" name="Rectangle 3"/>
          <p:cNvSpPr>
            <a:spLocks noChangeArrowheads="1"/>
          </p:cNvSpPr>
          <p:nvPr/>
        </p:nvSpPr>
        <p:spPr bwMode="auto">
          <a:xfrm>
            <a:off x="0" y="1002777"/>
            <a:ext cx="6456666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5425" indent="-225425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Processor &amp;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network performance has increased by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many orders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of magnitude in past decades</a:t>
            </a:r>
          </a:p>
        </p:txBody>
      </p:sp>
      <p:sp>
        <p:nvSpPr>
          <p:cNvPr id="1155077" name="Text Box 5"/>
          <p:cNvSpPr txBox="1">
            <a:spLocks noChangeArrowheads="1"/>
          </p:cNvSpPr>
          <p:nvPr/>
        </p:nvSpPr>
        <p:spPr bwMode="auto">
          <a:xfrm>
            <a:off x="6830010" y="3128481"/>
            <a:ext cx="203200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600"/>
              </a:spcBef>
            </a:pPr>
            <a:r>
              <a:rPr lang="en-US" u="none" dirty="0">
                <a:solidFill>
                  <a:schemeClr val="bg1">
                    <a:lumMod val="75000"/>
                  </a:schemeClr>
                </a:solidFill>
              </a:rPr>
              <a:t>1,200 bits/sec to 10+ Gigabits/sec</a:t>
            </a:r>
          </a:p>
        </p:txBody>
      </p:sp>
      <p:sp>
        <p:nvSpPr>
          <p:cNvPr id="1155082" name="Rectangle 10"/>
          <p:cNvSpPr>
            <a:spLocks noGrp="1" noChangeArrowheads="1"/>
          </p:cNvSpPr>
          <p:nvPr>
            <p:ph type="title"/>
          </p:nvPr>
        </p:nvSpPr>
        <p:spPr>
          <a:xfrm>
            <a:off x="579438" y="261878"/>
            <a:ext cx="7924800" cy="914400"/>
          </a:xfrm>
        </p:spPr>
        <p:txBody>
          <a:bodyPr/>
          <a:lstStyle/>
          <a:p>
            <a:r>
              <a:rPr lang="en-US" sz="3200" dirty="0" smtClean="0"/>
              <a:t>Hardware == Better, Faster, Cheaper</a:t>
            </a:r>
            <a:endParaRPr lang="en-US" sz="3200" dirty="0"/>
          </a:p>
        </p:txBody>
      </p:sp>
      <p:sp>
        <p:nvSpPr>
          <p:cNvPr id="1155108" name="Text Box 36"/>
          <p:cNvSpPr txBox="1">
            <a:spLocks noChangeArrowheads="1"/>
          </p:cNvSpPr>
          <p:nvPr/>
        </p:nvSpPr>
        <p:spPr bwMode="auto">
          <a:xfrm>
            <a:off x="-1" y="3769046"/>
            <a:ext cx="6830011" cy="2554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5425" indent="-225425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dirty="0"/>
              <a:t>Extrapolating these trends another decade or so </a:t>
            </a:r>
            <a:r>
              <a:rPr lang="en-US" sz="2000" dirty="0" smtClean="0"/>
              <a:t>yields high-performance commoditized hardware infrastructure</a:t>
            </a:r>
            <a:endParaRPr lang="en-US" sz="2000" dirty="0"/>
          </a:p>
          <a:p>
            <a:pPr marL="46513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Processors with 100’s</a:t>
            </a:r>
            <a:r>
              <a:rPr lang="en-US" sz="2000" dirty="0" smtClean="0">
                <a:sym typeface="Wingdings 3"/>
              </a:rPr>
              <a:t></a:t>
            </a:r>
            <a:r>
              <a:rPr lang="en-US" sz="2000" dirty="0" smtClean="0"/>
              <a:t>1000’s </a:t>
            </a:r>
            <a:br>
              <a:rPr lang="en-US" sz="2000" dirty="0" smtClean="0"/>
            </a:br>
            <a:r>
              <a:rPr lang="en-US" sz="2000" dirty="0" smtClean="0"/>
              <a:t>of cores</a:t>
            </a:r>
            <a:endParaRPr lang="en-US" sz="2000" dirty="0"/>
          </a:p>
          <a:p>
            <a:pPr marL="46513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~</a:t>
            </a:r>
            <a:r>
              <a:rPr lang="en-US" sz="2000" dirty="0"/>
              <a:t>100 Gigabits/sec LANs</a:t>
            </a:r>
          </a:p>
          <a:p>
            <a:pPr marL="46513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~</a:t>
            </a:r>
            <a:r>
              <a:rPr lang="en-US" sz="2000" dirty="0"/>
              <a:t>100 Megabits/sec wireless</a:t>
            </a:r>
          </a:p>
          <a:p>
            <a:pPr marL="46513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~</a:t>
            </a:r>
            <a:r>
              <a:rPr lang="en-US" sz="2000" dirty="0"/>
              <a:t>10 Terabits/sec Internet backbone</a:t>
            </a:r>
          </a:p>
        </p:txBody>
      </p:sp>
      <p:sp>
        <p:nvSpPr>
          <p:cNvPr id="1155078" name="Text Box 6"/>
          <p:cNvSpPr txBox="1">
            <a:spLocks noChangeArrowheads="1"/>
          </p:cNvSpPr>
          <p:nvPr/>
        </p:nvSpPr>
        <p:spPr bwMode="auto">
          <a:xfrm>
            <a:off x="705086" y="2555489"/>
            <a:ext cx="2371664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ts val="600"/>
              </a:spcBef>
            </a:pPr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Single-core 10 </a:t>
            </a:r>
            <a:r>
              <a:rPr lang="en-US" u="none" dirty="0">
                <a:solidFill>
                  <a:schemeClr val="bg1">
                    <a:lumMod val="75000"/>
                  </a:schemeClr>
                </a:solidFill>
              </a:rPr>
              <a:t>Megahertz to 3+ </a:t>
            </a:r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Gigahertz multi-cores</a:t>
            </a:r>
            <a:endParaRPr lang="en-US" u="none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16221">
            <a:off x="4084949" y="1989519"/>
            <a:ext cx="1483214" cy="1251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656" y="1128619"/>
            <a:ext cx="1093787" cy="2006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 descr="http://farm1.staticflickr.com/79/251016235_126ccf4a16_z.jpg?zz=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254" y="1124640"/>
            <a:ext cx="1294125" cy="201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://farm3.staticflickr.com/2332/3607930297_d67954a8c0_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866" y="2213140"/>
            <a:ext cx="1206492" cy="804014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9701" y="6438839"/>
            <a:ext cx="901248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8"/>
              </a:rPr>
              <a:t>www.dre.vanderbilt.edu</a:t>
            </a:r>
            <a:r>
              <a:rPr lang="en-US" sz="2000" dirty="0">
                <a:hlinkClick r:id="rId8"/>
              </a:rPr>
              <a:t>/~</a:t>
            </a:r>
            <a:r>
              <a:rPr lang="en-US" sz="2000" dirty="0" smtClean="0">
                <a:hlinkClick r:id="rId8"/>
              </a:rPr>
              <a:t>schmidt/dedicate.html</a:t>
            </a:r>
            <a:r>
              <a:rPr lang="en-US" sz="2000" dirty="0" smtClean="0"/>
              <a:t> has more on commoditization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92888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98450"/>
            <a:ext cx="9134475" cy="91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 dirty="0" smtClean="0"/>
              <a:t>Summary</a:t>
            </a:r>
          </a:p>
        </p:txBody>
      </p:sp>
      <p:sp>
        <p:nvSpPr>
          <p:cNvPr id="286723" name="Text Box 3"/>
          <p:cNvSpPr txBox="1">
            <a:spLocks noChangeArrowheads="1"/>
          </p:cNvSpPr>
          <p:nvPr/>
        </p:nvSpPr>
        <p:spPr bwMode="auto">
          <a:xfrm>
            <a:off x="9524" y="1054350"/>
            <a:ext cx="4891249" cy="2708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Frameworks </a:t>
            </a:r>
            <a:r>
              <a:rPr lang="en-US" sz="2000" dirty="0">
                <a:latin typeface="+mn-lt"/>
                <a:ea typeface="+mn-ea"/>
                <a:cs typeface="+mn-cs"/>
              </a:rPr>
              <a:t>are powerful—but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can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be hard </a:t>
            </a:r>
            <a:r>
              <a:rPr lang="en-US" sz="2000" dirty="0">
                <a:latin typeface="+mn-lt"/>
                <a:ea typeface="+mn-ea"/>
                <a:cs typeface="+mn-cs"/>
              </a:rPr>
              <a:t>to develop &amp; use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by app developers due to inherent/accidental complexities of various domains</a:t>
            </a:r>
          </a:p>
          <a:p>
            <a:pPr marL="466725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/>
              <a:t>Patterns (especially pattern languages) help to alleviate </a:t>
            </a:r>
            <a:br>
              <a:rPr lang="en-US" sz="2000" dirty="0"/>
            </a:br>
            <a:r>
              <a:rPr lang="en-US" sz="2000" dirty="0"/>
              <a:t>many framework complexities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026" y="1212850"/>
            <a:ext cx="5003161" cy="4889967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4"/>
          <p:cNvSpPr>
            <a:spLocks noChangeArrowheads="1"/>
          </p:cNvSpPr>
          <p:nvPr/>
        </p:nvSpPr>
        <p:spPr bwMode="auto">
          <a:xfrm>
            <a:off x="495299" y="6427125"/>
            <a:ext cx="8242301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www.dre.vanderbilt.edu/~schmidt/PDF/ORB-patterns.pdf</a:t>
            </a:r>
            <a:r>
              <a:rPr lang="en-US" sz="2000" dirty="0"/>
              <a:t> has more info</a:t>
            </a:r>
          </a:p>
        </p:txBody>
      </p:sp>
    </p:spTree>
    <p:extLst>
      <p:ext uri="{BB962C8B-B14F-4D97-AF65-F5344CB8AC3E}">
        <p14:creationId xmlns:p14="http://schemas.microsoft.com/office/powerpoint/2010/main" val="19890630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21772" y="6333153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98450"/>
            <a:ext cx="9134475" cy="91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 dirty="0" smtClean="0"/>
              <a:t>Summary</a:t>
            </a:r>
          </a:p>
        </p:txBody>
      </p:sp>
      <p:sp>
        <p:nvSpPr>
          <p:cNvPr id="286723" name="Text Box 3"/>
          <p:cNvSpPr txBox="1">
            <a:spLocks noChangeArrowheads="1"/>
          </p:cNvSpPr>
          <p:nvPr/>
        </p:nvSpPr>
        <p:spPr bwMode="auto">
          <a:xfrm>
            <a:off x="9524" y="1054350"/>
            <a:ext cx="4891249" cy="40934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Frameworks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are powerful—but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can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be hard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to develop &amp; use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by app developers due to inherent/accidental complexities of various domains</a:t>
            </a:r>
          </a:p>
          <a:p>
            <a:pPr marL="466725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Patterns (especially pattern languages) help to alleviate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many framework complexities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It’s </a:t>
            </a:r>
            <a:r>
              <a:rPr lang="en-US" sz="2000" dirty="0"/>
              <a:t>often better to use &amp; customize </a:t>
            </a:r>
            <a:r>
              <a:rPr lang="en-US" sz="2000" dirty="0" smtClean="0"/>
              <a:t>“off-the-shelf” frameworks </a:t>
            </a:r>
            <a:r>
              <a:rPr lang="en-US" sz="2000" dirty="0"/>
              <a:t>than to develop </a:t>
            </a:r>
            <a:r>
              <a:rPr lang="en-US" sz="2000" dirty="0" smtClean="0"/>
              <a:t>frameworks </a:t>
            </a:r>
            <a:r>
              <a:rPr lang="en-US" sz="2000" dirty="0"/>
              <a:t>in-house </a:t>
            </a:r>
          </a:p>
          <a:p>
            <a:pPr marL="466725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740" y="4141633"/>
            <a:ext cx="3938778" cy="259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 descr="http://farm4.staticflickr.com/3596/3495801490_a82fcab67c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740" y="1212850"/>
            <a:ext cx="3938778" cy="264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9210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21772" y="6310003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98450"/>
            <a:ext cx="9134475" cy="91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 dirty="0" smtClean="0"/>
              <a:t>Summary</a:t>
            </a:r>
          </a:p>
        </p:txBody>
      </p:sp>
      <p:sp>
        <p:nvSpPr>
          <p:cNvPr id="286723" name="Text Box 3"/>
          <p:cNvSpPr txBox="1">
            <a:spLocks noChangeArrowheads="1"/>
          </p:cNvSpPr>
          <p:nvPr/>
        </p:nvSpPr>
        <p:spPr bwMode="auto">
          <a:xfrm>
            <a:off x="9524" y="1054350"/>
            <a:ext cx="4891249" cy="50937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Frameworks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are powerful—but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can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be hard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to develop &amp; use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by app developers due to inherent/accidental complexities of various domains</a:t>
            </a:r>
          </a:p>
          <a:p>
            <a:pPr marL="466725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Patterns (especially pattern languages) help to alleviate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many framework complexities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It’s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often better to use &amp; customize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“off-the-shelf” frameworks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than to develop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frameworks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in-house 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Components &amp; services are easier for app developers to use, but aren’t as powerful or flexible as frameworks</a:t>
            </a:r>
          </a:p>
          <a:p>
            <a:pPr marL="466725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255" y="4242172"/>
            <a:ext cx="4235744" cy="2523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889" y="1193250"/>
            <a:ext cx="2960477" cy="2795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0370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65" y="-2078573"/>
            <a:ext cx="9596438" cy="994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98450"/>
            <a:ext cx="9134475" cy="914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3200" dirty="0" smtClean="0"/>
              <a:t>Summary</a:t>
            </a:r>
          </a:p>
        </p:txBody>
      </p:sp>
      <p:sp>
        <p:nvSpPr>
          <p:cNvPr id="286723" name="Text Box 3"/>
          <p:cNvSpPr txBox="1">
            <a:spLocks noChangeArrowheads="1"/>
          </p:cNvSpPr>
          <p:nvPr/>
        </p:nvSpPr>
        <p:spPr bwMode="auto">
          <a:xfrm>
            <a:off x="9524" y="1054350"/>
            <a:ext cx="4874992" cy="60939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Frameworks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are powerful—but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can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be hard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to develop &amp; use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by app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developers due to inherent/accidental complexities of various domains</a:t>
            </a:r>
          </a:p>
          <a:p>
            <a:pPr marL="466725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Patterns (especially pattern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languages) help to alleviate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many framework complexities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It’s often better to use &amp; customize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“off-the-shelf” frameworks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than to develop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frameworks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in-house 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Components &amp; services are easier for app developers to use, but aren’t as powerful or flexible as frameworks</a:t>
            </a:r>
          </a:p>
          <a:p>
            <a:pPr marL="466725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Successful software projects </a:t>
            </a:r>
            <a:r>
              <a:rPr lang="en-US" sz="2000" dirty="0"/>
              <a:t>are </a:t>
            </a:r>
            <a:r>
              <a:rPr lang="en-US" sz="2000" dirty="0" smtClean="0"/>
              <a:t>therefore </a:t>
            </a:r>
            <a:r>
              <a:rPr lang="en-US" sz="2000" dirty="0"/>
              <a:t>often </a:t>
            </a:r>
            <a:r>
              <a:rPr lang="en-US" sz="2000" dirty="0" smtClean="0"/>
              <a:t>best organized </a:t>
            </a:r>
            <a:r>
              <a:rPr lang="en-US" sz="2000" dirty="0"/>
              <a:t>using </a:t>
            </a:r>
            <a:r>
              <a:rPr lang="en-US" sz="2000" dirty="0" smtClean="0"/>
              <a:t>the </a:t>
            </a:r>
            <a:r>
              <a:rPr lang="en-US" sz="2000" dirty="0"/>
              <a:t>“funnel” model</a:t>
            </a:r>
          </a:p>
          <a:p>
            <a:pPr marL="466725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Line Callout 1 7"/>
          <p:cNvSpPr/>
          <p:nvPr/>
        </p:nvSpPr>
        <p:spPr bwMode="auto">
          <a:xfrm>
            <a:off x="7442398" y="789058"/>
            <a:ext cx="1572393" cy="646331"/>
          </a:xfrm>
          <a:prstGeom prst="borderCallout1">
            <a:avLst>
              <a:gd name="adj1" fmla="val 101648"/>
              <a:gd name="adj2" fmla="val 76162"/>
              <a:gd name="adj3" fmla="val 306024"/>
              <a:gd name="adj4" fmla="val -13191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solidFill>
                  <a:srgbClr val="000099"/>
                </a:solidFill>
                <a:latin typeface="Arial" pitchFamily="34" charset="0"/>
                <a:cs typeface="Arial" pitchFamily="34" charset="0"/>
              </a:rPr>
              <a:t>Application Developers</a:t>
            </a:r>
            <a:endParaRPr lang="en-US" dirty="0">
              <a:solidFill>
                <a:srgbClr val="0000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Line Callout 1 8"/>
          <p:cNvSpPr/>
          <p:nvPr/>
        </p:nvSpPr>
        <p:spPr bwMode="auto">
          <a:xfrm>
            <a:off x="7442397" y="4819078"/>
            <a:ext cx="1572393" cy="646331"/>
          </a:xfrm>
          <a:prstGeom prst="borderCallout1">
            <a:avLst>
              <a:gd name="adj1" fmla="val -87"/>
              <a:gd name="adj2" fmla="val 67668"/>
              <a:gd name="adj3" fmla="val -232058"/>
              <a:gd name="adj4" fmla="val 558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Infrastructure Developers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Line Callout 1 9"/>
          <p:cNvSpPr/>
          <p:nvPr/>
        </p:nvSpPr>
        <p:spPr bwMode="auto">
          <a:xfrm>
            <a:off x="4968403" y="5344603"/>
            <a:ext cx="1572393" cy="923330"/>
          </a:xfrm>
          <a:prstGeom prst="borderCallout1">
            <a:avLst>
              <a:gd name="adj1" fmla="val -723"/>
              <a:gd name="adj2" fmla="val 6901"/>
              <a:gd name="adj3" fmla="val -80743"/>
              <a:gd name="adj4" fmla="val 3558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Off-the-Shelf Framework Developers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Line Callout 1 10"/>
          <p:cNvSpPr/>
          <p:nvPr/>
        </p:nvSpPr>
        <p:spPr bwMode="auto">
          <a:xfrm>
            <a:off x="7442396" y="4825364"/>
            <a:ext cx="1572393" cy="646331"/>
          </a:xfrm>
          <a:prstGeom prst="borderCallout1">
            <a:avLst>
              <a:gd name="adj1" fmla="val -87"/>
              <a:gd name="adj2" fmla="val 67668"/>
              <a:gd name="adj3" fmla="val -110389"/>
              <a:gd name="adj4" fmla="val -23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Infrastructure Developers</a:t>
            </a:r>
            <a:endParaRPr lang="en-US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9498" y="6390470"/>
            <a:ext cx="9105900" cy="5238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Rectangle 212"/>
          <p:cNvSpPr>
            <a:spLocks noChangeArrowheads="1"/>
          </p:cNvSpPr>
          <p:nvPr/>
        </p:nvSpPr>
        <p:spPr bwMode="auto">
          <a:xfrm>
            <a:off x="61223" y="6418134"/>
            <a:ext cx="9039225" cy="369332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u="sng" dirty="0">
                <a:solidFill>
                  <a:srgbClr val="000000"/>
                </a:solidFill>
                <a:latin typeface="Arial" pitchFamily="34" charset="0"/>
                <a:hlinkClick r:id="rId4"/>
              </a:rPr>
              <a:t>www.dre.vanderbilt.edu/~</a:t>
            </a:r>
            <a:r>
              <a:rPr lang="en-US" sz="2000" u="sng" dirty="0" smtClean="0">
                <a:solidFill>
                  <a:srgbClr val="000000"/>
                </a:solidFill>
                <a:latin typeface="Arial" pitchFamily="34" charset="0"/>
                <a:hlinkClick r:id="rId4"/>
              </a:rPr>
              <a:t>schmidt/PDF/Queue-04.pdf</a:t>
            </a:r>
            <a:r>
              <a:rPr lang="en-US" sz="2000" dirty="0" smtClean="0">
                <a:solidFill>
                  <a:srgbClr val="000000"/>
                </a:solidFill>
                <a:latin typeface="Arial" pitchFamily="34" charset="0"/>
              </a:rPr>
              <a:t> has 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</a:rPr>
              <a:t>more on frameworks</a:t>
            </a:r>
          </a:p>
        </p:txBody>
      </p:sp>
    </p:spTree>
    <p:extLst>
      <p:ext uri="{BB962C8B-B14F-4D97-AF65-F5344CB8AC3E}">
        <p14:creationId xmlns:p14="http://schemas.microsoft.com/office/powerpoint/2010/main" val="21543552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7"/>
          <p:cNvSpPr>
            <a:spLocks noChangeArrowheads="1"/>
          </p:cNvSpPr>
          <p:nvPr/>
        </p:nvSpPr>
        <p:spPr bwMode="auto">
          <a:xfrm>
            <a:off x="4457188" y="2240747"/>
            <a:ext cx="1082675" cy="269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Rectangle 50"/>
          <p:cNvSpPr>
            <a:spLocks noChangeArrowheads="1"/>
          </p:cNvSpPr>
          <p:nvPr/>
        </p:nvSpPr>
        <p:spPr bwMode="auto">
          <a:xfrm>
            <a:off x="5129622" y="1610416"/>
            <a:ext cx="1575029" cy="7223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3188226" y="2330397"/>
            <a:ext cx="503237" cy="269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Rectangle 46"/>
          <p:cNvSpPr>
            <a:spLocks noChangeArrowheads="1"/>
          </p:cNvSpPr>
          <p:nvPr/>
        </p:nvSpPr>
        <p:spPr bwMode="auto">
          <a:xfrm>
            <a:off x="1631576" y="1540475"/>
            <a:ext cx="1757522" cy="8991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3709828" y="2085922"/>
            <a:ext cx="915026" cy="481013"/>
          </a:xfrm>
          <a:prstGeom prst="rect">
            <a:avLst/>
          </a:prstGeom>
          <a:solidFill>
            <a:srgbClr val="3366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34051" y="2817760"/>
            <a:ext cx="1587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359801" y="2659010"/>
            <a:ext cx="1587" cy="2063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043888" y="2679647"/>
            <a:ext cx="1588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445596" y="3601250"/>
            <a:ext cx="1587" cy="2063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7001283" y="1797742"/>
            <a:ext cx="1588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2658848" y="2048475"/>
            <a:ext cx="79375" cy="1587"/>
          </a:xfrm>
          <a:prstGeom prst="rect">
            <a:avLst/>
          </a:pr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2796961" y="1129312"/>
            <a:ext cx="1587" cy="269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796961" y="1870675"/>
            <a:ext cx="1587" cy="269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3188226" y="1483042"/>
            <a:ext cx="2665412" cy="254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3862821" y="2243460"/>
            <a:ext cx="634789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>
                <a:solidFill>
                  <a:schemeClr val="bg1"/>
                </a:solidFill>
              </a:rPr>
              <a:t>Handle</a:t>
            </a:r>
            <a:endParaRPr lang="en-US" b="1" u="none" dirty="0">
              <a:solidFill>
                <a:schemeClr val="bg1"/>
              </a:solidFill>
            </a:endParaRPr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2350586" y="3494887"/>
            <a:ext cx="23812" cy="2667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>
            <a:off x="2350586" y="3494887"/>
            <a:ext cx="96837" cy="346075"/>
          </a:xfrm>
          <a:custGeom>
            <a:avLst/>
            <a:gdLst>
              <a:gd name="T0" fmla="*/ 2147483647 w 48"/>
              <a:gd name="T1" fmla="*/ 0 h 157"/>
              <a:gd name="T2" fmla="*/ 2147483647 w 48"/>
              <a:gd name="T3" fmla="*/ 0 h 157"/>
              <a:gd name="T4" fmla="*/ 0 w 48"/>
              <a:gd name="T5" fmla="*/ 2147483647 h 157"/>
              <a:gd name="T6" fmla="*/ 0 w 48"/>
              <a:gd name="T7" fmla="*/ 2147483647 h 157"/>
              <a:gd name="T8" fmla="*/ 2147483647 w 48"/>
              <a:gd name="T9" fmla="*/ 2147483647 h 157"/>
              <a:gd name="T10" fmla="*/ 2147483647 w 48"/>
              <a:gd name="T11" fmla="*/ 2147483647 h 157"/>
              <a:gd name="T12" fmla="*/ 2147483647 w 48"/>
              <a:gd name="T13" fmla="*/ 0 h 1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157"/>
              <a:gd name="T23" fmla="*/ 48 w 48"/>
              <a:gd name="T24" fmla="*/ 157 h 1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157">
                <a:moveTo>
                  <a:pt x="48" y="0"/>
                </a:moveTo>
                <a:lnTo>
                  <a:pt x="36" y="0"/>
                </a:lnTo>
                <a:lnTo>
                  <a:pt x="0" y="121"/>
                </a:lnTo>
                <a:lnTo>
                  <a:pt x="12" y="157"/>
                </a:lnTo>
                <a:lnTo>
                  <a:pt x="12" y="121"/>
                </a:lnTo>
                <a:lnTo>
                  <a:pt x="48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23"/>
          <p:cNvSpPr>
            <a:spLocks/>
          </p:cNvSpPr>
          <p:nvPr/>
        </p:nvSpPr>
        <p:spPr bwMode="auto">
          <a:xfrm>
            <a:off x="2279148" y="3494887"/>
            <a:ext cx="95250" cy="266700"/>
          </a:xfrm>
          <a:custGeom>
            <a:avLst/>
            <a:gdLst>
              <a:gd name="T0" fmla="*/ 2147483647 w 48"/>
              <a:gd name="T1" fmla="*/ 2147483647 h 121"/>
              <a:gd name="T2" fmla="*/ 2147483647 w 48"/>
              <a:gd name="T3" fmla="*/ 2147483647 h 121"/>
              <a:gd name="T4" fmla="*/ 2147483647 w 48"/>
              <a:gd name="T5" fmla="*/ 0 h 121"/>
              <a:gd name="T6" fmla="*/ 0 w 48"/>
              <a:gd name="T7" fmla="*/ 0 h 121"/>
              <a:gd name="T8" fmla="*/ 2147483647 w 48"/>
              <a:gd name="T9" fmla="*/ 2147483647 h 1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121"/>
              <a:gd name="T17" fmla="*/ 48 w 48"/>
              <a:gd name="T18" fmla="*/ 121 h 1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121">
                <a:moveTo>
                  <a:pt x="36" y="121"/>
                </a:moveTo>
                <a:lnTo>
                  <a:pt x="48" y="121"/>
                </a:lnTo>
                <a:lnTo>
                  <a:pt x="12" y="0"/>
                </a:lnTo>
                <a:lnTo>
                  <a:pt x="0" y="0"/>
                </a:lnTo>
                <a:lnTo>
                  <a:pt x="36" y="12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25"/>
          <p:cNvSpPr>
            <a:spLocks noChangeArrowheads="1"/>
          </p:cNvSpPr>
          <p:nvPr/>
        </p:nvSpPr>
        <p:spPr bwMode="auto">
          <a:xfrm>
            <a:off x="2350586" y="3388525"/>
            <a:ext cx="23812" cy="1063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Rectangle 28"/>
          <p:cNvSpPr>
            <a:spLocks noChangeArrowheads="1"/>
          </p:cNvSpPr>
          <p:nvPr/>
        </p:nvSpPr>
        <p:spPr bwMode="auto">
          <a:xfrm>
            <a:off x="4696014" y="2013408"/>
            <a:ext cx="35242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</a:rPr>
              <a:t>owns</a:t>
            </a:r>
            <a:endParaRPr lang="en-US" b="1" u="none" dirty="0"/>
          </a:p>
        </p:txBody>
      </p:sp>
      <p:sp>
        <p:nvSpPr>
          <p:cNvPr id="23" name="Rectangle 29"/>
          <p:cNvSpPr>
            <a:spLocks noChangeArrowheads="1"/>
          </p:cNvSpPr>
          <p:nvPr/>
        </p:nvSpPr>
        <p:spPr bwMode="auto">
          <a:xfrm>
            <a:off x="4276676" y="1528100"/>
            <a:ext cx="72548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</a:rPr>
              <a:t>dispatches</a:t>
            </a:r>
            <a:endParaRPr lang="en-US" b="1" u="none" dirty="0"/>
          </a:p>
        </p:txBody>
      </p:sp>
      <p:sp>
        <p:nvSpPr>
          <p:cNvPr id="24" name="Rectangle 30"/>
          <p:cNvSpPr>
            <a:spLocks noChangeArrowheads="1"/>
          </p:cNvSpPr>
          <p:nvPr/>
        </p:nvSpPr>
        <p:spPr bwMode="auto">
          <a:xfrm>
            <a:off x="4848818" y="1259580"/>
            <a:ext cx="103188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 dirty="0">
                <a:solidFill>
                  <a:srgbClr val="000000"/>
                </a:solidFill>
              </a:rPr>
              <a:t>*</a:t>
            </a:r>
            <a:endParaRPr lang="en-US" b="1" u="none" dirty="0"/>
          </a:p>
        </p:txBody>
      </p:sp>
      <p:sp>
        <p:nvSpPr>
          <p:cNvPr id="25" name="Rectangle 31"/>
          <p:cNvSpPr>
            <a:spLocks noChangeArrowheads="1"/>
          </p:cNvSpPr>
          <p:nvPr/>
        </p:nvSpPr>
        <p:spPr bwMode="auto">
          <a:xfrm>
            <a:off x="3878788" y="2856320"/>
            <a:ext cx="48101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</a:rPr>
              <a:t>notifies</a:t>
            </a:r>
            <a:endParaRPr lang="en-US" b="1" u="none" dirty="0"/>
          </a:p>
        </p:txBody>
      </p:sp>
      <p:sp>
        <p:nvSpPr>
          <p:cNvPr id="26" name="Rectangle 32"/>
          <p:cNvSpPr>
            <a:spLocks noChangeArrowheads="1"/>
          </p:cNvSpPr>
          <p:nvPr/>
        </p:nvSpPr>
        <p:spPr bwMode="auto">
          <a:xfrm>
            <a:off x="3475563" y="4291812"/>
            <a:ext cx="384175" cy="254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Rectangle 34"/>
          <p:cNvSpPr>
            <a:spLocks noChangeArrowheads="1"/>
          </p:cNvSpPr>
          <p:nvPr/>
        </p:nvSpPr>
        <p:spPr bwMode="auto">
          <a:xfrm>
            <a:off x="3888781" y="2625395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 dirty="0">
                <a:solidFill>
                  <a:srgbClr val="000000"/>
                </a:solidFill>
              </a:rPr>
              <a:t>*</a:t>
            </a:r>
            <a:endParaRPr lang="en-US" b="1" u="none" dirty="0"/>
          </a:p>
        </p:txBody>
      </p:sp>
      <p:sp>
        <p:nvSpPr>
          <p:cNvPr id="29" name="Rectangle 35"/>
          <p:cNvSpPr>
            <a:spLocks noChangeArrowheads="1"/>
          </p:cNvSpPr>
          <p:nvPr/>
        </p:nvSpPr>
        <p:spPr bwMode="auto">
          <a:xfrm>
            <a:off x="3475563" y="2066872"/>
            <a:ext cx="10477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sp>
        <p:nvSpPr>
          <p:cNvPr id="30" name="Freeform 36"/>
          <p:cNvSpPr>
            <a:spLocks/>
          </p:cNvSpPr>
          <p:nvPr/>
        </p:nvSpPr>
        <p:spPr bwMode="auto">
          <a:xfrm>
            <a:off x="3283476" y="2465335"/>
            <a:ext cx="215900" cy="344487"/>
          </a:xfrm>
          <a:custGeom>
            <a:avLst/>
            <a:gdLst>
              <a:gd name="T0" fmla="*/ 2147483647 w 108"/>
              <a:gd name="T1" fmla="*/ 2147483647 h 156"/>
              <a:gd name="T2" fmla="*/ 0 w 108"/>
              <a:gd name="T3" fmla="*/ 2147483647 h 156"/>
              <a:gd name="T4" fmla="*/ 0 w 108"/>
              <a:gd name="T5" fmla="*/ 2147483647 h 156"/>
              <a:gd name="T6" fmla="*/ 0 w 108"/>
              <a:gd name="T7" fmla="*/ 2147483647 h 156"/>
              <a:gd name="T8" fmla="*/ 2147483647 w 108"/>
              <a:gd name="T9" fmla="*/ 2147483647 h 156"/>
              <a:gd name="T10" fmla="*/ 2147483647 w 108"/>
              <a:gd name="T11" fmla="*/ 0 h 156"/>
              <a:gd name="T12" fmla="*/ 2147483647 w 108"/>
              <a:gd name="T13" fmla="*/ 2147483647 h 156"/>
              <a:gd name="T14" fmla="*/ 2147483647 w 108"/>
              <a:gd name="T15" fmla="*/ 2147483647 h 156"/>
              <a:gd name="T16" fmla="*/ 2147483647 w 108"/>
              <a:gd name="T17" fmla="*/ 2147483647 h 156"/>
              <a:gd name="T18" fmla="*/ 2147483647 w 108"/>
              <a:gd name="T19" fmla="*/ 2147483647 h 156"/>
              <a:gd name="T20" fmla="*/ 2147483647 w 108"/>
              <a:gd name="T21" fmla="*/ 2147483647 h 156"/>
              <a:gd name="T22" fmla="*/ 2147483647 w 108"/>
              <a:gd name="T23" fmla="*/ 2147483647 h 156"/>
              <a:gd name="T24" fmla="*/ 2147483647 w 108"/>
              <a:gd name="T25" fmla="*/ 2147483647 h 156"/>
              <a:gd name="T26" fmla="*/ 2147483647 w 108"/>
              <a:gd name="T27" fmla="*/ 2147483647 h 156"/>
              <a:gd name="T28" fmla="*/ 2147483647 w 108"/>
              <a:gd name="T29" fmla="*/ 2147483647 h 156"/>
              <a:gd name="T30" fmla="*/ 0 w 108"/>
              <a:gd name="T31" fmla="*/ 2147483647 h 156"/>
              <a:gd name="T32" fmla="*/ 2147483647 w 108"/>
              <a:gd name="T33" fmla="*/ 2147483647 h 156"/>
              <a:gd name="T34" fmla="*/ 2147483647 w 108"/>
              <a:gd name="T35" fmla="*/ 2147483647 h 156"/>
              <a:gd name="T36" fmla="*/ 2147483647 w 108"/>
              <a:gd name="T37" fmla="*/ 2147483647 h 15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8"/>
              <a:gd name="T58" fmla="*/ 0 h 156"/>
              <a:gd name="T59" fmla="*/ 108 w 108"/>
              <a:gd name="T60" fmla="*/ 156 h 15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8" h="156">
                <a:moveTo>
                  <a:pt x="24" y="120"/>
                </a:moveTo>
                <a:lnTo>
                  <a:pt x="0" y="108"/>
                </a:lnTo>
                <a:lnTo>
                  <a:pt x="84" y="36"/>
                </a:lnTo>
                <a:lnTo>
                  <a:pt x="108" y="0"/>
                </a:lnTo>
                <a:lnTo>
                  <a:pt x="96" y="48"/>
                </a:lnTo>
                <a:lnTo>
                  <a:pt x="72" y="156"/>
                </a:lnTo>
                <a:lnTo>
                  <a:pt x="60" y="144"/>
                </a:lnTo>
                <a:lnTo>
                  <a:pt x="84" y="36"/>
                </a:lnTo>
                <a:lnTo>
                  <a:pt x="96" y="48"/>
                </a:lnTo>
                <a:lnTo>
                  <a:pt x="12" y="120"/>
                </a:lnTo>
                <a:lnTo>
                  <a:pt x="0" y="108"/>
                </a:lnTo>
                <a:lnTo>
                  <a:pt x="12" y="96"/>
                </a:lnTo>
                <a:lnTo>
                  <a:pt x="36" y="108"/>
                </a:lnTo>
                <a:lnTo>
                  <a:pt x="24" y="120"/>
                </a:lnTo>
                <a:close/>
              </a:path>
            </a:pathLst>
          </a:cu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37"/>
          <p:cNvSpPr>
            <a:spLocks/>
          </p:cNvSpPr>
          <p:nvPr/>
        </p:nvSpPr>
        <p:spPr bwMode="auto">
          <a:xfrm>
            <a:off x="3331101" y="2703460"/>
            <a:ext cx="96837" cy="79375"/>
          </a:xfrm>
          <a:custGeom>
            <a:avLst/>
            <a:gdLst>
              <a:gd name="T0" fmla="*/ 2147483647 w 48"/>
              <a:gd name="T1" fmla="*/ 2147483647 h 36"/>
              <a:gd name="T2" fmla="*/ 0 w 48"/>
              <a:gd name="T3" fmla="*/ 2147483647 h 36"/>
              <a:gd name="T4" fmla="*/ 2147483647 w 48"/>
              <a:gd name="T5" fmla="*/ 0 h 36"/>
              <a:gd name="T6" fmla="*/ 2147483647 w 48"/>
              <a:gd name="T7" fmla="*/ 0 h 36"/>
              <a:gd name="T8" fmla="*/ 2147483647 w 48"/>
              <a:gd name="T9" fmla="*/ 0 h 36"/>
              <a:gd name="T10" fmla="*/ 2147483647 w 48"/>
              <a:gd name="T11" fmla="*/ 2147483647 h 36"/>
              <a:gd name="T12" fmla="*/ 2147483647 w 48"/>
              <a:gd name="T13" fmla="*/ 2147483647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36"/>
              <a:gd name="T23" fmla="*/ 48 w 48"/>
              <a:gd name="T24" fmla="*/ 36 h 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36">
                <a:moveTo>
                  <a:pt x="36" y="36"/>
                </a:moveTo>
                <a:lnTo>
                  <a:pt x="0" y="12"/>
                </a:lnTo>
                <a:lnTo>
                  <a:pt x="12" y="0"/>
                </a:lnTo>
                <a:lnTo>
                  <a:pt x="48" y="24"/>
                </a:lnTo>
                <a:lnTo>
                  <a:pt x="36" y="36"/>
                </a:lnTo>
                <a:close/>
              </a:path>
            </a:pathLst>
          </a:cu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8"/>
          <p:cNvSpPr>
            <a:spLocks/>
          </p:cNvSpPr>
          <p:nvPr/>
        </p:nvSpPr>
        <p:spPr bwMode="auto">
          <a:xfrm>
            <a:off x="3283476" y="2544710"/>
            <a:ext cx="168275" cy="238125"/>
          </a:xfrm>
          <a:custGeom>
            <a:avLst/>
            <a:gdLst>
              <a:gd name="T0" fmla="*/ 2147483647 w 84"/>
              <a:gd name="T1" fmla="*/ 2147483647 h 108"/>
              <a:gd name="T2" fmla="*/ 0 w 84"/>
              <a:gd name="T3" fmla="*/ 2147483647 h 108"/>
              <a:gd name="T4" fmla="*/ 2147483647 w 84"/>
              <a:gd name="T5" fmla="*/ 0 h 108"/>
              <a:gd name="T6" fmla="*/ 2147483647 w 84"/>
              <a:gd name="T7" fmla="*/ 2147483647 h 108"/>
              <a:gd name="T8" fmla="*/ 2147483647 w 84"/>
              <a:gd name="T9" fmla="*/ 2147483647 h 1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"/>
              <a:gd name="T16" fmla="*/ 0 h 108"/>
              <a:gd name="T17" fmla="*/ 84 w 84"/>
              <a:gd name="T18" fmla="*/ 108 h 1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" h="108">
                <a:moveTo>
                  <a:pt x="24" y="84"/>
                </a:moveTo>
                <a:lnTo>
                  <a:pt x="0" y="72"/>
                </a:lnTo>
                <a:lnTo>
                  <a:pt x="84" y="0"/>
                </a:lnTo>
                <a:lnTo>
                  <a:pt x="60" y="108"/>
                </a:lnTo>
                <a:lnTo>
                  <a:pt x="24" y="84"/>
                </a:lnTo>
                <a:close/>
              </a:path>
            </a:pathLst>
          </a:cu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9"/>
          <p:cNvSpPr>
            <a:spLocks/>
          </p:cNvSpPr>
          <p:nvPr/>
        </p:nvSpPr>
        <p:spPr bwMode="auto">
          <a:xfrm>
            <a:off x="3259663" y="2889197"/>
            <a:ext cx="23813" cy="26988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2147483647 w 12"/>
              <a:gd name="T5" fmla="*/ 2147483647 h 12"/>
              <a:gd name="T6" fmla="*/ 2147483647 w 12"/>
              <a:gd name="T7" fmla="*/ 214748364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40"/>
          <p:cNvSpPr>
            <a:spLocks/>
          </p:cNvSpPr>
          <p:nvPr/>
        </p:nvSpPr>
        <p:spPr bwMode="auto">
          <a:xfrm>
            <a:off x="3331101" y="2757435"/>
            <a:ext cx="23812" cy="25400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2147483647 w 12"/>
              <a:gd name="T5" fmla="*/ 2147483647 h 12"/>
              <a:gd name="T6" fmla="*/ 2147483647 w 12"/>
              <a:gd name="T7" fmla="*/ 214748364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41"/>
          <p:cNvSpPr>
            <a:spLocks/>
          </p:cNvSpPr>
          <p:nvPr/>
        </p:nvSpPr>
        <p:spPr bwMode="auto">
          <a:xfrm>
            <a:off x="3259663" y="2757435"/>
            <a:ext cx="95250" cy="158750"/>
          </a:xfrm>
          <a:custGeom>
            <a:avLst/>
            <a:gdLst>
              <a:gd name="T0" fmla="*/ 0 w 48"/>
              <a:gd name="T1" fmla="*/ 2147483647 h 72"/>
              <a:gd name="T2" fmla="*/ 2147483647 w 48"/>
              <a:gd name="T3" fmla="*/ 2147483647 h 72"/>
              <a:gd name="T4" fmla="*/ 2147483647 w 48"/>
              <a:gd name="T5" fmla="*/ 2147483647 h 72"/>
              <a:gd name="T6" fmla="*/ 2147483647 w 48"/>
              <a:gd name="T7" fmla="*/ 0 h 72"/>
              <a:gd name="T8" fmla="*/ 0 w 48"/>
              <a:gd name="T9" fmla="*/ 2147483647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72"/>
              <a:gd name="T17" fmla="*/ 48 w 48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72">
                <a:moveTo>
                  <a:pt x="0" y="60"/>
                </a:moveTo>
                <a:lnTo>
                  <a:pt x="12" y="72"/>
                </a:lnTo>
                <a:lnTo>
                  <a:pt x="48" y="12"/>
                </a:lnTo>
                <a:lnTo>
                  <a:pt x="36" y="0"/>
                </a:lnTo>
                <a:lnTo>
                  <a:pt x="0" y="60"/>
                </a:lnTo>
                <a:close/>
              </a:path>
            </a:pathLst>
          </a:cu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Rectangle 42"/>
          <p:cNvSpPr>
            <a:spLocks noChangeArrowheads="1"/>
          </p:cNvSpPr>
          <p:nvPr/>
        </p:nvSpPr>
        <p:spPr bwMode="auto">
          <a:xfrm>
            <a:off x="2611963" y="2889197"/>
            <a:ext cx="70008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handle set</a:t>
            </a:r>
            <a:endParaRPr lang="en-US" b="1" u="none"/>
          </a:p>
        </p:txBody>
      </p:sp>
      <p:sp>
        <p:nvSpPr>
          <p:cNvPr id="37" name="Rectangle 44"/>
          <p:cNvSpPr>
            <a:spLocks noChangeArrowheads="1"/>
          </p:cNvSpPr>
          <p:nvPr/>
        </p:nvSpPr>
        <p:spPr bwMode="auto">
          <a:xfrm>
            <a:off x="1631576" y="1154712"/>
            <a:ext cx="1757522" cy="385763"/>
          </a:xfrm>
          <a:prstGeom prst="rect">
            <a:avLst/>
          </a:prstGeom>
          <a:solidFill>
            <a:srgbClr val="3366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 dirty="0"/>
          </a:p>
        </p:txBody>
      </p:sp>
      <p:sp>
        <p:nvSpPr>
          <p:cNvPr id="38" name="Rectangle 45"/>
          <p:cNvSpPr>
            <a:spLocks noChangeArrowheads="1"/>
          </p:cNvSpPr>
          <p:nvPr/>
        </p:nvSpPr>
        <p:spPr bwMode="auto">
          <a:xfrm>
            <a:off x="1622221" y="1531510"/>
            <a:ext cx="2201862" cy="935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handle_events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register_handler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remove_handler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>
              <a:cs typeface="Times New Roman" pitchFamily="18" charset="0"/>
            </a:endParaRPr>
          </a:p>
          <a:p>
            <a:pPr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40" name="Rectangle 48"/>
          <p:cNvSpPr>
            <a:spLocks noChangeArrowheads="1"/>
          </p:cNvSpPr>
          <p:nvPr/>
        </p:nvSpPr>
        <p:spPr bwMode="auto">
          <a:xfrm>
            <a:off x="5129622" y="1224654"/>
            <a:ext cx="1575029" cy="385764"/>
          </a:xfrm>
          <a:prstGeom prst="rect">
            <a:avLst/>
          </a:prstGeom>
          <a:solidFill>
            <a:srgbClr val="3366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" name="Rectangle 49"/>
          <p:cNvSpPr>
            <a:spLocks noChangeArrowheads="1"/>
          </p:cNvSpPr>
          <p:nvPr/>
        </p:nvSpPr>
        <p:spPr bwMode="auto">
          <a:xfrm>
            <a:off x="5114773" y="1646277"/>
            <a:ext cx="2201863" cy="935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cs typeface="Times New Roman" pitchFamily="18" charset="0"/>
              </a:rPr>
              <a:t>handle_event</a:t>
            </a:r>
            <a:r>
              <a:rPr lang="en-GB" sz="1400" i="1" u="none" dirty="0">
                <a:solidFill>
                  <a:srgbClr val="000000"/>
                </a:solidFill>
                <a:cs typeface="Times New Roman" pitchFamily="18" charset="0"/>
              </a:rPr>
              <a:t> ()</a:t>
            </a:r>
            <a:endParaRPr lang="en-US" sz="1400" i="1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cs typeface="Times New Roman" pitchFamily="18" charset="0"/>
              </a:rPr>
              <a:t>get_handle</a:t>
            </a:r>
            <a:r>
              <a:rPr lang="en-GB" sz="1400" i="1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i="1" u="none" dirty="0"/>
          </a:p>
        </p:txBody>
      </p:sp>
      <p:sp>
        <p:nvSpPr>
          <p:cNvPr id="43" name="Rectangle 54"/>
          <p:cNvSpPr>
            <a:spLocks noChangeArrowheads="1"/>
          </p:cNvSpPr>
          <p:nvPr/>
        </p:nvSpPr>
        <p:spPr bwMode="auto">
          <a:xfrm>
            <a:off x="1673946" y="3793337"/>
            <a:ext cx="2046287" cy="639763"/>
          </a:xfrm>
          <a:prstGeom prst="rect">
            <a:avLst/>
          </a:prstGeom>
          <a:solidFill>
            <a:srgbClr val="3366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4" name="Rectangle 55"/>
          <p:cNvSpPr>
            <a:spLocks noChangeArrowheads="1"/>
          </p:cNvSpPr>
          <p:nvPr/>
        </p:nvSpPr>
        <p:spPr bwMode="auto">
          <a:xfrm>
            <a:off x="1648546" y="4433100"/>
            <a:ext cx="1677987" cy="48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select ()</a:t>
            </a:r>
            <a:endParaRPr lang="en-US" sz="1400" u="none">
              <a:cs typeface="Times New Roman" pitchFamily="18" charset="0"/>
            </a:endParaRPr>
          </a:p>
        </p:txBody>
      </p:sp>
      <p:sp>
        <p:nvSpPr>
          <p:cNvPr id="45" name="Rectangle 56"/>
          <p:cNvSpPr>
            <a:spLocks noChangeArrowheads="1"/>
          </p:cNvSpPr>
          <p:nvPr/>
        </p:nvSpPr>
        <p:spPr bwMode="auto">
          <a:xfrm>
            <a:off x="1673946" y="4433100"/>
            <a:ext cx="2046287" cy="4095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6" name="Rectangle 57"/>
          <p:cNvSpPr>
            <a:spLocks noChangeArrowheads="1"/>
          </p:cNvSpPr>
          <p:nvPr/>
        </p:nvSpPr>
        <p:spPr bwMode="auto">
          <a:xfrm>
            <a:off x="2511951" y="3536162"/>
            <a:ext cx="67627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</a:rPr>
              <a:t>&lt;&lt;uses&gt;&gt;</a:t>
            </a:r>
            <a:endParaRPr lang="en-US" b="1" u="none" dirty="0"/>
          </a:p>
        </p:txBody>
      </p:sp>
      <p:sp>
        <p:nvSpPr>
          <p:cNvPr id="48" name="Line 62"/>
          <p:cNvSpPr>
            <a:spLocks noChangeShapeType="1"/>
          </p:cNvSpPr>
          <p:nvPr/>
        </p:nvSpPr>
        <p:spPr bwMode="auto">
          <a:xfrm>
            <a:off x="5448093" y="2326427"/>
            <a:ext cx="0" cy="255690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9" name="Line 63"/>
          <p:cNvSpPr>
            <a:spLocks noChangeShapeType="1"/>
          </p:cNvSpPr>
          <p:nvPr/>
        </p:nvSpPr>
        <p:spPr bwMode="auto">
          <a:xfrm flipV="1">
            <a:off x="4672908" y="3907909"/>
            <a:ext cx="1689708" cy="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0" name="Line 64"/>
          <p:cNvSpPr>
            <a:spLocks noChangeShapeType="1"/>
          </p:cNvSpPr>
          <p:nvPr/>
        </p:nvSpPr>
        <p:spPr bwMode="auto">
          <a:xfrm flipH="1">
            <a:off x="4671320" y="3901796"/>
            <a:ext cx="1587" cy="271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1" name="Line 65"/>
          <p:cNvSpPr>
            <a:spLocks noChangeShapeType="1"/>
          </p:cNvSpPr>
          <p:nvPr/>
        </p:nvSpPr>
        <p:spPr bwMode="auto">
          <a:xfrm flipH="1">
            <a:off x="6361027" y="3901796"/>
            <a:ext cx="1588" cy="271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2" name="Rectangle 43"/>
          <p:cNvSpPr>
            <a:spLocks noChangeArrowheads="1"/>
          </p:cNvSpPr>
          <p:nvPr/>
        </p:nvSpPr>
        <p:spPr bwMode="auto">
          <a:xfrm>
            <a:off x="1640150" y="1208502"/>
            <a:ext cx="1757299" cy="385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chemeClr val="bg1"/>
                </a:solidFill>
                <a:cs typeface="Times New Roman" pitchFamily="18" charset="0"/>
              </a:rPr>
              <a:t> Reactor</a:t>
            </a:r>
            <a:endParaRPr lang="en-US" sz="1400" b="1" u="none" dirty="0">
              <a:solidFill>
                <a:schemeClr val="bg1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solidFill>
                <a:schemeClr val="bg1"/>
              </a:solidFill>
            </a:endParaRPr>
          </a:p>
        </p:txBody>
      </p:sp>
      <p:sp>
        <p:nvSpPr>
          <p:cNvPr id="53" name="Rectangle 47"/>
          <p:cNvSpPr>
            <a:spLocks noChangeArrowheads="1"/>
          </p:cNvSpPr>
          <p:nvPr/>
        </p:nvSpPr>
        <p:spPr bwMode="auto">
          <a:xfrm>
            <a:off x="5048283" y="1278352"/>
            <a:ext cx="1701179" cy="387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>
                <a:solidFill>
                  <a:schemeClr val="bg1"/>
                </a:solidFill>
                <a:cs typeface="Times New Roman" pitchFamily="18" charset="0"/>
              </a:rPr>
              <a:t>Event Handler</a:t>
            </a:r>
            <a:endParaRPr lang="en-US" sz="1400" b="1" i="1" u="none" dirty="0">
              <a:solidFill>
                <a:schemeClr val="bg1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>
              <a:solidFill>
                <a:schemeClr val="bg1"/>
              </a:solidFill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1637433" y="3889712"/>
            <a:ext cx="2176463" cy="385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chemeClr val="bg1"/>
                </a:solidFill>
                <a:cs typeface="Times New Roman" pitchFamily="18" charset="0"/>
              </a:rPr>
              <a:t>Synchronous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chemeClr val="bg1"/>
                </a:solidFill>
                <a:cs typeface="Times New Roman" pitchFamily="18" charset="0"/>
              </a:rPr>
              <a:t>Event </a:t>
            </a:r>
            <a:r>
              <a:rPr lang="en-GB" sz="1400" b="1" u="none" dirty="0" err="1">
                <a:solidFill>
                  <a:schemeClr val="bg1"/>
                </a:solidFill>
                <a:cs typeface="Times New Roman" pitchFamily="18" charset="0"/>
              </a:rPr>
              <a:t>Demuxer</a:t>
            </a:r>
            <a:endParaRPr lang="en-US" sz="1400" b="1" u="none" dirty="0">
              <a:solidFill>
                <a:schemeClr val="bg1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solidFill>
                <a:schemeClr val="bg1"/>
              </a:solidFill>
            </a:endParaRPr>
          </a:p>
        </p:txBody>
      </p:sp>
      <p:sp>
        <p:nvSpPr>
          <p:cNvPr id="59" name="Isosceles Triangle 58"/>
          <p:cNvSpPr/>
          <p:nvPr/>
        </p:nvSpPr>
        <p:spPr bwMode="auto">
          <a:xfrm>
            <a:off x="5302866" y="3611046"/>
            <a:ext cx="286871" cy="296863"/>
          </a:xfrm>
          <a:prstGeom prst="triangl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61"/>
          <p:cNvSpPr>
            <a:spLocks noChangeArrowheads="1"/>
          </p:cNvSpPr>
          <p:nvPr/>
        </p:nvSpPr>
        <p:spPr bwMode="auto">
          <a:xfrm>
            <a:off x="4886357" y="4883329"/>
            <a:ext cx="1150251" cy="63817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7" name="Rectangle 60"/>
          <p:cNvSpPr>
            <a:spLocks noChangeArrowheads="1"/>
          </p:cNvSpPr>
          <p:nvPr/>
        </p:nvSpPr>
        <p:spPr bwMode="auto">
          <a:xfrm>
            <a:off x="4686235" y="4959996"/>
            <a:ext cx="1544637" cy="385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cs typeface="Times New Roman" pitchFamily="18" charset="0"/>
              </a:rPr>
              <a:t>Service 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cs typeface="Times New Roman" pitchFamily="18" charset="0"/>
              </a:rPr>
              <a:t>Handler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4142714" y="4125608"/>
            <a:ext cx="1101759" cy="469342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5" name="Rectangle 59"/>
          <p:cNvSpPr>
            <a:spLocks noChangeArrowheads="1"/>
          </p:cNvSpPr>
          <p:nvPr/>
        </p:nvSpPr>
        <p:spPr bwMode="auto">
          <a:xfrm>
            <a:off x="5634887" y="4125608"/>
            <a:ext cx="953409" cy="469342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6" name="Rectangle 58"/>
          <p:cNvSpPr>
            <a:spLocks noChangeArrowheads="1"/>
          </p:cNvSpPr>
          <p:nvPr/>
        </p:nvSpPr>
        <p:spPr bwMode="auto">
          <a:xfrm>
            <a:off x="5607992" y="4220694"/>
            <a:ext cx="1016164" cy="385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cs typeface="Times New Roman" pitchFamily="18" charset="0"/>
              </a:rPr>
              <a:t>Acceptor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58" name="Rectangle 51"/>
          <p:cNvSpPr>
            <a:spLocks noChangeArrowheads="1"/>
          </p:cNvSpPr>
          <p:nvPr/>
        </p:nvSpPr>
        <p:spPr bwMode="auto">
          <a:xfrm>
            <a:off x="3921275" y="4220694"/>
            <a:ext cx="1544637" cy="385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cs typeface="Times New Roman" pitchFamily="18" charset="0"/>
              </a:rPr>
              <a:t>Connector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cxnSp>
        <p:nvCxnSpPr>
          <p:cNvPr id="62" name="Straight Connector 61"/>
          <p:cNvCxnSpPr/>
          <p:nvPr/>
        </p:nvCxnSpPr>
        <p:spPr bwMode="auto">
          <a:xfrm flipV="1">
            <a:off x="2362492" y="2480503"/>
            <a:ext cx="0" cy="284812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/>
          <p:cNvCxnSpPr/>
          <p:nvPr/>
        </p:nvCxnSpPr>
        <p:spPr bwMode="auto">
          <a:xfrm flipV="1">
            <a:off x="2362492" y="2943080"/>
            <a:ext cx="0" cy="284812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Line 62"/>
          <p:cNvSpPr>
            <a:spLocks noChangeShapeType="1"/>
          </p:cNvSpPr>
          <p:nvPr/>
        </p:nvSpPr>
        <p:spPr bwMode="auto">
          <a:xfrm>
            <a:off x="3848325" y="2566935"/>
            <a:ext cx="0" cy="175027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44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013" y="1625088"/>
            <a:ext cx="2600084" cy="32423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55082" name="Rectangle 10"/>
          <p:cNvSpPr>
            <a:spLocks noGrp="1" noChangeArrowheads="1"/>
          </p:cNvSpPr>
          <p:nvPr>
            <p:ph type="title"/>
          </p:nvPr>
        </p:nvSpPr>
        <p:spPr>
          <a:xfrm>
            <a:off x="1" y="261878"/>
            <a:ext cx="9276346" cy="914400"/>
          </a:xfrm>
        </p:spPr>
        <p:txBody>
          <a:bodyPr/>
          <a:lstStyle/>
          <a:p>
            <a:r>
              <a:rPr lang="en-US" sz="3200" dirty="0" smtClean="0"/>
              <a:t>Software == </a:t>
            </a:r>
            <a:r>
              <a:rPr lang="en-US" sz="3200" dirty="0"/>
              <a:t>B</a:t>
            </a:r>
            <a:r>
              <a:rPr lang="en-US" sz="3200" dirty="0" smtClean="0"/>
              <a:t>uggier</a:t>
            </a:r>
            <a:r>
              <a:rPr lang="en-US" sz="3200" dirty="0"/>
              <a:t>, </a:t>
            </a:r>
            <a:r>
              <a:rPr lang="en-US" sz="3200" dirty="0" smtClean="0"/>
              <a:t>Slower, &amp; More Expensive?</a:t>
            </a:r>
            <a:endParaRPr lang="en-US" sz="3200" dirty="0"/>
          </a:p>
        </p:txBody>
      </p:sp>
      <p:sp>
        <p:nvSpPr>
          <p:cNvPr id="1155109" name="Rectangle 37"/>
          <p:cNvSpPr>
            <a:spLocks noChangeArrowheads="1"/>
          </p:cNvSpPr>
          <p:nvPr/>
        </p:nvSpPr>
        <p:spPr bwMode="auto">
          <a:xfrm>
            <a:off x="346137" y="1316864"/>
            <a:ext cx="4164012" cy="1323439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5425" indent="-225425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u="none" dirty="0"/>
              <a:t>Unfortunately,</a:t>
            </a:r>
            <a:r>
              <a:rPr lang="en-US" sz="2000" i="1" u="none" dirty="0"/>
              <a:t> </a:t>
            </a:r>
            <a:r>
              <a:rPr lang="en-US" sz="2000" u="none" dirty="0"/>
              <a:t>software quality &amp; productivity hasn’t improved as rapidly or predictably as </a:t>
            </a:r>
            <a:r>
              <a:rPr lang="en-US" sz="2000" u="none" dirty="0" smtClean="0"/>
              <a:t>hardware</a:t>
            </a:r>
          </a:p>
        </p:txBody>
      </p:sp>
      <p:pic>
        <p:nvPicPr>
          <p:cNvPr id="1155118" name="Picture 46" descr="013673443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28143" y="2481420"/>
            <a:ext cx="2547590" cy="347867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55125" name="Picture 53" descr="013143635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58869" y="3108293"/>
            <a:ext cx="2342435" cy="310631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62190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082" name="Rectangle 10"/>
          <p:cNvSpPr>
            <a:spLocks noGrp="1" noChangeArrowheads="1"/>
          </p:cNvSpPr>
          <p:nvPr>
            <p:ph type="title"/>
          </p:nvPr>
        </p:nvSpPr>
        <p:spPr>
          <a:xfrm>
            <a:off x="1" y="261878"/>
            <a:ext cx="9276346" cy="914400"/>
          </a:xfrm>
        </p:spPr>
        <p:txBody>
          <a:bodyPr/>
          <a:lstStyle/>
          <a:p>
            <a:r>
              <a:rPr lang="en-US" sz="3200" dirty="0" smtClean="0"/>
              <a:t>Software == </a:t>
            </a:r>
            <a:r>
              <a:rPr lang="en-US" sz="3200" dirty="0"/>
              <a:t>B</a:t>
            </a:r>
            <a:r>
              <a:rPr lang="en-US" sz="3200" dirty="0" smtClean="0"/>
              <a:t>uggier</a:t>
            </a:r>
            <a:r>
              <a:rPr lang="en-US" sz="3200" dirty="0"/>
              <a:t>, </a:t>
            </a:r>
            <a:r>
              <a:rPr lang="en-US" sz="3200" dirty="0" smtClean="0"/>
              <a:t>Slower, &amp; More Expensive?</a:t>
            </a:r>
            <a:endParaRPr lang="en-US" sz="3200" dirty="0"/>
          </a:p>
        </p:txBody>
      </p:sp>
      <p:sp>
        <p:nvSpPr>
          <p:cNvPr id="1155109" name="Rectangle 37"/>
          <p:cNvSpPr>
            <a:spLocks noChangeArrowheads="1"/>
          </p:cNvSpPr>
          <p:nvPr/>
        </p:nvSpPr>
        <p:spPr bwMode="auto">
          <a:xfrm>
            <a:off x="346137" y="1316864"/>
            <a:ext cx="4164012" cy="263149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5425" indent="-225425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Unfortunately,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software quality &amp; productivity hasn’t improved as rapidly or predictably as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hardware</a:t>
            </a:r>
          </a:p>
          <a:p>
            <a:pPr marL="225425" indent="-225425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</a:pPr>
            <a:r>
              <a:rPr lang="en-US" sz="2000" dirty="0" smtClean="0"/>
              <a:t>This is particularly problematic for mission-critical concurrent &amp; networked software-reliant systems</a:t>
            </a:r>
            <a:endParaRPr lang="en-US" sz="2000" u="non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08" y="1176278"/>
            <a:ext cx="3795538" cy="48332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21772" y="639102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0304" y="6438839"/>
            <a:ext cx="831925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www.dre.vanderbilt.edu</a:t>
            </a:r>
            <a:r>
              <a:rPr lang="en-US" sz="2000" dirty="0">
                <a:hlinkClick r:id="rId4"/>
              </a:rPr>
              <a:t>/~</a:t>
            </a:r>
            <a:r>
              <a:rPr lang="en-US" sz="2000" dirty="0" smtClean="0">
                <a:hlinkClick r:id="rId4"/>
              </a:rPr>
              <a:t>schmidt/comm-lessons.html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8245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http://farm4.staticflickr.com/3371/3274875773_6f2fe8af3e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3401"/>
            <a:ext cx="5703822" cy="427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12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20677"/>
            <a:ext cx="9144000" cy="381000"/>
          </a:xfrm>
        </p:spPr>
        <p:txBody>
          <a:bodyPr/>
          <a:lstStyle/>
          <a:p>
            <a:r>
              <a:rPr lang="en-US" sz="3200" dirty="0"/>
              <a:t>Why Hardware Improves </a:t>
            </a:r>
            <a:r>
              <a:rPr lang="en-US" sz="3200" dirty="0" smtClean="0"/>
              <a:t>Consistently</a:t>
            </a:r>
            <a:endParaRPr lang="en-US" sz="3200" dirty="0"/>
          </a:p>
        </p:txBody>
      </p:sp>
      <p:sp>
        <p:nvSpPr>
          <p:cNvPr id="1161221" name="Text Box 5"/>
          <p:cNvSpPr txBox="1">
            <a:spLocks noChangeArrowheads="1"/>
          </p:cNvSpPr>
          <p:nvPr/>
        </p:nvSpPr>
        <p:spPr bwMode="auto">
          <a:xfrm>
            <a:off x="645462" y="1071461"/>
            <a:ext cx="7602068" cy="70788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ts val="600"/>
              </a:spcBef>
            </a:pPr>
            <a:r>
              <a:rPr lang="en-US" sz="2000" u="none" dirty="0"/>
              <a:t>Advances in hardware &amp; networks stem largely from </a:t>
            </a:r>
            <a:r>
              <a:rPr lang="en-US" sz="2000" u="none" dirty="0" smtClean="0"/>
              <a:t>maturation of </a:t>
            </a:r>
            <a:r>
              <a:rPr lang="en-US" sz="2000" i="1" u="none" dirty="0"/>
              <a:t>standardized</a:t>
            </a:r>
            <a:r>
              <a:rPr lang="en-US" sz="2000" u="none" dirty="0"/>
              <a:t> &amp; </a:t>
            </a:r>
            <a:r>
              <a:rPr lang="en-US" sz="2000" i="1" u="none" dirty="0"/>
              <a:t>reusable</a:t>
            </a:r>
            <a:r>
              <a:rPr lang="en-US" sz="2000" u="none" dirty="0"/>
              <a:t> </a:t>
            </a:r>
            <a:r>
              <a:rPr lang="en-US" sz="2000" u="none" dirty="0" smtClean="0"/>
              <a:t>interfaces, protocols, &amp; modeling tools</a:t>
            </a:r>
            <a:endParaRPr lang="en-US" sz="2000" i="1" u="none" dirty="0"/>
          </a:p>
        </p:txBody>
      </p:sp>
      <p:sp>
        <p:nvSpPr>
          <p:cNvPr id="1161223" name="Rectangle 7"/>
          <p:cNvSpPr>
            <a:spLocks noChangeArrowheads="1"/>
          </p:cNvSpPr>
          <p:nvPr/>
        </p:nvSpPr>
        <p:spPr bwMode="auto">
          <a:xfrm>
            <a:off x="2016453" y="5918651"/>
            <a:ext cx="180049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 u="none" dirty="0"/>
              <a:t>x86 </a:t>
            </a:r>
            <a:r>
              <a:rPr lang="en-US" sz="2000" b="1" u="none" dirty="0" smtClean="0"/>
              <a:t>chipsets</a:t>
            </a:r>
            <a:endParaRPr lang="en-US" sz="2000" b="1" u="none" dirty="0"/>
          </a:p>
        </p:txBody>
      </p:sp>
      <p:sp>
        <p:nvSpPr>
          <p:cNvPr id="1161224" name="Rectangle 8"/>
          <p:cNvSpPr>
            <a:spLocks noChangeArrowheads="1"/>
          </p:cNvSpPr>
          <p:nvPr/>
        </p:nvSpPr>
        <p:spPr bwMode="auto">
          <a:xfrm>
            <a:off x="5705380" y="5918651"/>
            <a:ext cx="2319866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 u="none" dirty="0" smtClean="0"/>
              <a:t>TCP/IP switches</a:t>
            </a:r>
            <a:endParaRPr lang="en-US" sz="2000" b="1" u="none" dirty="0"/>
          </a:p>
        </p:txBody>
      </p:sp>
      <p:pic>
        <p:nvPicPr>
          <p:cNvPr id="3074" name="Picture 2" descr="http://farm1.staticflickr.com/79/251016235_126ccf4a16_z.jpg?zz=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915" y="1971361"/>
            <a:ext cx="2880793" cy="384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464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 bwMode="auto">
          <a:xfrm>
            <a:off x="21772" y="6328273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34" name="Rectangle 116"/>
          <p:cNvSpPr>
            <a:spLocks noChangeArrowheads="1"/>
          </p:cNvSpPr>
          <p:nvPr/>
        </p:nvSpPr>
        <p:spPr bwMode="auto">
          <a:xfrm>
            <a:off x="187124" y="5922281"/>
            <a:ext cx="8811049" cy="70788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lvl="1" algn="ctr">
              <a:lnSpc>
                <a:spcPct val="100000"/>
              </a:lnSpc>
              <a:spcBef>
                <a:spcPts val="0"/>
              </a:spcBef>
            </a:pPr>
            <a:r>
              <a:rPr lang="en-US" altLang="en-US" sz="2000" dirty="0" smtClean="0">
                <a:cs typeface="Arial" pitchFamily="34" charset="0"/>
              </a:rPr>
              <a:t>Historically software developers have manually rediscovered &amp; reinvented “point solutions” that are </a:t>
            </a:r>
            <a:r>
              <a:rPr lang="en-US" altLang="en-US" sz="2000" dirty="0" smtClean="0">
                <a:ea typeface="Tahoma" pitchFamily="34" charset="0"/>
                <a:cs typeface="Tahoma" pitchFamily="34" charset="0"/>
              </a:rPr>
              <a:t>expensive to </a:t>
            </a:r>
            <a:r>
              <a:rPr lang="en-US" altLang="en-US" sz="2000" dirty="0">
                <a:ea typeface="Tahoma" pitchFamily="34" charset="0"/>
                <a:cs typeface="Tahoma" pitchFamily="34" charset="0"/>
              </a:rPr>
              <a:t>develop, integrate, </a:t>
            </a:r>
            <a:r>
              <a:rPr lang="en-US" altLang="en-US" sz="2000" dirty="0" smtClean="0">
                <a:ea typeface="Tahoma" pitchFamily="34" charset="0"/>
                <a:cs typeface="Tahoma" pitchFamily="34" charset="0"/>
              </a:rPr>
              <a:t>validate, </a:t>
            </a:r>
            <a:r>
              <a:rPr lang="en-US" altLang="en-US" sz="2000" dirty="0">
                <a:ea typeface="Tahoma" pitchFamily="34" charset="0"/>
                <a:cs typeface="Tahoma" pitchFamily="34" charset="0"/>
              </a:rPr>
              <a:t>&amp; </a:t>
            </a:r>
            <a:r>
              <a:rPr lang="en-US" altLang="en-US" sz="2000" dirty="0" smtClean="0">
                <a:ea typeface="Tahoma" pitchFamily="34" charset="0"/>
                <a:cs typeface="Tahoma" pitchFamily="34" charset="0"/>
              </a:rPr>
              <a:t>sustain</a:t>
            </a:r>
            <a:endParaRPr lang="en-US" altLang="en-US" sz="2000" dirty="0">
              <a:cs typeface="Arial" pitchFamily="34" charset="0"/>
            </a:endParaRPr>
          </a:p>
        </p:txBody>
      </p:sp>
      <p:sp>
        <p:nvSpPr>
          <p:cNvPr id="1066" name="Rectangle 229"/>
          <p:cNvSpPr>
            <a:spLocks noChangeArrowheads="1"/>
          </p:cNvSpPr>
          <p:nvPr/>
        </p:nvSpPr>
        <p:spPr bwMode="auto">
          <a:xfrm>
            <a:off x="0" y="-28575"/>
            <a:ext cx="91440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 anchor="ctr"/>
          <a:lstStyle/>
          <a:p>
            <a:pPr algn="ctr"/>
            <a:endParaRPr lang="en-US" sz="3000" b="1">
              <a:solidFill>
                <a:srgbClr val="002D86"/>
              </a:solidFill>
            </a:endParaRPr>
          </a:p>
        </p:txBody>
      </p:sp>
      <p:sp>
        <p:nvSpPr>
          <p:cNvPr id="231" name="Rectangle 2"/>
          <p:cNvSpPr txBox="1">
            <a:spLocks noChangeArrowheads="1"/>
          </p:cNvSpPr>
          <p:nvPr/>
        </p:nvSpPr>
        <p:spPr bwMode="auto">
          <a:xfrm>
            <a:off x="152400" y="439738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lnSpc>
                <a:spcPct val="100000"/>
              </a:lnSpc>
              <a:buClrTx/>
              <a:buSzTx/>
              <a:defRPr/>
            </a:pPr>
            <a:r>
              <a:rPr lang="en-US" sz="3200" kern="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Why Software Fails to Improve as Consistently</a:t>
            </a:r>
            <a:endParaRPr lang="en-US" sz="3200" kern="0" dirty="0">
              <a:solidFill>
                <a:srgbClr val="FF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7" name="Text Box 331"/>
          <p:cNvSpPr txBox="1">
            <a:spLocks noChangeArrowheads="1"/>
          </p:cNvSpPr>
          <p:nvPr/>
        </p:nvSpPr>
        <p:spPr bwMode="auto">
          <a:xfrm>
            <a:off x="7397178" y="3324852"/>
            <a:ext cx="1689439" cy="1200329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  <a:cs typeface="Arial" charset="0"/>
              </a:rPr>
              <a:t>Proprietary &amp; </a:t>
            </a:r>
            <a:r>
              <a:rPr lang="en-US" sz="1600" i="1" dirty="0" err="1">
                <a:solidFill>
                  <a:srgbClr val="FF0000"/>
                </a:solidFill>
                <a:cs typeface="Arial" charset="0"/>
              </a:rPr>
              <a:t>Stovepiped</a:t>
            </a:r>
            <a:r>
              <a:rPr lang="en-US" sz="1600" i="1" dirty="0">
                <a:solidFill>
                  <a:srgbClr val="FF0000"/>
                </a:solidFill>
                <a:cs typeface="Arial" charset="0"/>
              </a:rPr>
              <a:t> Application &amp; Infrastructure Software</a:t>
            </a:r>
          </a:p>
        </p:txBody>
      </p:sp>
      <p:sp>
        <p:nvSpPr>
          <p:cNvPr id="28" name="Text Box 330"/>
          <p:cNvSpPr txBox="1">
            <a:spLocks noChangeArrowheads="1"/>
          </p:cNvSpPr>
          <p:nvPr/>
        </p:nvSpPr>
        <p:spPr bwMode="auto">
          <a:xfrm>
            <a:off x="7456139" y="4936432"/>
            <a:ext cx="1571516" cy="75713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rgbClr val="FF0000"/>
                </a:solidFill>
                <a:cs typeface="Arial" charset="0"/>
              </a:rPr>
              <a:t>Standard/COTS Hardware &amp; Networks</a:t>
            </a: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176" y="3227438"/>
            <a:ext cx="1218509" cy="1502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316" y="3227438"/>
            <a:ext cx="1201577" cy="1529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456" y="3227438"/>
            <a:ext cx="1189816" cy="1487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531" y="3227437"/>
            <a:ext cx="1212647" cy="1473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" name="Text Box 3"/>
          <p:cNvSpPr txBox="1">
            <a:spLocks noChangeArrowheads="1"/>
          </p:cNvSpPr>
          <p:nvPr/>
        </p:nvSpPr>
        <p:spPr bwMode="auto">
          <a:xfrm>
            <a:off x="251010" y="1280903"/>
            <a:ext cx="8682715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>
            <a:defPPr>
              <a:defRPr lang="en-US"/>
            </a:defPPr>
            <a:lvl1pPr algn="ctr" eaLnBrk="0" hangingPunct="0">
              <a:lnSpc>
                <a:spcPct val="100000"/>
              </a:lnSpc>
              <a:spcBef>
                <a:spcPts val="600"/>
              </a:spcBef>
              <a:defRPr sz="2000"/>
            </a:lvl1pPr>
          </a:lstStyle>
          <a:p>
            <a:r>
              <a:rPr lang="en-US" dirty="0"/>
              <a:t>In general, software has not been as standardized or reusable as hardware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572871" y="2590795"/>
            <a:ext cx="3281082" cy="2875489"/>
            <a:chOff x="2554941" y="2725271"/>
            <a:chExt cx="3281082" cy="2304210"/>
          </a:xfrm>
        </p:grpSpPr>
        <p:cxnSp>
          <p:nvCxnSpPr>
            <p:cNvPr id="5" name="Straight Connector 4"/>
            <p:cNvCxnSpPr/>
            <p:nvPr/>
          </p:nvCxnSpPr>
          <p:spPr bwMode="auto">
            <a:xfrm>
              <a:off x="2554941" y="2725271"/>
              <a:ext cx="0" cy="2304210"/>
            </a:xfrm>
            <a:prstGeom prst="line">
              <a:avLst/>
            </a:prstGeom>
            <a:noFill/>
            <a:ln w="762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4195482" y="2725271"/>
              <a:ext cx="0" cy="2304210"/>
            </a:xfrm>
            <a:prstGeom prst="line">
              <a:avLst/>
            </a:prstGeom>
            <a:noFill/>
            <a:ln w="762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>
              <a:off x="5836023" y="2725271"/>
              <a:ext cx="0" cy="2304210"/>
            </a:xfrm>
            <a:prstGeom prst="line">
              <a:avLst/>
            </a:prstGeom>
            <a:noFill/>
            <a:ln w="762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58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93736" y="4772380"/>
            <a:ext cx="742657" cy="109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91937" y="5050295"/>
            <a:ext cx="1035538" cy="59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1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20234649">
            <a:off x="4701309" y="5047388"/>
            <a:ext cx="619534" cy="619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869721" y="2047471"/>
            <a:ext cx="399476" cy="80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91937" y="1934628"/>
            <a:ext cx="806539" cy="939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" name="Picture 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329169" y="1948917"/>
            <a:ext cx="970144" cy="925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275114" y="2047471"/>
            <a:ext cx="826814" cy="82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440915" y="5014435"/>
            <a:ext cx="746651" cy="661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" name="Text Box 331"/>
          <p:cNvSpPr txBox="1">
            <a:spLocks noChangeArrowheads="1"/>
          </p:cNvSpPr>
          <p:nvPr/>
        </p:nvSpPr>
        <p:spPr bwMode="auto">
          <a:xfrm>
            <a:off x="7397178" y="2193112"/>
            <a:ext cx="1689439" cy="535531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FF0000"/>
                </a:solidFill>
                <a:cs typeface="Arial" charset="0"/>
              </a:rPr>
              <a:t>Customized Form Factors</a:t>
            </a:r>
            <a:endParaRPr lang="en-US" sz="1600" i="1" dirty="0">
              <a:solidFill>
                <a:srgbClr val="FF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6915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1034" grpId="0" animBg="1"/>
    </p:bld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OMG-CCM-Tutorial</Template>
  <TotalTime>39801</TotalTime>
  <Words>2216</Words>
  <Application>Microsoft Office PowerPoint</Application>
  <PresentationFormat>On-screen Show (4:3)</PresentationFormat>
  <Paragraphs>607</Paragraphs>
  <Slides>54</Slides>
  <Notes>54</Notes>
  <HiddenSlides>1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7" baseType="lpstr">
      <vt:lpstr>DOC-Traditional</vt:lpstr>
      <vt:lpstr>Capsules</vt:lpstr>
      <vt:lpstr>Visio</vt:lpstr>
      <vt:lpstr>PowerPoint Presentation</vt:lpstr>
      <vt:lpstr>Topics Covered in this Part of the Module</vt:lpstr>
      <vt:lpstr>Topics Covered in this Part of the Module</vt:lpstr>
      <vt:lpstr>Hardware == Better, Faster, Cheaper</vt:lpstr>
      <vt:lpstr>Hardware == Better, Faster, Cheaper</vt:lpstr>
      <vt:lpstr>Software == Buggier, Slower, &amp; More Expensive?</vt:lpstr>
      <vt:lpstr>Software == Buggier, Slower, &amp; More Expensive?</vt:lpstr>
      <vt:lpstr>Why Hardware Improves Consistently</vt:lpstr>
      <vt:lpstr>PowerPoint Presentation</vt:lpstr>
      <vt:lpstr>PowerPoint Presentation</vt:lpstr>
      <vt:lpstr>PowerPoint Presentation</vt:lpstr>
      <vt:lpstr>Key Characteristics of Frameworks</vt:lpstr>
      <vt:lpstr>Key Characteristics of Frameworks</vt:lpstr>
      <vt:lpstr>Key Characteristics of Frameworks</vt:lpstr>
      <vt:lpstr>Key Characteristics of Frameworks</vt:lpstr>
      <vt:lpstr>Key Characteristics of Frameworks</vt:lpstr>
      <vt:lpstr>Key Characteristics of Frameworks</vt:lpstr>
      <vt:lpstr>Key Characteristics of Frameworks</vt:lpstr>
      <vt:lpstr>Key Characteristics of Frameworks</vt:lpstr>
      <vt:lpstr>Key Characteristics of Frameworks</vt:lpstr>
      <vt:lpstr>Key Characteristics of Frameworks</vt:lpstr>
      <vt:lpstr>Summary</vt:lpstr>
      <vt:lpstr>Summary</vt:lpstr>
      <vt:lpstr>Summary</vt:lpstr>
      <vt:lpstr>Summary</vt:lpstr>
      <vt:lpstr>Summary</vt:lpstr>
      <vt:lpstr>Summary</vt:lpstr>
      <vt:lpstr>PowerPoint Presentation</vt:lpstr>
      <vt:lpstr>Topics Covered in this Part of the Module</vt:lpstr>
      <vt:lpstr>Topics Covered in this Part of the Module</vt:lpstr>
      <vt:lpstr>Comparing Systematic Reuse Techniques</vt:lpstr>
      <vt:lpstr>Comparing Systematic Reuse Techniques</vt:lpstr>
      <vt:lpstr>Comparing Systematic Reuse Techniques</vt:lpstr>
      <vt:lpstr>Comparing Systematic Reuse Techniques</vt:lpstr>
      <vt:lpstr>Categories of Frameworks</vt:lpstr>
      <vt:lpstr>Categories of Frameworks</vt:lpstr>
      <vt:lpstr>Categories of Frameworks</vt:lpstr>
      <vt:lpstr>Categories of Frameworks</vt:lpstr>
      <vt:lpstr>Categories of Frameworks</vt:lpstr>
      <vt:lpstr>Categories of Frameworks</vt:lpstr>
      <vt:lpstr>Categories of Frameworks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Summary</vt:lpstr>
      <vt:lpstr>Summary</vt:lpstr>
      <vt:lpstr>Summary</vt:lpstr>
      <vt:lpstr>Summary</vt:lpstr>
      <vt:lpstr>PowerPoint Presentation</vt:lpstr>
    </vt:vector>
  </TitlesOfParts>
  <Company>Vanderbilt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Design Patterns</dc:title>
  <dc:creator>Douglas C. Schmidt</dc:creator>
  <cp:lastModifiedBy>Douglas Schmidt</cp:lastModifiedBy>
  <cp:revision>1635</cp:revision>
  <cp:lastPrinted>1601-01-01T00:00:00Z</cp:lastPrinted>
  <dcterms:created xsi:type="dcterms:W3CDTF">2001-07-09T14:42:07Z</dcterms:created>
  <dcterms:modified xsi:type="dcterms:W3CDTF">2013-04-02T17:03:43Z</dcterms:modified>
</cp:coreProperties>
</file>